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Lst>
  <p:sldSz cy="6858000" cx="9144000"/>
  <p:notesSz cx="6858000" cy="9144000"/>
  <p:embeddedFontLst>
    <p:embeddedFont>
      <p:font typeface="Arial Black"/>
      <p:regular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12" roundtripDataSignature="AMtx7mhdyQvD5jH/bUCAmvAeitjr8cdcI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ArialBlack-regular.fntdata"/><Relationship Id="rId10" Type="http://schemas.openxmlformats.org/officeDocument/2006/relationships/slide" Target="slides/slide5.xml"/><Relationship Id="rId12" Type="http://customschemas.google.com/relationships/presentationmetadata" Target="metadata"/><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1" name="Shape 11"/>
        <p:cNvGrpSpPr/>
        <p:nvPr/>
      </p:nvGrpSpPr>
      <p:grpSpPr>
        <a:xfrm>
          <a:off x="0" y="0"/>
          <a:ext cx="0" cy="0"/>
          <a:chOff x="0" y="0"/>
          <a:chExt cx="0" cy="0"/>
        </a:xfrm>
      </p:grpSpPr>
      <p:sp>
        <p:nvSpPr>
          <p:cNvPr id="12" name="Google Shape;12;p7"/>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7"/>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8" name="Shape 68"/>
        <p:cNvGrpSpPr/>
        <p:nvPr/>
      </p:nvGrpSpPr>
      <p:grpSpPr>
        <a:xfrm>
          <a:off x="0" y="0"/>
          <a:ext cx="0" cy="0"/>
          <a:chOff x="0" y="0"/>
          <a:chExt cx="0" cy="0"/>
        </a:xfrm>
      </p:grpSpPr>
      <p:sp>
        <p:nvSpPr>
          <p:cNvPr id="69" name="Google Shape;69;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6"/>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4" name="Shape 74"/>
        <p:cNvGrpSpPr/>
        <p:nvPr/>
      </p:nvGrpSpPr>
      <p:grpSpPr>
        <a:xfrm>
          <a:off x="0" y="0"/>
          <a:ext cx="0" cy="0"/>
          <a:chOff x="0" y="0"/>
          <a:chExt cx="0" cy="0"/>
        </a:xfrm>
      </p:grpSpPr>
      <p:sp>
        <p:nvSpPr>
          <p:cNvPr id="75" name="Google Shape;75;p17"/>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7"/>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7" name="Shape 17"/>
        <p:cNvGrpSpPr/>
        <p:nvPr/>
      </p:nvGrpSpPr>
      <p:grpSpPr>
        <a:xfrm>
          <a:off x="0" y="0"/>
          <a:ext cx="0" cy="0"/>
          <a:chOff x="0" y="0"/>
          <a:chExt cx="0" cy="0"/>
        </a:xfrm>
      </p:grpSpPr>
      <p:sp>
        <p:nvSpPr>
          <p:cNvPr id="18" name="Google Shape;18;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3" name="Shape 23"/>
        <p:cNvGrpSpPr/>
        <p:nvPr/>
      </p:nvGrpSpPr>
      <p:grpSpPr>
        <a:xfrm>
          <a:off x="0" y="0"/>
          <a:ext cx="0" cy="0"/>
          <a:chOff x="0" y="0"/>
          <a:chExt cx="0" cy="0"/>
        </a:xfrm>
      </p:grpSpPr>
      <p:sp>
        <p:nvSpPr>
          <p:cNvPr id="24" name="Google Shape;24;p9"/>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9"/>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6" name="Google Shape;26;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29" name="Shape 29"/>
        <p:cNvGrpSpPr/>
        <p:nvPr/>
      </p:nvGrpSpPr>
      <p:grpSpPr>
        <a:xfrm>
          <a:off x="0" y="0"/>
          <a:ext cx="0" cy="0"/>
          <a:chOff x="0" y="0"/>
          <a:chExt cx="0" cy="0"/>
        </a:xfrm>
      </p:grpSpPr>
      <p:sp>
        <p:nvSpPr>
          <p:cNvPr id="30" name="Google Shape;30;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0"/>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2" name="Google Shape;32;p10"/>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36" name="Shape 36"/>
        <p:cNvGrpSpPr/>
        <p:nvPr/>
      </p:nvGrpSpPr>
      <p:grpSpPr>
        <a:xfrm>
          <a:off x="0" y="0"/>
          <a:ext cx="0" cy="0"/>
          <a:chOff x="0" y="0"/>
          <a:chExt cx="0" cy="0"/>
        </a:xfrm>
      </p:grpSpPr>
      <p:sp>
        <p:nvSpPr>
          <p:cNvPr id="37" name="Google Shape;37;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1"/>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9" name="Google Shape;39;p11"/>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11"/>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1" name="Google Shape;41;p11"/>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2" name="Google Shape;42;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ólo el título" type="titleOnly">
  <p:cSld name="TITLE_ONLY">
    <p:spTree>
      <p:nvGrpSpPr>
        <p:cNvPr id="45" name="Shape 45"/>
        <p:cNvGrpSpPr/>
        <p:nvPr/>
      </p:nvGrpSpPr>
      <p:grpSpPr>
        <a:xfrm>
          <a:off x="0" y="0"/>
          <a:ext cx="0" cy="0"/>
          <a:chOff x="0" y="0"/>
          <a:chExt cx="0" cy="0"/>
        </a:xfrm>
      </p:grpSpPr>
      <p:sp>
        <p:nvSpPr>
          <p:cNvPr id="46" name="Google Shape;46;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0" name="Shape 50"/>
        <p:cNvGrpSpPr/>
        <p:nvPr/>
      </p:nvGrpSpPr>
      <p:grpSpPr>
        <a:xfrm>
          <a:off x="0" y="0"/>
          <a:ext cx="0" cy="0"/>
          <a:chOff x="0" y="0"/>
          <a:chExt cx="0" cy="0"/>
        </a:xfrm>
      </p:grpSpPr>
      <p:sp>
        <p:nvSpPr>
          <p:cNvPr id="51" name="Google Shape;51;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4" name="Shape 54"/>
        <p:cNvGrpSpPr/>
        <p:nvPr/>
      </p:nvGrpSpPr>
      <p:grpSpPr>
        <a:xfrm>
          <a:off x="0" y="0"/>
          <a:ext cx="0" cy="0"/>
          <a:chOff x="0" y="0"/>
          <a:chExt cx="0" cy="0"/>
        </a:xfrm>
      </p:grpSpPr>
      <p:sp>
        <p:nvSpPr>
          <p:cNvPr id="55" name="Google Shape;55;p14"/>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4"/>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14"/>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1" name="Shape 61"/>
        <p:cNvGrpSpPr/>
        <p:nvPr/>
      </p:nvGrpSpPr>
      <p:grpSpPr>
        <a:xfrm>
          <a:off x="0" y="0"/>
          <a:ext cx="0" cy="0"/>
          <a:chOff x="0" y="0"/>
          <a:chExt cx="0" cy="0"/>
        </a:xfrm>
      </p:grpSpPr>
      <p:sp>
        <p:nvSpPr>
          <p:cNvPr id="62" name="Google Shape;62;p15"/>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5"/>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5"/>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E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 Id="rId4" Type="http://schemas.openxmlformats.org/officeDocument/2006/relationships/image" Target="../media/image2.jpg"/><Relationship Id="rId5"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salto-youth.net/tools/otlas-partner-finding/organisation/fundacin-plan-b-educacin-social.15810/" TargetMode="External"/><Relationship Id="rId4" Type="http://schemas.openxmlformats.org/officeDocument/2006/relationships/hyperlink" Target="https://planbeducacionsocial.com/foundatio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jp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descr="Naturaleza | Vectores, Fotos de Stock y PSD Gratis" id="84" name="Google Shape;84;p1"/>
          <p:cNvPicPr preferRelativeResize="0"/>
          <p:nvPr/>
        </p:nvPicPr>
        <p:blipFill rotWithShape="1">
          <a:blip r:embed="rId3">
            <a:alphaModFix/>
          </a:blip>
          <a:srcRect b="0" l="0" r="0" t="0"/>
          <a:stretch/>
        </p:blipFill>
        <p:spPr>
          <a:xfrm>
            <a:off x="-684584" y="-243408"/>
            <a:ext cx="10362967" cy="6207848"/>
          </a:xfrm>
          <a:prstGeom prst="rect">
            <a:avLst/>
          </a:prstGeom>
          <a:noFill/>
          <a:ln>
            <a:noFill/>
          </a:ln>
        </p:spPr>
      </p:pic>
      <p:sp>
        <p:nvSpPr>
          <p:cNvPr id="85" name="Google Shape;85;p1"/>
          <p:cNvSpPr txBox="1"/>
          <p:nvPr>
            <p:ph type="ctrTitle"/>
          </p:nvPr>
        </p:nvSpPr>
        <p:spPr>
          <a:xfrm>
            <a:off x="683568" y="2535039"/>
            <a:ext cx="7772400" cy="14700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600"/>
              <a:buFont typeface="Arial Black"/>
              <a:buNone/>
            </a:pPr>
            <a:r>
              <a:rPr lang="es-ES" sz="3600">
                <a:latin typeface="Arial Black"/>
                <a:ea typeface="Arial Black"/>
                <a:cs typeface="Arial Black"/>
                <a:sym typeface="Arial Black"/>
              </a:rPr>
              <a:t>“Green Emotions” </a:t>
            </a:r>
            <a:br>
              <a:rPr lang="es-ES" sz="3600">
                <a:latin typeface="Arial Black"/>
                <a:ea typeface="Arial Black"/>
                <a:cs typeface="Arial Black"/>
                <a:sym typeface="Arial Black"/>
              </a:rPr>
            </a:br>
            <a:r>
              <a:rPr b="1" lang="es-ES" sz="2000">
                <a:solidFill>
                  <a:srgbClr val="76923C"/>
                </a:solidFill>
                <a:latin typeface="Arial Black"/>
                <a:ea typeface="Arial Black"/>
                <a:cs typeface="Arial Black"/>
                <a:sym typeface="Arial Black"/>
              </a:rPr>
              <a:t>KA153 MOBILITY OF YOUTH WORKERS</a:t>
            </a:r>
            <a:br>
              <a:rPr lang="es-ES" sz="3600">
                <a:solidFill>
                  <a:srgbClr val="76923C"/>
                </a:solidFill>
                <a:latin typeface="Arial Black"/>
                <a:ea typeface="Arial Black"/>
                <a:cs typeface="Arial Black"/>
                <a:sym typeface="Arial Black"/>
              </a:rPr>
            </a:br>
            <a:endParaRPr sz="3600">
              <a:solidFill>
                <a:srgbClr val="76923C"/>
              </a:solidFill>
              <a:latin typeface="Arial Black"/>
              <a:ea typeface="Arial Black"/>
              <a:cs typeface="Arial Black"/>
              <a:sym typeface="Arial Black"/>
            </a:endParaRPr>
          </a:p>
        </p:txBody>
      </p:sp>
      <p:pic>
        <p:nvPicPr>
          <p:cNvPr descr="Resultado de imagen de erasmus plus 2018" id="86" name="Google Shape;86;p1"/>
          <p:cNvPicPr preferRelativeResize="0"/>
          <p:nvPr/>
        </p:nvPicPr>
        <p:blipFill rotWithShape="1">
          <a:blip r:embed="rId4">
            <a:alphaModFix/>
          </a:blip>
          <a:srcRect b="0" l="0" r="0" t="0"/>
          <a:stretch/>
        </p:blipFill>
        <p:spPr>
          <a:xfrm>
            <a:off x="827584" y="5157192"/>
            <a:ext cx="2808312" cy="1504453"/>
          </a:xfrm>
          <a:prstGeom prst="rect">
            <a:avLst/>
          </a:prstGeom>
          <a:noFill/>
          <a:ln>
            <a:noFill/>
          </a:ln>
        </p:spPr>
      </p:pic>
      <p:pic>
        <p:nvPicPr>
          <p:cNvPr descr="https://lh3.googleusercontent.com/MBHDE-V559IVx5Kjb1fJl_l3cWUnFK9vFbI3pzC-YrVlNXCn_PmHHeaaqEN8tQ_Qlx20as5-jt8WjIx99ra79oKkW7lMCXf9UauzS-53UZGXG81RP1NxTGmcLNQQqfy9XHEhCrvd" id="87" name="Google Shape;87;p1"/>
          <p:cNvPicPr preferRelativeResize="0"/>
          <p:nvPr/>
        </p:nvPicPr>
        <p:blipFill rotWithShape="1">
          <a:blip r:embed="rId5">
            <a:alphaModFix/>
          </a:blip>
          <a:srcRect b="0" l="0" r="0" t="0"/>
          <a:stretch/>
        </p:blipFill>
        <p:spPr>
          <a:xfrm>
            <a:off x="6444208" y="5517232"/>
            <a:ext cx="1800200" cy="84471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
          <p:cNvSpPr txBox="1"/>
          <p:nvPr>
            <p:ph idx="1" type="body"/>
          </p:nvPr>
        </p:nvSpPr>
        <p:spPr>
          <a:xfrm>
            <a:off x="0" y="404664"/>
            <a:ext cx="6120680" cy="1800199"/>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1800"/>
              <a:buNone/>
            </a:pPr>
            <a:r>
              <a:rPr lang="es-ES" sz="1800"/>
              <a:t>      We are a formally organized non-profit foundation, with the capacity for institutional self control. Fundación Plan B social bases its work on social education. Our actions are mostly determined by the educational intervention approach, through comprehensive education. </a:t>
            </a:r>
            <a:endParaRPr sz="1800"/>
          </a:p>
          <a:p>
            <a:pPr indent="-342900" lvl="0" marL="342900" rtl="0" algn="l">
              <a:spcBef>
                <a:spcPts val="360"/>
              </a:spcBef>
              <a:spcAft>
                <a:spcPts val="0"/>
              </a:spcAft>
              <a:buClr>
                <a:schemeClr val="dk1"/>
              </a:buClr>
              <a:buSzPts val="1800"/>
              <a:buNone/>
            </a:pPr>
            <a:r>
              <a:t/>
            </a:r>
            <a:endParaRPr sz="1800"/>
          </a:p>
        </p:txBody>
      </p:sp>
      <p:sp>
        <p:nvSpPr>
          <p:cNvPr id="93" name="Google Shape;93;p2"/>
          <p:cNvSpPr/>
          <p:nvPr/>
        </p:nvSpPr>
        <p:spPr>
          <a:xfrm>
            <a:off x="6228184" y="72008"/>
            <a:ext cx="2915816" cy="1988840"/>
          </a:xfrm>
          <a:prstGeom prst="wedgeEllipseCallout">
            <a:avLst>
              <a:gd fmla="val -53348" name="adj1"/>
              <a:gd fmla="val 56800" name="adj2"/>
            </a:avLst>
          </a:prstGeom>
          <a:solidFill>
            <a:srgbClr val="76923C"/>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4" name="Google Shape;94;p2"/>
          <p:cNvSpPr txBox="1"/>
          <p:nvPr>
            <p:ph type="title"/>
          </p:nvPr>
        </p:nvSpPr>
        <p:spPr>
          <a:xfrm>
            <a:off x="6649888" y="413792"/>
            <a:ext cx="2098576"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000"/>
              <a:buFont typeface="Arial Black"/>
              <a:buNone/>
            </a:pPr>
            <a:r>
              <a:rPr lang="es-ES" sz="4000">
                <a:latin typeface="Arial Black"/>
                <a:ea typeface="Arial Black"/>
                <a:cs typeface="Arial Black"/>
                <a:sym typeface="Arial Black"/>
              </a:rPr>
              <a:t>Who?</a:t>
            </a:r>
            <a:endParaRPr sz="4000">
              <a:latin typeface="Arial Black"/>
              <a:ea typeface="Arial Black"/>
              <a:cs typeface="Arial Black"/>
              <a:sym typeface="Arial Black"/>
            </a:endParaRPr>
          </a:p>
        </p:txBody>
      </p:sp>
      <p:sp>
        <p:nvSpPr>
          <p:cNvPr id="95" name="Google Shape;95;p2"/>
          <p:cNvSpPr txBox="1"/>
          <p:nvPr/>
        </p:nvSpPr>
        <p:spPr>
          <a:xfrm>
            <a:off x="323528" y="2204864"/>
            <a:ext cx="8640960" cy="31393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s-ES" sz="1800" u="none" cap="none" strike="noStrike">
                <a:solidFill>
                  <a:schemeClr val="dk1"/>
                </a:solidFill>
                <a:latin typeface="Calibri"/>
                <a:ea typeface="Calibri"/>
                <a:cs typeface="Calibri"/>
                <a:sym typeface="Calibri"/>
              </a:rPr>
              <a:t>Our approach is a participant-based methodology, always putting the focus on our target group which is the youth, and more specifically rural youth with access to fewer opportunities. This is why we offer them a wide range of activities, which include leisure and recreational activities, employability programs, democratic dialogue with policy makers or academic support, among others, always aiming to improve their lives and to provide guidance in order for them to reach a successful adulthood.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s-ES" sz="1800">
                <a:solidFill>
                  <a:schemeClr val="dk1"/>
                </a:solidFill>
                <a:latin typeface="Calibri"/>
                <a:ea typeface="Calibri"/>
                <a:cs typeface="Calibri"/>
                <a:sym typeface="Calibri"/>
              </a:rPr>
              <a:t> </a:t>
            </a:r>
            <a:endParaRPr/>
          </a:p>
          <a:p>
            <a:pPr indent="0" lvl="0" marL="0" marR="0" rtl="0" algn="l">
              <a:spcBef>
                <a:spcPts val="0"/>
              </a:spcBef>
              <a:spcAft>
                <a:spcPts val="0"/>
              </a:spcAft>
              <a:buNone/>
            </a:pPr>
            <a:r>
              <a:rPr lang="es-ES" sz="1800">
                <a:solidFill>
                  <a:schemeClr val="dk1"/>
                </a:solidFill>
                <a:latin typeface="Calibri"/>
                <a:ea typeface="Calibri"/>
                <a:cs typeface="Calibri"/>
                <a:sym typeface="Calibri"/>
              </a:rPr>
              <a:t>Nowadays we lead the youth centers in Salamanca’s (Spain) nearby towns, in which we manage street education, cultural management and democracy and participation projects, as well as newly designed international projects like the one we will describe as follows.</a:t>
            </a:r>
            <a:endParaRPr sz="1800">
              <a:solidFill>
                <a:schemeClr val="dk1"/>
              </a:solidFill>
              <a:latin typeface="Calibri"/>
              <a:ea typeface="Calibri"/>
              <a:cs typeface="Calibri"/>
              <a:sym typeface="Calibri"/>
            </a:endParaRPr>
          </a:p>
          <a:p>
            <a:pPr indent="0" lvl="0" marL="0" marR="0" rtl="0" algn="just">
              <a:spcBef>
                <a:spcPts val="0"/>
              </a:spcBef>
              <a:spcAft>
                <a:spcPts val="0"/>
              </a:spcAft>
              <a:buNone/>
            </a:pPr>
            <a:r>
              <a:t/>
            </a:r>
            <a:endParaRPr sz="1800">
              <a:solidFill>
                <a:schemeClr val="dk1"/>
              </a:solidFill>
              <a:latin typeface="Calibri"/>
              <a:ea typeface="Calibri"/>
              <a:cs typeface="Calibri"/>
              <a:sym typeface="Calibri"/>
            </a:endParaRPr>
          </a:p>
        </p:txBody>
      </p:sp>
      <p:sp>
        <p:nvSpPr>
          <p:cNvPr id="96" name="Google Shape;96;p2"/>
          <p:cNvSpPr txBox="1"/>
          <p:nvPr/>
        </p:nvSpPr>
        <p:spPr>
          <a:xfrm>
            <a:off x="2339752" y="5192032"/>
            <a:ext cx="5328592"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ES" sz="1800">
                <a:solidFill>
                  <a:schemeClr val="dk1"/>
                </a:solidFill>
                <a:latin typeface="Calibri"/>
                <a:ea typeface="Calibri"/>
                <a:cs typeface="Calibri"/>
                <a:sym typeface="Calibri"/>
              </a:rPr>
              <a:t>PIC: </a:t>
            </a:r>
            <a:r>
              <a:rPr lang="es-ES" sz="1800">
                <a:solidFill>
                  <a:schemeClr val="dk1"/>
                </a:solidFill>
                <a:latin typeface="Calibri"/>
                <a:ea typeface="Calibri"/>
                <a:cs typeface="Calibri"/>
                <a:sym typeface="Calibri"/>
              </a:rPr>
              <a:t>905528078</a:t>
            </a:r>
            <a:r>
              <a:rPr b="1" lang="es-ES" sz="1800">
                <a:solidFill>
                  <a:schemeClr val="dk1"/>
                </a:solidFill>
                <a:latin typeface="Calibri"/>
                <a:ea typeface="Calibri"/>
                <a:cs typeface="Calibri"/>
                <a:sym typeface="Calibri"/>
              </a:rPr>
              <a:t> OID: </a:t>
            </a:r>
            <a:r>
              <a:rPr lang="es-ES" sz="1800">
                <a:solidFill>
                  <a:schemeClr val="dk1"/>
                </a:solidFill>
                <a:latin typeface="Calibri"/>
                <a:ea typeface="Calibri"/>
                <a:cs typeface="Calibri"/>
                <a:sym typeface="Calibri"/>
              </a:rPr>
              <a:t>E10022394</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b="1" lang="es-ES" sz="1800">
                <a:solidFill>
                  <a:schemeClr val="dk1"/>
                </a:solidFill>
                <a:latin typeface="Calibri"/>
                <a:ea typeface="Calibri"/>
                <a:cs typeface="Calibri"/>
                <a:sym typeface="Calibri"/>
              </a:rPr>
              <a:t>OTLAS: </a:t>
            </a:r>
            <a:r>
              <a:rPr lang="es-ES" sz="1800" u="sng">
                <a:solidFill>
                  <a:schemeClr val="dk1"/>
                </a:solidFill>
                <a:latin typeface="Calibri"/>
                <a:ea typeface="Calibri"/>
                <a:cs typeface="Calibri"/>
                <a:sym typeface="Calibri"/>
                <a:hlinkClick r:id="rId3">
                  <a:extLst>
                    <a:ext uri="{A12FA001-AC4F-418D-AE19-62706E023703}">
                      <ahyp:hlinkClr val="tx"/>
                    </a:ext>
                  </a:extLst>
                </a:hlinkClick>
              </a:rPr>
              <a:t>https://www.salto-youth.net/tools/otlas-partner-finding/organisation/fundacin-plan-b-educacin-social.15810/</a:t>
            </a:r>
            <a:r>
              <a:rPr lang="es-ES" sz="1800">
                <a:solidFill>
                  <a:schemeClr val="dk1"/>
                </a:solidFill>
                <a:latin typeface="Calibri"/>
                <a:ea typeface="Calibri"/>
                <a:cs typeface="Calibri"/>
                <a:sym typeface="Calibri"/>
              </a:rPr>
              <a:t> </a:t>
            </a:r>
            <a:endParaRPr/>
          </a:p>
          <a:p>
            <a:pPr indent="0" lvl="0" marL="0" marR="0" rtl="0" algn="l">
              <a:spcBef>
                <a:spcPts val="0"/>
              </a:spcBef>
              <a:spcAft>
                <a:spcPts val="0"/>
              </a:spcAft>
              <a:buNone/>
            </a:pPr>
            <a:r>
              <a:rPr b="1" lang="es-ES" sz="1800">
                <a:solidFill>
                  <a:schemeClr val="dk1"/>
                </a:solidFill>
                <a:latin typeface="Calibri"/>
                <a:ea typeface="Calibri"/>
                <a:cs typeface="Calibri"/>
                <a:sym typeface="Calibri"/>
              </a:rPr>
              <a:t>WEB:</a:t>
            </a:r>
            <a:r>
              <a:rPr lang="es-ES" sz="1800" u="sng">
                <a:solidFill>
                  <a:schemeClr val="dk1"/>
                </a:solidFill>
                <a:latin typeface="Calibri"/>
                <a:ea typeface="Calibri"/>
                <a:cs typeface="Calibri"/>
                <a:sym typeface="Calibri"/>
                <a:hlinkClick r:id="rId4">
                  <a:extLst>
                    <a:ext uri="{A12FA001-AC4F-418D-AE19-62706E023703}">
                      <ahyp:hlinkClr val="tx"/>
                    </a:ext>
                  </a:extLst>
                </a:hlinkClick>
              </a:rPr>
              <a:t> https://planbeducacionsocial.com/foundation/</a:t>
            </a:r>
            <a:endParaRPr sz="18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3"/>
          <p:cNvSpPr/>
          <p:nvPr/>
        </p:nvSpPr>
        <p:spPr>
          <a:xfrm>
            <a:off x="6228184" y="72008"/>
            <a:ext cx="2915816" cy="1988840"/>
          </a:xfrm>
          <a:prstGeom prst="wedgeEllipseCallout">
            <a:avLst>
              <a:gd fmla="val -53348" name="adj1"/>
              <a:gd fmla="val 56800" name="adj2"/>
            </a:avLst>
          </a:prstGeom>
          <a:solidFill>
            <a:srgbClr val="76923C"/>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2" name="Google Shape;102;p3"/>
          <p:cNvSpPr txBox="1"/>
          <p:nvPr>
            <p:ph type="title"/>
          </p:nvPr>
        </p:nvSpPr>
        <p:spPr>
          <a:xfrm>
            <a:off x="6505872" y="413792"/>
            <a:ext cx="2242592"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Arial Black"/>
              <a:buNone/>
            </a:pPr>
            <a:r>
              <a:rPr lang="es-ES" sz="4000">
                <a:latin typeface="Arial Black"/>
                <a:ea typeface="Arial Black"/>
                <a:cs typeface="Arial Black"/>
                <a:sym typeface="Arial Black"/>
              </a:rPr>
              <a:t>What?</a:t>
            </a:r>
            <a:endParaRPr sz="4000">
              <a:latin typeface="Arial Black"/>
              <a:ea typeface="Arial Black"/>
              <a:cs typeface="Arial Black"/>
              <a:sym typeface="Arial Black"/>
            </a:endParaRPr>
          </a:p>
        </p:txBody>
      </p:sp>
      <p:sp>
        <p:nvSpPr>
          <p:cNvPr id="103" name="Google Shape;103;p3"/>
          <p:cNvSpPr txBox="1"/>
          <p:nvPr/>
        </p:nvSpPr>
        <p:spPr>
          <a:xfrm>
            <a:off x="336600" y="413800"/>
            <a:ext cx="5658900" cy="2877000"/>
          </a:xfrm>
          <a:prstGeom prst="rect">
            <a:avLst/>
          </a:prstGeom>
          <a:noFill/>
          <a:ln>
            <a:noFill/>
          </a:ln>
        </p:spPr>
        <p:txBody>
          <a:bodyPr anchorCtr="0" anchor="t" bIns="45700" lIns="91425" spcFirstLastPara="1" rIns="91425" wrap="square" tIns="45700">
            <a:normAutofit lnSpcReduction="20000"/>
          </a:bodyPr>
          <a:lstStyle/>
          <a:p>
            <a:pPr indent="0" lvl="0" marL="89999" marR="0" rtl="0" algn="l">
              <a:spcBef>
                <a:spcPts val="0"/>
              </a:spcBef>
              <a:spcAft>
                <a:spcPts val="0"/>
              </a:spcAft>
              <a:buNone/>
            </a:pPr>
            <a:r>
              <a:rPr b="0" i="0" lang="es-ES" sz="2000" u="none" cap="none" strike="noStrike">
                <a:solidFill>
                  <a:schemeClr val="dk1"/>
                </a:solidFill>
                <a:latin typeface="Calibri"/>
                <a:ea typeface="Calibri"/>
                <a:cs typeface="Calibri"/>
                <a:sym typeface="Calibri"/>
              </a:rPr>
              <a:t>  </a:t>
            </a:r>
            <a:r>
              <a:rPr b="0" i="0" lang="es-ES" sz="1818" u="none" cap="none" strike="noStrike">
                <a:solidFill>
                  <a:schemeClr val="dk1"/>
                </a:solidFill>
                <a:latin typeface="Calibri"/>
                <a:ea typeface="Calibri"/>
                <a:cs typeface="Calibri"/>
                <a:sym typeface="Calibri"/>
              </a:rPr>
              <a:t> </a:t>
            </a:r>
            <a:r>
              <a:rPr lang="es-ES" sz="1800">
                <a:solidFill>
                  <a:schemeClr val="dk1"/>
                </a:solidFill>
                <a:latin typeface="Calibri"/>
                <a:ea typeface="Calibri"/>
                <a:cs typeface="Calibri"/>
                <a:sym typeface="Calibri"/>
              </a:rPr>
              <a:t>Our idea is to create a KA1 mobility for youth workers project during the third week of september, targeting organizations working with young people related with the nature and how we feel the emotions in the nature in order for them to reflect on the role of nature as an emotional educational element and to improve our skills as youth workers in this field.</a:t>
            </a:r>
            <a:endParaRPr sz="1800">
              <a:solidFill>
                <a:schemeClr val="dk1"/>
              </a:solidFill>
              <a:latin typeface="Calibri"/>
              <a:ea typeface="Calibri"/>
              <a:cs typeface="Calibri"/>
              <a:sym typeface="Calibri"/>
            </a:endParaRPr>
          </a:p>
          <a:p>
            <a:pPr indent="0" lvl="0" marL="89999" marR="0" rtl="0" algn="l">
              <a:spcBef>
                <a:spcPts val="0"/>
              </a:spcBef>
              <a:spcAft>
                <a:spcPts val="0"/>
              </a:spcAft>
              <a:buNone/>
            </a:pPr>
            <a:r>
              <a:t/>
            </a:r>
            <a:endParaRPr sz="3500">
              <a:solidFill>
                <a:schemeClr val="dk1"/>
              </a:solidFill>
              <a:latin typeface="Calibri"/>
              <a:ea typeface="Calibri"/>
              <a:cs typeface="Calibri"/>
              <a:sym typeface="Calibri"/>
            </a:endParaRPr>
          </a:p>
          <a:p>
            <a:pPr indent="0" lvl="0" marL="89999" rtl="0" algn="l">
              <a:spcBef>
                <a:spcPts val="400"/>
              </a:spcBef>
              <a:spcAft>
                <a:spcPts val="0"/>
              </a:spcAft>
              <a:buSzPts val="1100"/>
              <a:buNone/>
            </a:pPr>
            <a:r>
              <a:t/>
            </a:r>
            <a:endParaRPr sz="3500">
              <a:solidFill>
                <a:schemeClr val="dk1"/>
              </a:solidFill>
              <a:latin typeface="Calibri"/>
              <a:ea typeface="Calibri"/>
              <a:cs typeface="Calibri"/>
              <a:sym typeface="Calibri"/>
            </a:endParaRPr>
          </a:p>
          <a:p>
            <a:pPr indent="-342900" lvl="0" marL="342900" marR="0" rtl="0" algn="ctr">
              <a:spcBef>
                <a:spcPts val="400"/>
              </a:spcBef>
              <a:spcAft>
                <a:spcPts val="0"/>
              </a:spcAft>
              <a:buNone/>
            </a:pPr>
            <a:r>
              <a:t/>
            </a:r>
            <a:endParaRPr b="0" i="0" sz="2000" u="none" cap="none" strike="noStrike">
              <a:solidFill>
                <a:schemeClr val="dk1"/>
              </a:solidFill>
              <a:latin typeface="Calibri"/>
              <a:ea typeface="Calibri"/>
              <a:cs typeface="Calibri"/>
              <a:sym typeface="Calibri"/>
            </a:endParaRPr>
          </a:p>
        </p:txBody>
      </p:sp>
      <p:sp>
        <p:nvSpPr>
          <p:cNvPr id="104" name="Google Shape;104;p3"/>
          <p:cNvSpPr txBox="1"/>
          <p:nvPr/>
        </p:nvSpPr>
        <p:spPr>
          <a:xfrm>
            <a:off x="575550" y="1840200"/>
            <a:ext cx="7992900" cy="4771500"/>
          </a:xfrm>
          <a:prstGeom prst="rect">
            <a:avLst/>
          </a:prstGeom>
          <a:noFill/>
          <a:ln>
            <a:noFill/>
          </a:ln>
        </p:spPr>
        <p:txBody>
          <a:bodyPr anchorCtr="0" anchor="t" bIns="45700" lIns="91425" spcFirstLastPara="1" rIns="91425" wrap="square" tIns="45700">
            <a:spAutoFit/>
          </a:bodyPr>
          <a:lstStyle/>
          <a:p>
            <a:pPr indent="0" lvl="0" marL="0" rtl="0" algn="l">
              <a:spcBef>
                <a:spcPts val="400"/>
              </a:spcBef>
              <a:spcAft>
                <a:spcPts val="0"/>
              </a:spcAft>
              <a:buClr>
                <a:schemeClr val="dk1"/>
              </a:buClr>
              <a:buSzPts val="1100"/>
              <a:buFont typeface="Arial"/>
              <a:buNone/>
            </a:pPr>
            <a:r>
              <a:t/>
            </a:r>
            <a:endParaRPr>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8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b="1" lang="es-ES" sz="1700">
                <a:solidFill>
                  <a:schemeClr val="dk1"/>
                </a:solidFill>
                <a:latin typeface="Calibri"/>
                <a:ea typeface="Calibri"/>
                <a:cs typeface="Calibri"/>
                <a:sym typeface="Calibri"/>
              </a:rPr>
              <a:t>Goals</a:t>
            </a:r>
            <a:endParaRPr b="1" sz="17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s-ES" sz="1700">
                <a:solidFill>
                  <a:schemeClr val="dk1"/>
                </a:solidFill>
                <a:latin typeface="Calibri"/>
                <a:ea typeface="Calibri"/>
                <a:cs typeface="Calibri"/>
                <a:sym typeface="Calibri"/>
              </a:rPr>
              <a:t>- To reflect about the power of nature in emotional education</a:t>
            </a:r>
            <a:endParaRPr sz="17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s-ES" sz="1700">
                <a:solidFill>
                  <a:schemeClr val="dk1"/>
                </a:solidFill>
                <a:latin typeface="Calibri"/>
                <a:ea typeface="Calibri"/>
                <a:cs typeface="Calibri"/>
                <a:sym typeface="Calibri"/>
              </a:rPr>
              <a:t>- To understand outdoor activities as an educational tool</a:t>
            </a:r>
            <a:endParaRPr sz="17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s-ES" sz="1700">
                <a:solidFill>
                  <a:schemeClr val="dk1"/>
                </a:solidFill>
                <a:latin typeface="Calibri"/>
                <a:ea typeface="Calibri"/>
                <a:cs typeface="Calibri"/>
                <a:sym typeface="Calibri"/>
              </a:rPr>
              <a:t>- To promote the implementation of educational context in the nature link with the emotions</a:t>
            </a:r>
            <a:endParaRPr sz="17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s-ES" sz="1700">
                <a:solidFill>
                  <a:schemeClr val="dk1"/>
                </a:solidFill>
                <a:latin typeface="Calibri"/>
                <a:ea typeface="Calibri"/>
                <a:cs typeface="Calibri"/>
                <a:sym typeface="Calibri"/>
              </a:rPr>
              <a:t>- To encourage young people to focus in sustainability from the emotions</a:t>
            </a:r>
            <a:endParaRPr sz="17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s-ES" sz="1700">
                <a:solidFill>
                  <a:schemeClr val="dk1"/>
                </a:solidFill>
                <a:latin typeface="Calibri"/>
                <a:ea typeface="Calibri"/>
                <a:cs typeface="Calibri"/>
                <a:sym typeface="Calibri"/>
              </a:rPr>
              <a:t>-To put together guidelines about good practices in the use of nature as an emotional educational element</a:t>
            </a:r>
            <a:endParaRPr sz="17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s-ES" sz="1700">
                <a:solidFill>
                  <a:schemeClr val="dk1"/>
                </a:solidFill>
                <a:latin typeface="Calibri"/>
                <a:ea typeface="Calibri"/>
                <a:cs typeface="Calibri"/>
                <a:sym typeface="Calibri"/>
              </a:rPr>
              <a:t>-</a:t>
            </a:r>
            <a:endParaRPr sz="17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b="1" lang="es-ES" sz="1700">
                <a:solidFill>
                  <a:schemeClr val="dk1"/>
                </a:solidFill>
                <a:latin typeface="Calibri"/>
                <a:ea typeface="Calibri"/>
                <a:cs typeface="Calibri"/>
                <a:sym typeface="Calibri"/>
              </a:rPr>
              <a:t>Contents</a:t>
            </a:r>
            <a:endParaRPr b="1" sz="17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s-ES" sz="1700">
                <a:solidFill>
                  <a:schemeClr val="dk1"/>
                </a:solidFill>
                <a:latin typeface="Calibri"/>
                <a:ea typeface="Calibri"/>
                <a:cs typeface="Calibri"/>
                <a:sym typeface="Calibri"/>
              </a:rPr>
              <a:t>- Nature as an educational resource and emotional resource</a:t>
            </a:r>
            <a:endParaRPr sz="17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s-ES" sz="1700">
                <a:solidFill>
                  <a:schemeClr val="dk1"/>
                </a:solidFill>
                <a:latin typeface="Calibri"/>
                <a:ea typeface="Calibri"/>
                <a:cs typeface="Calibri"/>
                <a:sym typeface="Calibri"/>
              </a:rPr>
              <a:t>- Global sustainability</a:t>
            </a:r>
            <a:endParaRPr sz="17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s-ES" sz="1700">
                <a:solidFill>
                  <a:schemeClr val="dk1"/>
                </a:solidFill>
                <a:latin typeface="Calibri"/>
                <a:ea typeface="Calibri"/>
                <a:cs typeface="Calibri"/>
                <a:sym typeface="Calibri"/>
              </a:rPr>
              <a:t>- Emotional Education link with nature</a:t>
            </a:r>
            <a:endParaRPr sz="17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s-ES" sz="1700">
                <a:solidFill>
                  <a:schemeClr val="dk1"/>
                </a:solidFill>
                <a:latin typeface="Calibri"/>
                <a:ea typeface="Calibri"/>
                <a:cs typeface="Calibri"/>
                <a:sym typeface="Calibri"/>
              </a:rPr>
              <a:t>- feelings through nature</a:t>
            </a:r>
            <a:endParaRPr sz="17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s-ES" sz="1700">
                <a:solidFill>
                  <a:schemeClr val="dk1"/>
                </a:solidFill>
                <a:latin typeface="Calibri"/>
                <a:ea typeface="Calibri"/>
                <a:cs typeface="Calibri"/>
                <a:sym typeface="Calibri"/>
              </a:rPr>
              <a:t>- Tools for environmental education with emotional care</a:t>
            </a:r>
            <a:endParaRPr sz="17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s-ES" sz="1700">
                <a:solidFill>
                  <a:schemeClr val="dk1"/>
                </a:solidFill>
                <a:latin typeface="Calibri"/>
                <a:ea typeface="Calibri"/>
                <a:cs typeface="Calibri"/>
                <a:sym typeface="Calibri"/>
              </a:rPr>
              <a:t>- Transversal tools for emotional education </a:t>
            </a:r>
            <a:endParaRPr b="1" sz="17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4"/>
          <p:cNvSpPr/>
          <p:nvPr/>
        </p:nvSpPr>
        <p:spPr>
          <a:xfrm>
            <a:off x="6228184" y="72008"/>
            <a:ext cx="2915816" cy="1988840"/>
          </a:xfrm>
          <a:prstGeom prst="wedgeEllipseCallout">
            <a:avLst>
              <a:gd fmla="val -53348" name="adj1"/>
              <a:gd fmla="val 56800" name="adj2"/>
            </a:avLst>
          </a:prstGeom>
          <a:solidFill>
            <a:srgbClr val="76923C"/>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0" name="Google Shape;110;p4"/>
          <p:cNvSpPr txBox="1"/>
          <p:nvPr/>
        </p:nvSpPr>
        <p:spPr>
          <a:xfrm>
            <a:off x="6937920" y="404664"/>
            <a:ext cx="1738536" cy="1143000"/>
          </a:xfrm>
          <a:prstGeom prst="rect">
            <a:avLst/>
          </a:prstGeom>
          <a:noFill/>
          <a:ln>
            <a:noFill/>
          </a:ln>
        </p:spPr>
        <p:txBody>
          <a:bodyPr anchorCtr="0" anchor="ctr" bIns="45700" lIns="91425" spcFirstLastPara="1" rIns="91425" wrap="square" tIns="45700">
            <a:normAutofit/>
          </a:bodyPr>
          <a:lstStyle/>
          <a:p>
            <a:pPr indent="0" lvl="0" marL="0" marR="0" rtl="0" algn="ctr">
              <a:lnSpc>
                <a:spcPct val="100000"/>
              </a:lnSpc>
              <a:spcBef>
                <a:spcPts val="0"/>
              </a:spcBef>
              <a:spcAft>
                <a:spcPts val="0"/>
              </a:spcAft>
              <a:buClr>
                <a:schemeClr val="dk1"/>
              </a:buClr>
              <a:buSzPts val="4000"/>
              <a:buFont typeface="Arial Black"/>
              <a:buNone/>
            </a:pPr>
            <a:r>
              <a:rPr b="0" i="0" lang="es-ES" sz="4000" u="none" cap="none" strike="noStrike">
                <a:solidFill>
                  <a:schemeClr val="dk1"/>
                </a:solidFill>
                <a:latin typeface="Arial Black"/>
                <a:ea typeface="Arial Black"/>
                <a:cs typeface="Arial Black"/>
                <a:sym typeface="Arial Black"/>
              </a:rPr>
              <a:t>Why?</a:t>
            </a:r>
            <a:endParaRPr b="0" i="0" sz="4000" u="none" cap="none" strike="noStrike">
              <a:solidFill>
                <a:schemeClr val="dk1"/>
              </a:solidFill>
              <a:latin typeface="Arial Black"/>
              <a:ea typeface="Arial Black"/>
              <a:cs typeface="Arial Black"/>
              <a:sym typeface="Arial Black"/>
            </a:endParaRPr>
          </a:p>
        </p:txBody>
      </p:sp>
      <p:sp>
        <p:nvSpPr>
          <p:cNvPr id="111" name="Google Shape;111;p4"/>
          <p:cNvSpPr txBox="1"/>
          <p:nvPr/>
        </p:nvSpPr>
        <p:spPr>
          <a:xfrm>
            <a:off x="323528" y="2492896"/>
            <a:ext cx="849694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800">
                <a:solidFill>
                  <a:schemeClr val="dk1"/>
                </a:solidFill>
                <a:latin typeface="Calibri"/>
                <a:ea typeface="Calibri"/>
                <a:cs typeface="Calibri"/>
                <a:sym typeface="Calibri"/>
              </a:rPr>
              <a:t> </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2" name="Google Shape;112;p4"/>
          <p:cNvSpPr txBox="1"/>
          <p:nvPr/>
        </p:nvSpPr>
        <p:spPr>
          <a:xfrm>
            <a:off x="216025" y="307938"/>
            <a:ext cx="6012300" cy="3168300"/>
          </a:xfrm>
          <a:prstGeom prst="rect">
            <a:avLst/>
          </a:prstGeom>
          <a:noFill/>
          <a:ln>
            <a:noFill/>
          </a:ln>
        </p:spPr>
        <p:txBody>
          <a:bodyPr anchorCtr="0" anchor="t" bIns="45700" lIns="91425" spcFirstLastPara="1" rIns="91425" wrap="square" tIns="45700">
            <a:normAutofit/>
          </a:bodyPr>
          <a:lstStyle/>
          <a:p>
            <a:pPr indent="0" lvl="0" marL="0" rtl="0" algn="l">
              <a:spcBef>
                <a:spcPts val="400"/>
              </a:spcBef>
              <a:spcAft>
                <a:spcPts val="0"/>
              </a:spcAft>
              <a:buClr>
                <a:schemeClr val="dk1"/>
              </a:buClr>
              <a:buSzPts val="1100"/>
              <a:buFont typeface="Arial"/>
              <a:buNone/>
            </a:pPr>
            <a:r>
              <a:rPr lang="es-ES" sz="1800">
                <a:solidFill>
                  <a:schemeClr val="dk1"/>
                </a:solidFill>
                <a:latin typeface="Calibri"/>
                <a:ea typeface="Calibri"/>
                <a:cs typeface="Calibri"/>
                <a:sym typeface="Calibri"/>
              </a:rPr>
              <a:t>Nowadays youth is very disconnected from nature, and from the natural processes of the environment. They are focusing a lot on social networks and screens. This is pushing the young people to develop some emotional disorders and there are many researches that point to the connection with the natural environment with emotional wellness. The natural processes that constantly happen in the environment around us are a very powerful font of learning in many ways and connect with our emotional part. With this project we want to give it the importance it deserves in our work with youth.</a:t>
            </a:r>
            <a:endParaRPr sz="1800">
              <a:solidFill>
                <a:schemeClr val="dk1"/>
              </a:solidFill>
              <a:latin typeface="Calibri"/>
              <a:ea typeface="Calibri"/>
              <a:cs typeface="Calibri"/>
              <a:sym typeface="Calibri"/>
            </a:endParaRPr>
          </a:p>
          <a:p>
            <a:pPr indent="0" lvl="0" marL="0" rtl="0" algn="l">
              <a:spcBef>
                <a:spcPts val="400"/>
              </a:spcBef>
              <a:spcAft>
                <a:spcPts val="0"/>
              </a:spcAft>
              <a:buClr>
                <a:schemeClr val="dk1"/>
              </a:buClr>
              <a:buSzPts val="1100"/>
              <a:buFont typeface="Arial"/>
              <a:buNone/>
            </a:pPr>
            <a:r>
              <a:t/>
            </a:r>
            <a:endParaRPr sz="1800">
              <a:solidFill>
                <a:schemeClr val="dk1"/>
              </a:solidFill>
              <a:latin typeface="Calibri"/>
              <a:ea typeface="Calibri"/>
              <a:cs typeface="Calibri"/>
              <a:sym typeface="Calibri"/>
            </a:endParaRPr>
          </a:p>
        </p:txBody>
      </p:sp>
      <p:sp>
        <p:nvSpPr>
          <p:cNvPr id="113" name="Google Shape;113;p4"/>
          <p:cNvSpPr/>
          <p:nvPr/>
        </p:nvSpPr>
        <p:spPr>
          <a:xfrm>
            <a:off x="3347864" y="3428991"/>
            <a:ext cx="5040600" cy="2308200"/>
          </a:xfrm>
          <a:prstGeom prst="rect">
            <a:avLst/>
          </a:prstGeom>
          <a:noFill/>
          <a:ln>
            <a:noFill/>
          </a:ln>
        </p:spPr>
        <p:txBody>
          <a:bodyPr anchorCtr="0" anchor="t" bIns="45700" lIns="91425" spcFirstLastPara="1" rIns="91425" wrap="square" tIns="45700">
            <a:spAutoFit/>
          </a:bodyPr>
          <a:lstStyle/>
          <a:p>
            <a:pPr indent="0" lvl="0" marL="0" rtl="0" algn="l">
              <a:spcBef>
                <a:spcPts val="400"/>
              </a:spcBef>
              <a:spcAft>
                <a:spcPts val="0"/>
              </a:spcAft>
              <a:buClr>
                <a:schemeClr val="dk1"/>
              </a:buClr>
              <a:buSzPts val="1100"/>
              <a:buFont typeface="Arial"/>
              <a:buNone/>
            </a:pPr>
            <a:r>
              <a:rPr lang="es-ES" sz="1800">
                <a:solidFill>
                  <a:schemeClr val="dk1"/>
                </a:solidFill>
                <a:latin typeface="Calibri"/>
                <a:ea typeface="Calibri"/>
                <a:cs typeface="Calibri"/>
                <a:sym typeface="Calibri"/>
              </a:rPr>
              <a:t>On the other hand, it is very important that youth do not disconnect from the power of nature because it is the context where they live, and where they will live. So it is essential to focus on the sustainability of the planet as a whole, we are interconnected and we should take care of ourselves from the collective approach. The intercultural vision of a project like this is necessary to open the minds beyond our walls, and beyond tomorrow, to the future.</a:t>
            </a:r>
            <a:endParaRPr sz="2600">
              <a:solidFill>
                <a:schemeClr val="dk1"/>
              </a:solidFill>
              <a:latin typeface="Calibri"/>
              <a:ea typeface="Calibri"/>
              <a:cs typeface="Calibri"/>
              <a:sym typeface="Calibri"/>
            </a:endParaRPr>
          </a:p>
        </p:txBody>
      </p:sp>
      <p:pic>
        <p:nvPicPr>
          <p:cNvPr id="114" name="Google Shape;114;p4"/>
          <p:cNvPicPr preferRelativeResize="0"/>
          <p:nvPr/>
        </p:nvPicPr>
        <p:blipFill>
          <a:blip r:embed="rId3">
            <a:alphaModFix/>
          </a:blip>
          <a:stretch>
            <a:fillRect/>
          </a:stretch>
        </p:blipFill>
        <p:spPr>
          <a:xfrm>
            <a:off x="467950" y="3789053"/>
            <a:ext cx="2372025" cy="26015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5"/>
          <p:cNvSpPr/>
          <p:nvPr/>
        </p:nvSpPr>
        <p:spPr>
          <a:xfrm>
            <a:off x="6228184" y="72008"/>
            <a:ext cx="2915816" cy="1988840"/>
          </a:xfrm>
          <a:prstGeom prst="wedgeEllipseCallout">
            <a:avLst>
              <a:gd fmla="val -53348" name="adj1"/>
              <a:gd fmla="val 56800" name="adj2"/>
            </a:avLst>
          </a:prstGeom>
          <a:solidFill>
            <a:srgbClr val="76923C"/>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0" name="Google Shape;120;p5"/>
          <p:cNvSpPr txBox="1"/>
          <p:nvPr>
            <p:ph type="title"/>
          </p:nvPr>
        </p:nvSpPr>
        <p:spPr>
          <a:xfrm>
            <a:off x="5796136" y="404664"/>
            <a:ext cx="3826768"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Arial Black"/>
              <a:buNone/>
            </a:pPr>
            <a:r>
              <a:rPr lang="es-ES">
                <a:latin typeface="Arial Black"/>
                <a:ea typeface="Arial Black"/>
                <a:cs typeface="Arial Black"/>
                <a:sym typeface="Arial Black"/>
              </a:rPr>
              <a:t>When? Where?</a:t>
            </a:r>
            <a:endParaRPr>
              <a:latin typeface="Arial Black"/>
              <a:ea typeface="Arial Black"/>
              <a:cs typeface="Arial Black"/>
              <a:sym typeface="Arial Black"/>
            </a:endParaRPr>
          </a:p>
        </p:txBody>
      </p:sp>
      <p:pic>
        <p:nvPicPr>
          <p:cNvPr descr="Resultado de imagen de Salamanca" id="121" name="Google Shape;121;p5"/>
          <p:cNvPicPr preferRelativeResize="0"/>
          <p:nvPr/>
        </p:nvPicPr>
        <p:blipFill rotWithShape="1">
          <a:blip r:embed="rId3">
            <a:alphaModFix/>
          </a:blip>
          <a:srcRect b="0" l="0" r="0" t="0"/>
          <a:stretch/>
        </p:blipFill>
        <p:spPr>
          <a:xfrm>
            <a:off x="4392115" y="3718598"/>
            <a:ext cx="5580485" cy="3139402"/>
          </a:xfrm>
          <a:prstGeom prst="rect">
            <a:avLst/>
          </a:prstGeom>
          <a:noFill/>
          <a:ln>
            <a:noFill/>
          </a:ln>
        </p:spPr>
      </p:pic>
      <p:sp>
        <p:nvSpPr>
          <p:cNvPr id="122" name="Google Shape;122;p5"/>
          <p:cNvSpPr txBox="1"/>
          <p:nvPr/>
        </p:nvSpPr>
        <p:spPr>
          <a:xfrm>
            <a:off x="467544" y="332656"/>
            <a:ext cx="5616600" cy="2247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ES" sz="2000">
                <a:solidFill>
                  <a:schemeClr val="dk1"/>
                </a:solidFill>
                <a:latin typeface="Calibri"/>
                <a:ea typeface="Calibri"/>
                <a:cs typeface="Calibri"/>
                <a:sym typeface="Calibri"/>
              </a:rPr>
              <a:t>Second week of september</a:t>
            </a:r>
            <a:r>
              <a:rPr b="1" lang="es-ES" sz="2000">
                <a:solidFill>
                  <a:schemeClr val="dk1"/>
                </a:solidFill>
                <a:latin typeface="Calibri"/>
                <a:ea typeface="Calibri"/>
                <a:cs typeface="Calibri"/>
                <a:sym typeface="Calibri"/>
              </a:rPr>
              <a:t> </a:t>
            </a:r>
            <a:r>
              <a:rPr lang="es-ES" sz="2000">
                <a:solidFill>
                  <a:schemeClr val="dk1"/>
                </a:solidFill>
                <a:latin typeface="Calibri"/>
                <a:ea typeface="Calibri"/>
                <a:cs typeface="Calibri"/>
                <a:sym typeface="Calibri"/>
              </a:rPr>
              <a:t>aproximately . </a:t>
            </a:r>
            <a:endParaRPr/>
          </a:p>
          <a:p>
            <a:pPr indent="0" lvl="0" marL="0" marR="0" rtl="0" algn="l">
              <a:spcBef>
                <a:spcPts val="0"/>
              </a:spcBef>
              <a:spcAft>
                <a:spcPts val="0"/>
              </a:spcAft>
              <a:buNone/>
            </a:pPr>
            <a:r>
              <a:rPr lang="es-ES" sz="2000">
                <a:solidFill>
                  <a:schemeClr val="dk1"/>
                </a:solidFill>
                <a:latin typeface="Calibri"/>
                <a:ea typeface="Calibri"/>
                <a:cs typeface="Calibri"/>
                <a:sym typeface="Calibri"/>
              </a:rPr>
              <a:t>(We can adapt the dates to the partners also)</a:t>
            </a:r>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rPr lang="es-ES" sz="2000">
                <a:solidFill>
                  <a:schemeClr val="dk1"/>
                </a:solidFill>
                <a:latin typeface="Calibri"/>
                <a:ea typeface="Calibri"/>
                <a:cs typeface="Calibri"/>
                <a:sym typeface="Calibri"/>
              </a:rPr>
              <a:t>In “La Legoriza” a beautiful place in the village of </a:t>
            </a:r>
            <a:r>
              <a:rPr b="1" lang="es-ES" sz="2000">
                <a:solidFill>
                  <a:schemeClr val="dk1"/>
                </a:solidFill>
                <a:latin typeface="Calibri"/>
                <a:ea typeface="Calibri"/>
                <a:cs typeface="Calibri"/>
                <a:sym typeface="Calibri"/>
              </a:rPr>
              <a:t>San Martin del Castañar</a:t>
            </a:r>
            <a:r>
              <a:rPr lang="es-ES" sz="2000">
                <a:solidFill>
                  <a:schemeClr val="dk1"/>
                </a:solidFill>
                <a:latin typeface="Calibri"/>
                <a:ea typeface="Calibri"/>
                <a:cs typeface="Calibri"/>
                <a:sym typeface="Calibri"/>
              </a:rPr>
              <a:t>, the montains near </a:t>
            </a:r>
            <a:r>
              <a:rPr b="1" lang="es-ES" sz="2000">
                <a:solidFill>
                  <a:schemeClr val="dk1"/>
                </a:solidFill>
                <a:latin typeface="Calibri"/>
                <a:ea typeface="Calibri"/>
                <a:cs typeface="Calibri"/>
                <a:sym typeface="Calibri"/>
              </a:rPr>
              <a:t>Salamanca</a:t>
            </a:r>
            <a:r>
              <a:rPr lang="es-ES" sz="2000">
                <a:solidFill>
                  <a:schemeClr val="dk1"/>
                </a:solidFill>
                <a:latin typeface="Calibri"/>
                <a:ea typeface="Calibri"/>
                <a:cs typeface="Calibri"/>
                <a:sym typeface="Calibri"/>
              </a:rPr>
              <a:t> (Spain) </a:t>
            </a:r>
            <a:endParaRPr sz="2000">
              <a:solidFill>
                <a:schemeClr val="dk1"/>
              </a:solidFill>
              <a:latin typeface="Calibri"/>
              <a:ea typeface="Calibri"/>
              <a:cs typeface="Calibri"/>
              <a:sym typeface="Calibri"/>
            </a:endParaRPr>
          </a:p>
        </p:txBody>
      </p:sp>
      <p:sp>
        <p:nvSpPr>
          <p:cNvPr id="123" name="Google Shape;123;p5"/>
          <p:cNvSpPr txBox="1"/>
          <p:nvPr/>
        </p:nvSpPr>
        <p:spPr>
          <a:xfrm>
            <a:off x="0" y="2854677"/>
            <a:ext cx="91440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ES" sz="1800">
                <a:solidFill>
                  <a:schemeClr val="dk1"/>
                </a:solidFill>
                <a:latin typeface="Calibri"/>
                <a:ea typeface="Calibri"/>
                <a:cs typeface="Calibri"/>
                <a:sym typeface="Calibri"/>
              </a:rPr>
              <a:t>IF YOU ARE INTERESTED IN BEING A PARTNER OF THE PROJECT PLEASE CONTACT US AT</a:t>
            </a:r>
            <a:endParaRPr/>
          </a:p>
          <a:p>
            <a:pPr indent="0" lvl="0" marL="0" marR="0" rtl="0" algn="ctr">
              <a:spcBef>
                <a:spcPts val="0"/>
              </a:spcBef>
              <a:spcAft>
                <a:spcPts val="0"/>
              </a:spcAft>
              <a:buNone/>
            </a:pPr>
            <a:r>
              <a:rPr b="1" lang="es-ES" sz="1800">
                <a:solidFill>
                  <a:schemeClr val="dk1"/>
                </a:solidFill>
                <a:latin typeface="Calibri"/>
                <a:ea typeface="Calibri"/>
                <a:cs typeface="Calibri"/>
                <a:sym typeface="Calibri"/>
              </a:rPr>
              <a:t>europe@planbeducacionsocial.com</a:t>
            </a:r>
            <a:endParaRPr b="1" sz="1800">
              <a:solidFill>
                <a:schemeClr val="dk1"/>
              </a:solidFill>
              <a:latin typeface="Calibri"/>
              <a:ea typeface="Calibri"/>
              <a:cs typeface="Calibri"/>
              <a:sym typeface="Calibri"/>
            </a:endParaRPr>
          </a:p>
        </p:txBody>
      </p:sp>
      <p:pic>
        <p:nvPicPr>
          <p:cNvPr descr="Dormitorios - Campamento La Legoriza" id="124" name="Google Shape;124;p5"/>
          <p:cNvPicPr preferRelativeResize="0"/>
          <p:nvPr/>
        </p:nvPicPr>
        <p:blipFill rotWithShape="1">
          <a:blip r:embed="rId4">
            <a:alphaModFix/>
          </a:blip>
          <a:srcRect b="0" l="0" r="0" t="0"/>
          <a:stretch/>
        </p:blipFill>
        <p:spPr>
          <a:xfrm>
            <a:off x="0" y="3717032"/>
            <a:ext cx="4427984" cy="332098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2020-04-16T09:09:01Z</dcterms:created>
  <dc:creator>www.intercambiosvirtuales.org</dc:creator>
</cp:coreProperties>
</file>