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0" r:id="rId4"/>
    <p:sldId id="258" r:id="rId5"/>
    <p:sldId id="259" r:id="rId6"/>
    <p:sldId id="261" r:id="rId7"/>
    <p:sldId id="268" r:id="rId8"/>
    <p:sldId id="265" r:id="rId9"/>
    <p:sldId id="266" r:id="rId10"/>
    <p:sldId id="267" r:id="rId11"/>
    <p:sldId id="262" r:id="rId12"/>
    <p:sldId id="263" r:id="rId13"/>
    <p:sldId id="264"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94660" autoAdjust="0"/>
  </p:normalViewPr>
  <p:slideViewPr>
    <p:cSldViewPr snapToGrid="0">
      <p:cViewPr varScale="1">
        <p:scale>
          <a:sx n="55" d="100"/>
          <a:sy n="55" d="100"/>
        </p:scale>
        <p:origin x="-86" y="-72"/>
      </p:cViewPr>
      <p:guideLst>
        <p:guide orient="horz" pos="2160"/>
        <p:guide pos="3840"/>
      </p:guideLst>
    </p:cSldViewPr>
  </p:slideViewPr>
  <p:outlineViewPr>
    <p:cViewPr>
      <p:scale>
        <a:sx n="33" d="100"/>
        <a:sy n="33" d="100"/>
      </p:scale>
      <p:origin x="0" y="454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C86B0-D68A-4796-867C-88F9158BF09D}" type="datetimeFigureOut">
              <a:rPr lang="el-GR" smtClean="0"/>
              <a:pPr/>
              <a:t>11/10/2020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F1B07-31CC-4EFD-867A-1D02C5083E39}" type="slidenum">
              <a:rPr lang="el-GR" smtClean="0"/>
              <a:pPr/>
              <a:t>‹#›</a:t>
            </a:fld>
            <a:endParaRPr lang="el-GR" dirty="0"/>
          </a:p>
        </p:txBody>
      </p:sp>
    </p:spTree>
    <p:extLst>
      <p:ext uri="{BB962C8B-B14F-4D97-AF65-F5344CB8AC3E}">
        <p14:creationId xmlns="" xmlns:p14="http://schemas.microsoft.com/office/powerpoint/2010/main" val="1047404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ΝΟΡΙΝΩΓΚΜΤΜΒΟΛΡΓΤ</a:t>
            </a:r>
            <a:endParaRPr lang="el-GR" dirty="0"/>
          </a:p>
        </p:txBody>
      </p:sp>
      <p:sp>
        <p:nvSpPr>
          <p:cNvPr id="4" name="Θέση αριθμού διαφάνειας 3"/>
          <p:cNvSpPr>
            <a:spLocks noGrp="1"/>
          </p:cNvSpPr>
          <p:nvPr>
            <p:ph type="sldNum" sz="quarter" idx="10"/>
          </p:nvPr>
        </p:nvSpPr>
        <p:spPr/>
        <p:txBody>
          <a:bodyPr/>
          <a:lstStyle/>
          <a:p>
            <a:fld id="{DB1F1B07-31CC-4EFD-867A-1D02C5083E39}" type="slidenum">
              <a:rPr lang="el-GR" smtClean="0"/>
              <a:pPr/>
              <a:t>2</a:t>
            </a:fld>
            <a:endParaRPr lang="el-GR" dirty="0"/>
          </a:p>
        </p:txBody>
      </p:sp>
    </p:spTree>
    <p:extLst>
      <p:ext uri="{BB962C8B-B14F-4D97-AF65-F5344CB8AC3E}">
        <p14:creationId xmlns="" xmlns:p14="http://schemas.microsoft.com/office/powerpoint/2010/main" val="30981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B1F1B07-31CC-4EFD-867A-1D02C5083E39}" type="slidenum">
              <a:rPr lang="el-GR" smtClean="0"/>
              <a:pPr/>
              <a:t>4</a:t>
            </a:fld>
            <a:endParaRPr lang="el-GR" dirty="0"/>
          </a:p>
        </p:txBody>
      </p:sp>
    </p:spTree>
    <p:extLst>
      <p:ext uri="{BB962C8B-B14F-4D97-AF65-F5344CB8AC3E}">
        <p14:creationId xmlns="" xmlns:p14="http://schemas.microsoft.com/office/powerpoint/2010/main" val="425683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1F78CCA0-77C7-44DF-BC35-07FAFA0794F0}" type="datetimeFigureOut">
              <a:rPr lang="el-GR" smtClean="0"/>
              <a:pPr/>
              <a:t>11/10/2020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68391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F78CCA0-77C7-44DF-BC35-07FAFA0794F0}" type="datetimeFigureOut">
              <a:rPr lang="el-GR" smtClean="0"/>
              <a:pPr/>
              <a:t>11/10/2020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162171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F78CCA0-77C7-44DF-BC35-07FAFA0794F0}" type="datetimeFigureOut">
              <a:rPr lang="el-GR" smtClean="0"/>
              <a:pPr/>
              <a:t>11/10/2020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355084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F78CCA0-77C7-44DF-BC35-07FAFA0794F0}" type="datetimeFigureOut">
              <a:rPr lang="el-GR" smtClean="0"/>
              <a:pPr/>
              <a:t>11/10/2020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408279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1F78CCA0-77C7-44DF-BC35-07FAFA0794F0}" type="datetimeFigureOut">
              <a:rPr lang="el-GR" smtClean="0"/>
              <a:pPr/>
              <a:t>11/10/2020</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76444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F78CCA0-77C7-44DF-BC35-07FAFA0794F0}" type="datetimeFigureOut">
              <a:rPr lang="el-GR" smtClean="0"/>
              <a:pPr/>
              <a:t>11/10/2020</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132620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F78CCA0-77C7-44DF-BC35-07FAFA0794F0}" type="datetimeFigureOut">
              <a:rPr lang="el-GR" smtClean="0"/>
              <a:pPr/>
              <a:t>11/10/2020</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152727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F78CCA0-77C7-44DF-BC35-07FAFA0794F0}" type="datetimeFigureOut">
              <a:rPr lang="el-GR" smtClean="0"/>
              <a:pPr/>
              <a:t>11/10/2020</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399158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F78CCA0-77C7-44DF-BC35-07FAFA0794F0}" type="datetimeFigureOut">
              <a:rPr lang="el-GR" smtClean="0"/>
              <a:pPr/>
              <a:t>11/10/2020</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290459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1F78CCA0-77C7-44DF-BC35-07FAFA0794F0}" type="datetimeFigureOut">
              <a:rPr lang="el-GR" smtClean="0"/>
              <a:pPr/>
              <a:t>11/10/2020</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225053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1F78CCA0-77C7-44DF-BC35-07FAFA0794F0}" type="datetimeFigureOut">
              <a:rPr lang="el-GR" smtClean="0"/>
              <a:pPr/>
              <a:t>11/10/2020</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32884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8CCA0-77C7-44DF-BC35-07FAFA0794F0}" type="datetimeFigureOut">
              <a:rPr lang="el-GR" smtClean="0"/>
              <a:pPr/>
              <a:t>11/10/2020</a:t>
            </a:fld>
            <a:endParaRPr lang="el-GR"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17D7B-BC51-4C38-AFBA-1D8FD6CE2CBE}" type="slidenum">
              <a:rPr lang="el-GR" smtClean="0"/>
              <a:pPr/>
              <a:t>‹#›</a:t>
            </a:fld>
            <a:endParaRPr lang="el-GR" dirty="0"/>
          </a:p>
        </p:txBody>
      </p:sp>
    </p:spTree>
    <p:extLst>
      <p:ext uri="{BB962C8B-B14F-4D97-AF65-F5344CB8AC3E}">
        <p14:creationId xmlns="" xmlns:p14="http://schemas.microsoft.com/office/powerpoint/2010/main" val="13147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dirty="0"/>
          </a:p>
        </p:txBody>
      </p:sp>
      <p:pic>
        <p:nvPicPr>
          <p:cNvPr id="5" name="Εικόνα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66439" y="0"/>
            <a:ext cx="9259122" cy="6858000"/>
          </a:xfrm>
          <a:prstGeom prst="rect">
            <a:avLst/>
          </a:prstGeom>
        </p:spPr>
      </p:pic>
    </p:spTree>
    <p:extLst>
      <p:ext uri="{BB962C8B-B14F-4D97-AF65-F5344CB8AC3E}">
        <p14:creationId xmlns="" xmlns:p14="http://schemas.microsoft.com/office/powerpoint/2010/main" val="1414343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1524000" y="613955"/>
            <a:ext cx="9540240" cy="1058091"/>
          </a:xfrm>
        </p:spPr>
        <p:txBody>
          <a:bodyPr>
            <a:noAutofit/>
          </a:bodyPr>
          <a:lstStyle/>
          <a:p>
            <a:r>
              <a:rPr lang="en-US" sz="4000" b="1" i="1" dirty="0" smtClean="0"/>
              <a:t>EUROPEAN SOLIDARITY CORPS QUALITY LABEL (WITH SUPPORTING ROLE)  </a:t>
            </a:r>
            <a:endParaRPr lang="el-GR" sz="4000" b="1" i="1" dirty="0"/>
          </a:p>
        </p:txBody>
      </p:sp>
      <p:sp>
        <p:nvSpPr>
          <p:cNvPr id="6" name="5 - Υπότιτλος"/>
          <p:cNvSpPr>
            <a:spLocks noGrp="1"/>
          </p:cNvSpPr>
          <p:nvPr>
            <p:ph type="subTitle" idx="1"/>
          </p:nvPr>
        </p:nvSpPr>
        <p:spPr>
          <a:xfrm>
            <a:off x="1523999" y="2194560"/>
            <a:ext cx="3675018" cy="3435530"/>
          </a:xfrm>
        </p:spPr>
        <p:txBody>
          <a:bodyPr/>
          <a:lstStyle/>
          <a:p>
            <a:r>
              <a:rPr lang="en-US" dirty="0" smtClean="0"/>
              <a:t>Since now, we can give the chance to young people from our community to participate in E.S.C. Volunteering projects abroad!</a:t>
            </a:r>
            <a:endParaRPr lang="el-GR" dirty="0"/>
          </a:p>
        </p:txBody>
      </p:sp>
      <p:pic>
        <p:nvPicPr>
          <p:cNvPr id="7" name="6 - Εικόνα" descr="ESC.jpg"/>
          <p:cNvPicPr>
            <a:picLocks noChangeAspect="1"/>
          </p:cNvPicPr>
          <p:nvPr/>
        </p:nvPicPr>
        <p:blipFill>
          <a:blip r:embed="rId2"/>
          <a:stretch>
            <a:fillRect/>
          </a:stretch>
        </p:blipFill>
        <p:spPr>
          <a:xfrm>
            <a:off x="6152606" y="2207623"/>
            <a:ext cx="4820194" cy="36967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i="1" dirty="0" smtClean="0"/>
              <a:t>FUTURE GOALS</a:t>
            </a:r>
            <a:endParaRPr lang="el-GR" b="1" i="1" dirty="0"/>
          </a:p>
        </p:txBody>
      </p:sp>
      <p:sp>
        <p:nvSpPr>
          <p:cNvPr id="3" name="Θέση περιεχομένου 2"/>
          <p:cNvSpPr>
            <a:spLocks noGrp="1"/>
          </p:cNvSpPr>
          <p:nvPr>
            <p:ph idx="1"/>
          </p:nvPr>
        </p:nvSpPr>
        <p:spPr/>
        <p:txBody>
          <a:bodyPr/>
          <a:lstStyle/>
          <a:p>
            <a:r>
              <a:rPr lang="en-US" dirty="0"/>
              <a:t>Host volunteers from </a:t>
            </a:r>
            <a:r>
              <a:rPr lang="en-US" dirty="0" smtClean="0"/>
              <a:t>abroad (ESC Quality Label)</a:t>
            </a:r>
          </a:p>
          <a:p>
            <a:pPr>
              <a:buNone/>
            </a:pPr>
            <a:endParaRPr lang="en-US" dirty="0"/>
          </a:p>
          <a:p>
            <a:r>
              <a:rPr lang="en-US" dirty="0"/>
              <a:t>Give the chance to more young people from our community to participate in international </a:t>
            </a:r>
            <a:r>
              <a:rPr lang="en-US" dirty="0" smtClean="0"/>
              <a:t>mobility programs</a:t>
            </a:r>
          </a:p>
          <a:p>
            <a:pPr>
              <a:buNone/>
            </a:pPr>
            <a:endParaRPr lang="en-US" dirty="0" smtClean="0"/>
          </a:p>
          <a:p>
            <a:r>
              <a:rPr lang="en-US" dirty="0" smtClean="0"/>
              <a:t>Coordinate KA3 projects in order to motivate young people to be more engaged in politics while achieving policy advocacy goals </a:t>
            </a:r>
            <a:endParaRPr lang="el-GR" dirty="0"/>
          </a:p>
          <a:p>
            <a:endParaRPr lang="el-GR" dirty="0"/>
          </a:p>
        </p:txBody>
      </p:sp>
    </p:spTree>
    <p:extLst>
      <p:ext uri="{BB962C8B-B14F-4D97-AF65-F5344CB8AC3E}">
        <p14:creationId xmlns="" xmlns:p14="http://schemas.microsoft.com/office/powerpoint/2010/main" val="318199694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i="1" dirty="0" smtClean="0"/>
              <a:t>YOU CAN FIND US THROUGH!</a:t>
            </a:r>
            <a:endParaRPr lang="el-GR" b="1" i="1" dirty="0"/>
          </a:p>
        </p:txBody>
      </p:sp>
      <p:pic>
        <p:nvPicPr>
          <p:cNvPr id="7" name="Εικόνα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92281" y="4806658"/>
            <a:ext cx="4610100" cy="1737833"/>
          </a:xfrm>
          <a:prstGeom prst="rect">
            <a:avLst/>
          </a:prstGeom>
        </p:spPr>
      </p:pic>
      <p:pic>
        <p:nvPicPr>
          <p:cNvPr id="8"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51898" y="2682831"/>
            <a:ext cx="745432" cy="800503"/>
          </a:xfrm>
          <a:prstGeom prst="rect">
            <a:avLst/>
          </a:prstGeom>
        </p:spPr>
      </p:pic>
      <p:pic>
        <p:nvPicPr>
          <p:cNvPr id="10" name="Θέση περιεχομένου 9"/>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1232886" y="1416367"/>
            <a:ext cx="1066177" cy="955987"/>
          </a:xfrm>
        </p:spPr>
      </p:pic>
      <p:pic>
        <p:nvPicPr>
          <p:cNvPr id="11" name="Εικόνα 1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376292" y="3805691"/>
            <a:ext cx="984477" cy="984477"/>
          </a:xfrm>
          <a:prstGeom prst="rect">
            <a:avLst/>
          </a:prstGeom>
        </p:spPr>
      </p:pic>
      <p:sp>
        <p:nvSpPr>
          <p:cNvPr id="14" name="13 - TextBox"/>
          <p:cNvSpPr txBox="1"/>
          <p:nvPr/>
        </p:nvSpPr>
        <p:spPr>
          <a:xfrm>
            <a:off x="2181499" y="1515291"/>
            <a:ext cx="7158444"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Youth Empowerment Center/</a:t>
            </a:r>
            <a:r>
              <a:rPr lang="el-GR" sz="2400" dirty="0" smtClean="0">
                <a:latin typeface="Times New Roman" pitchFamily="18" charset="0"/>
                <a:cs typeface="Times New Roman" pitchFamily="18" charset="0"/>
              </a:rPr>
              <a:t>Κέντρο Ενδυνάμωσης Νέων</a:t>
            </a:r>
            <a:endParaRPr lang="el-GR" sz="2400" dirty="0">
              <a:latin typeface="Times New Roman" pitchFamily="18" charset="0"/>
              <a:cs typeface="Times New Roman" pitchFamily="18" charset="0"/>
            </a:endParaRPr>
          </a:p>
        </p:txBody>
      </p:sp>
      <p:sp>
        <p:nvSpPr>
          <p:cNvPr id="15" name="14 - TextBox"/>
          <p:cNvSpPr txBox="1"/>
          <p:nvPr/>
        </p:nvSpPr>
        <p:spPr>
          <a:xfrm>
            <a:off x="2142308" y="2913017"/>
            <a:ext cx="627017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@Youth Empowerment Center</a:t>
            </a:r>
          </a:p>
        </p:txBody>
      </p:sp>
      <p:graphicFrame>
        <p:nvGraphicFramePr>
          <p:cNvPr id="17" name="16 - Πίνακας"/>
          <p:cNvGraphicFramePr>
            <a:graphicFrameLocks noGrp="1"/>
          </p:cNvGraphicFramePr>
          <p:nvPr/>
        </p:nvGraphicFramePr>
        <p:xfrm>
          <a:off x="2328862" y="4049486"/>
          <a:ext cx="7534275" cy="809897"/>
        </p:xfrm>
        <a:graphic>
          <a:graphicData uri="http://schemas.openxmlformats.org/drawingml/2006/table">
            <a:tbl>
              <a:tblPr>
                <a:tableStyleId>{2D5ABB26-0587-4C30-8999-92F81FD0307C}</a:tableStyleId>
              </a:tblPr>
              <a:tblGrid>
                <a:gridCol w="7534275">
                  <a:extLst>
                    <a:ext uri="{9D8B030D-6E8A-4147-A177-3AD203B41FA5}">
                      <a16:colId xmlns="" xmlns:a16="http://schemas.microsoft.com/office/drawing/2014/main" val="20000"/>
                    </a:ext>
                  </a:extLst>
                </a:gridCol>
              </a:tblGrid>
              <a:tr h="809897">
                <a:tc>
                  <a:txBody>
                    <a:bodyPr/>
                    <a:lstStyle/>
                    <a:p>
                      <a:pPr>
                        <a:lnSpc>
                          <a:spcPct val="115000"/>
                        </a:lnSpc>
                        <a:spcAft>
                          <a:spcPts val="0"/>
                        </a:spcAft>
                      </a:pPr>
                      <a:r>
                        <a:rPr lang="en-US" sz="2400" b="0" u="none" dirty="0" smtClean="0">
                          <a:solidFill>
                            <a:schemeClr val="tx1"/>
                          </a:solidFill>
                          <a:latin typeface="Times New Roman" pitchFamily="18" charset="0"/>
                          <a:ea typeface="Times New Roman"/>
                          <a:cs typeface="Times New Roman" pitchFamily="18" charset="0"/>
                        </a:rPr>
                        <a:t>https://youthecenter.wordpress.com/</a:t>
                      </a:r>
                      <a:endParaRPr lang="el-GR" sz="2400" b="0" u="none" dirty="0">
                        <a:solidFill>
                          <a:schemeClr val="tx1"/>
                        </a:solidFill>
                        <a:latin typeface="Times New Roman" pitchFamily="18" charset="0"/>
                        <a:ea typeface="Times New Roman"/>
                        <a:cs typeface="Times New Roman" pitchFamily="18" charset="0"/>
                      </a:endParaRPr>
                    </a:p>
                  </a:txBody>
                  <a:tcPr marL="68580" marR="68580" marT="0" marB="0"/>
                </a:tc>
                <a:extLst>
                  <a:ext uri="{0D108BD9-81ED-4DB2-BD59-A6C34878D82A}">
                    <a16:rowId xmlns="" xmlns:a16="http://schemas.microsoft.com/office/drawing/2014/main" val="10000"/>
                  </a:ext>
                </a:extLst>
              </a:tr>
            </a:tbl>
          </a:graphicData>
        </a:graphic>
      </p:graphicFrame>
      <p:sp>
        <p:nvSpPr>
          <p:cNvPr id="19" name="18 - TextBox"/>
          <p:cNvSpPr txBox="1"/>
          <p:nvPr/>
        </p:nvSpPr>
        <p:spPr>
          <a:xfrm>
            <a:off x="5943600" y="5290456"/>
            <a:ext cx="527739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Youth Empowerment Center</a:t>
            </a:r>
            <a:endParaRPr lang="el-GR"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06228259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i="1" dirty="0" smtClean="0"/>
              <a:t>THANK YOU FOR YOUR ATTENTION!</a:t>
            </a:r>
            <a:endParaRPr lang="el-GR" b="1" i="1" dirty="0"/>
          </a:p>
        </p:txBody>
      </p:sp>
      <p:sp>
        <p:nvSpPr>
          <p:cNvPr id="3" name="Θέση περιεχομένου 2"/>
          <p:cNvSpPr>
            <a:spLocks noGrp="1"/>
          </p:cNvSpPr>
          <p:nvPr>
            <p:ph idx="1"/>
          </p:nvPr>
        </p:nvSpPr>
        <p:spPr/>
        <p:txBody>
          <a:bodyPr/>
          <a:lstStyle/>
          <a:p>
            <a:endParaRPr lang="en-US" dirty="0" smtClean="0"/>
          </a:p>
          <a:p>
            <a:endParaRPr lang="en-US" dirty="0"/>
          </a:p>
          <a:p>
            <a:endParaRPr lang="en-US" dirty="0" smtClean="0"/>
          </a:p>
          <a:p>
            <a:pPr marL="0" indent="0">
              <a:buNone/>
            </a:pPr>
            <a:r>
              <a:rPr lang="en-US" i="1" dirty="0" smtClean="0"/>
              <a:t>LET’S STAY IN TOUCH!</a:t>
            </a:r>
          </a:p>
          <a:p>
            <a:pPr marL="0" indent="0">
              <a:buNone/>
            </a:pPr>
            <a:r>
              <a:rPr lang="en-US" i="1" dirty="0" smtClean="0"/>
              <a:t>WORK TOGETHER!</a:t>
            </a:r>
          </a:p>
          <a:p>
            <a:pPr marL="0" indent="0">
              <a:buNone/>
            </a:pPr>
            <a:r>
              <a:rPr lang="en-US" i="1" dirty="0" smtClean="0"/>
              <a:t>AND EXPERIENCE THE CHANGE THAT WE WANT TO SEE IN OUR COMMUNITIES!</a:t>
            </a:r>
            <a:endParaRPr lang="el-GR" i="1" dirty="0"/>
          </a:p>
        </p:txBody>
      </p:sp>
    </p:spTree>
    <p:extLst>
      <p:ext uri="{BB962C8B-B14F-4D97-AF65-F5344CB8AC3E}">
        <p14:creationId xmlns="" xmlns:p14="http://schemas.microsoft.com/office/powerpoint/2010/main" val="146080193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5400" b="1" i="1" dirty="0" smtClean="0"/>
              <a:t>Who we are?</a:t>
            </a:r>
            <a:endParaRPr lang="el-GR" sz="5400" b="1" i="1" dirty="0"/>
          </a:p>
        </p:txBody>
      </p:sp>
      <p:pic>
        <p:nvPicPr>
          <p:cNvPr id="4" name="Θέση περιεχομένου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4673735" y="0"/>
            <a:ext cx="4039190" cy="3043646"/>
          </a:xfrm>
        </p:spPr>
      </p:pic>
      <p:sp>
        <p:nvSpPr>
          <p:cNvPr id="5" name="Θέση κειμένου 4"/>
          <p:cNvSpPr>
            <a:spLocks noGrp="1"/>
          </p:cNvSpPr>
          <p:nvPr>
            <p:ph type="body" sz="half" idx="2"/>
          </p:nvPr>
        </p:nvSpPr>
        <p:spPr/>
        <p:txBody>
          <a:bodyPr/>
          <a:lstStyle/>
          <a:p>
            <a:endParaRPr lang="el-GR" dirty="0" smtClean="0"/>
          </a:p>
          <a:p>
            <a:pPr marL="285750" indent="-285750">
              <a:buFont typeface="Arial" panose="020B0604020202020204" pitchFamily="34" charset="0"/>
              <a:buChar char="•"/>
            </a:pPr>
            <a:r>
              <a:rPr lang="en-US" dirty="0" smtClean="0"/>
              <a:t>NON GOVERNMENTAL ORGANIZATION/ASSOCIATION</a:t>
            </a:r>
          </a:p>
          <a:p>
            <a:pPr marL="285750" indent="-285750"/>
            <a:endParaRPr lang="en-US" dirty="0" smtClean="0"/>
          </a:p>
          <a:p>
            <a:pPr marL="285750" indent="-285750">
              <a:buFont typeface="Arial" panose="020B0604020202020204" pitchFamily="34" charset="0"/>
              <a:buChar char="•"/>
            </a:pPr>
            <a:r>
              <a:rPr lang="en-US" dirty="0" smtClean="0"/>
              <a:t>LOCATED IN THE AREA OF THESSALONIKI</a:t>
            </a:r>
          </a:p>
          <a:p>
            <a:pPr marL="285750" indent="-285750"/>
            <a:endParaRPr lang="en-US" dirty="0" smtClean="0"/>
          </a:p>
          <a:p>
            <a:pPr marL="285750" indent="-285750">
              <a:buFont typeface="Arial" panose="020B0604020202020204" pitchFamily="34" charset="0"/>
              <a:buChar char="•"/>
            </a:pPr>
            <a:r>
              <a:rPr lang="en-US" dirty="0" smtClean="0"/>
              <a:t>ACTIVE IN THE FIELD OF YOUTHWORK AND INTERNATIONAL YOUTH MOBILITIES</a:t>
            </a:r>
            <a:endParaRPr lang="el-GR" dirty="0" smtClean="0"/>
          </a:p>
        </p:txBody>
      </p:sp>
      <p:pic>
        <p:nvPicPr>
          <p:cNvPr id="6" name="5 - Εικόνα" descr="12.jpg"/>
          <p:cNvPicPr>
            <a:picLocks noChangeAspect="1"/>
          </p:cNvPicPr>
          <p:nvPr/>
        </p:nvPicPr>
        <p:blipFill>
          <a:blip r:embed="rId4"/>
          <a:stretch>
            <a:fillRect/>
          </a:stretch>
        </p:blipFill>
        <p:spPr>
          <a:xfrm>
            <a:off x="8597538" y="-1"/>
            <a:ext cx="3594462" cy="3122023"/>
          </a:xfrm>
          <a:prstGeom prst="rect">
            <a:avLst/>
          </a:prstGeom>
        </p:spPr>
      </p:pic>
      <p:pic>
        <p:nvPicPr>
          <p:cNvPr id="7" name="6 - Εικόνα" descr="Slovenia 2.jpg"/>
          <p:cNvPicPr>
            <a:picLocks noChangeAspect="1"/>
          </p:cNvPicPr>
          <p:nvPr/>
        </p:nvPicPr>
        <p:blipFill>
          <a:blip r:embed="rId5" cstate="print"/>
          <a:stretch>
            <a:fillRect/>
          </a:stretch>
        </p:blipFill>
        <p:spPr>
          <a:xfrm>
            <a:off x="4689565" y="3017520"/>
            <a:ext cx="4153989" cy="3840479"/>
          </a:xfrm>
          <a:prstGeom prst="rect">
            <a:avLst/>
          </a:prstGeom>
        </p:spPr>
      </p:pic>
      <p:pic>
        <p:nvPicPr>
          <p:cNvPr id="8" name="7 - Εικόνα" descr="Esthonia 2.jpg"/>
          <p:cNvPicPr>
            <a:picLocks noChangeAspect="1"/>
          </p:cNvPicPr>
          <p:nvPr/>
        </p:nvPicPr>
        <p:blipFill>
          <a:blip r:embed="rId6"/>
          <a:stretch>
            <a:fillRect/>
          </a:stretch>
        </p:blipFill>
        <p:spPr>
          <a:xfrm>
            <a:off x="8582297" y="3017520"/>
            <a:ext cx="3879669" cy="3840479"/>
          </a:xfrm>
          <a:prstGeom prst="rect">
            <a:avLst/>
          </a:prstGeom>
        </p:spPr>
      </p:pic>
    </p:spTree>
    <p:extLst>
      <p:ext uri="{BB962C8B-B14F-4D97-AF65-F5344CB8AC3E}">
        <p14:creationId xmlns="" xmlns:p14="http://schemas.microsoft.com/office/powerpoint/2010/main" val="202694147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i="1" dirty="0" smtClean="0"/>
              <a:t>FOUNDERS OF YOUTH EMPOWERMENT CENTER</a:t>
            </a:r>
            <a:endParaRPr lang="el-GR" b="1" i="1" dirty="0"/>
          </a:p>
        </p:txBody>
      </p:sp>
      <p:sp>
        <p:nvSpPr>
          <p:cNvPr id="4" name="Θέση κειμένου 3"/>
          <p:cNvSpPr>
            <a:spLocks noGrp="1"/>
          </p:cNvSpPr>
          <p:nvPr>
            <p:ph type="body" idx="1"/>
          </p:nvPr>
        </p:nvSpPr>
        <p:spPr>
          <a:xfrm>
            <a:off x="290367" y="4781006"/>
            <a:ext cx="5157787" cy="2403567"/>
          </a:xfrm>
        </p:spPr>
        <p:txBody>
          <a:bodyPr>
            <a:normAutofit fontScale="25000" lnSpcReduction="20000"/>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r>
              <a:rPr lang="en-US" sz="5500" dirty="0" smtClean="0"/>
              <a:t>                MICHAIL CHATZIMIMIKOS</a:t>
            </a:r>
            <a:endParaRPr lang="en-US" sz="5500" dirty="0"/>
          </a:p>
          <a:p>
            <a:pPr marL="342900" indent="-342900">
              <a:buFont typeface="Arial" panose="020B0604020202020204" pitchFamily="34" charset="0"/>
              <a:buChar char="•"/>
            </a:pPr>
            <a:r>
              <a:rPr lang="en-US" sz="5500" dirty="0" smtClean="0"/>
              <a:t>B.A. in Politics/ M.A. in Social </a:t>
            </a:r>
            <a:r>
              <a:rPr lang="en-US" sz="5500" smtClean="0"/>
              <a:t>and </a:t>
            </a:r>
            <a:r>
              <a:rPr lang="en-US" sz="5500" smtClean="0"/>
              <a:t>Solidarity  </a:t>
            </a:r>
            <a:r>
              <a:rPr lang="en-US" sz="5500" dirty="0" smtClean="0"/>
              <a:t>Economy</a:t>
            </a:r>
          </a:p>
          <a:p>
            <a:pPr marL="342900" indent="-342900">
              <a:buFont typeface="Arial" panose="020B0604020202020204" pitchFamily="34" charset="0"/>
              <a:buChar char="•"/>
            </a:pPr>
            <a:r>
              <a:rPr lang="en-US" sz="5500" dirty="0" smtClean="0"/>
              <a:t>Trainer of Non Formal Education Activities</a:t>
            </a:r>
          </a:p>
          <a:p>
            <a:pPr marL="342900" indent="-342900">
              <a:buFont typeface="Arial" panose="020B0604020202020204" pitchFamily="34" charset="0"/>
              <a:buChar char="•"/>
            </a:pPr>
            <a:r>
              <a:rPr lang="en-US" sz="5500" dirty="0" smtClean="0"/>
              <a:t>Young European Ambassador</a:t>
            </a:r>
          </a:p>
          <a:p>
            <a:pPr marL="342900" indent="-342900">
              <a:buFont typeface="Arial" panose="020B0604020202020204" pitchFamily="34" charset="0"/>
              <a:buChar char="•"/>
            </a:pPr>
            <a:r>
              <a:rPr lang="en-US" sz="5500" dirty="0" smtClean="0"/>
              <a:t>Member of Thessaloniki Youth City Council</a:t>
            </a:r>
          </a:p>
          <a:p>
            <a:pPr marL="342900" indent="-342900">
              <a:buFont typeface="Arial" panose="020B0604020202020204" pitchFamily="34" charset="0"/>
              <a:buChar char="•"/>
            </a:pPr>
            <a:r>
              <a:rPr lang="en-US" sz="5500" dirty="0" smtClean="0"/>
              <a:t>Managing European Funded Projects since 2017</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smtClean="0"/>
          </a:p>
          <a:p>
            <a:pPr marL="342900" indent="-342900">
              <a:buFont typeface="Arial" panose="020B0604020202020204" pitchFamily="34" charset="0"/>
              <a:buChar char="•"/>
            </a:pPr>
            <a:endParaRPr lang="el-GR" dirty="0"/>
          </a:p>
        </p:txBody>
      </p:sp>
      <p:pic>
        <p:nvPicPr>
          <p:cNvPr id="8" name="Θέση περιεχομένου 7"/>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839788" y="1681163"/>
            <a:ext cx="2935378" cy="2995340"/>
          </a:xfrm>
        </p:spPr>
      </p:pic>
      <p:sp>
        <p:nvSpPr>
          <p:cNvPr id="6" name="Θέση κειμένου 5"/>
          <p:cNvSpPr>
            <a:spLocks noGrp="1"/>
          </p:cNvSpPr>
          <p:nvPr>
            <p:ph type="body" sz="quarter" idx="3"/>
          </p:nvPr>
        </p:nvSpPr>
        <p:spPr>
          <a:xfrm>
            <a:off x="7008812" y="4519749"/>
            <a:ext cx="5183188" cy="2208394"/>
          </a:xfrm>
        </p:spPr>
        <p:txBody>
          <a:bodyPr>
            <a:normAutofit lnSpcReduction="10000"/>
          </a:bodyPr>
          <a:lstStyle/>
          <a:p>
            <a:r>
              <a:rPr lang="en-US" sz="1400" dirty="0" smtClean="0"/>
              <a:t>                    ALEXANDRA CHATZIMIMIKOU</a:t>
            </a:r>
          </a:p>
          <a:p>
            <a:pPr marL="285750" indent="-285750">
              <a:buFont typeface="Arial" panose="020B0604020202020204" pitchFamily="34" charset="0"/>
              <a:buChar char="•"/>
            </a:pPr>
            <a:r>
              <a:rPr lang="en-US" sz="1400" dirty="0" smtClean="0"/>
              <a:t>LLB of Aristotle University of Thessaloniki</a:t>
            </a:r>
          </a:p>
          <a:p>
            <a:pPr marL="285750" indent="-285750">
              <a:buFont typeface="Arial" panose="020B0604020202020204" pitchFamily="34" charset="0"/>
              <a:buChar char="•"/>
            </a:pPr>
            <a:r>
              <a:rPr lang="en-US" sz="1400" dirty="0" smtClean="0"/>
              <a:t>Active Youth worker</a:t>
            </a:r>
          </a:p>
          <a:p>
            <a:pPr marL="285750" indent="-285750">
              <a:buFont typeface="Arial" panose="020B0604020202020204" pitchFamily="34" charset="0"/>
              <a:buChar char="•"/>
            </a:pPr>
            <a:r>
              <a:rPr lang="en-US" sz="1400" dirty="0" smtClean="0"/>
              <a:t>Executive Director of ELSA(European Law Student Association) Greece</a:t>
            </a:r>
          </a:p>
          <a:p>
            <a:pPr marL="285750" indent="-285750">
              <a:buFont typeface="Arial" panose="020B0604020202020204" pitchFamily="34" charset="0"/>
              <a:buChar char="•"/>
            </a:pPr>
            <a:r>
              <a:rPr lang="en-US" sz="1400" dirty="0" smtClean="0"/>
              <a:t>Instructor of Greek Language to individuals with immigrant/refugee background</a:t>
            </a:r>
          </a:p>
          <a:p>
            <a:pPr marL="285750" indent="-285750">
              <a:buFont typeface="Arial" panose="020B0604020202020204" pitchFamily="34" charset="0"/>
              <a:buChar char="•"/>
            </a:pPr>
            <a:r>
              <a:rPr lang="en-US" sz="1400" dirty="0" smtClean="0"/>
              <a:t>Activist in the field of LGBTQI+ rights and gender equality</a:t>
            </a:r>
            <a:endParaRPr lang="el-GR" sz="1400" dirty="0"/>
          </a:p>
        </p:txBody>
      </p:sp>
      <p:pic>
        <p:nvPicPr>
          <p:cNvPr id="12" name="11 - Θέση περιεχομένου" descr="Alex 2.jpg"/>
          <p:cNvPicPr>
            <a:picLocks noGrp="1" noChangeAspect="1"/>
          </p:cNvPicPr>
          <p:nvPr>
            <p:ph sz="quarter" idx="4"/>
          </p:nvPr>
        </p:nvPicPr>
        <p:blipFill>
          <a:blip r:embed="rId3" cstate="print"/>
          <a:stretch>
            <a:fillRect/>
          </a:stretch>
        </p:blipFill>
        <p:spPr>
          <a:xfrm>
            <a:off x="7369010" y="1280160"/>
            <a:ext cx="2989836" cy="3213463"/>
          </a:xfrm>
        </p:spPr>
      </p:pic>
    </p:spTree>
    <p:extLst>
      <p:ext uri="{BB962C8B-B14F-4D97-AF65-F5344CB8AC3E}">
        <p14:creationId xmlns="" xmlns:p14="http://schemas.microsoft.com/office/powerpoint/2010/main" val="24343745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i="1" dirty="0" smtClean="0"/>
              <a:t>How it all started?</a:t>
            </a:r>
            <a:endParaRPr lang="el-GR" b="1" i="1" dirty="0"/>
          </a:p>
        </p:txBody>
      </p:sp>
      <p:sp>
        <p:nvSpPr>
          <p:cNvPr id="3" name="Θέση περιεχομένου 2"/>
          <p:cNvSpPr>
            <a:spLocks noGrp="1"/>
          </p:cNvSpPr>
          <p:nvPr>
            <p:ph idx="1"/>
          </p:nvPr>
        </p:nvSpPr>
        <p:spPr/>
        <p:txBody>
          <a:bodyPr/>
          <a:lstStyle/>
          <a:p>
            <a:r>
              <a:rPr lang="en-US" dirty="0" smtClean="0"/>
              <a:t>Refugee Crisis of 2015, motivated us to become active in civic affairs</a:t>
            </a:r>
          </a:p>
          <a:p>
            <a:r>
              <a:rPr lang="en-US" dirty="0" smtClean="0"/>
              <a:t>Since 2016, started participating in local and international workshops, seminars and projects</a:t>
            </a:r>
          </a:p>
          <a:p>
            <a:r>
              <a:rPr lang="en-US" dirty="0" smtClean="0"/>
              <a:t>Valuable experiences gained through our volunteerism and active participation in other civil society organizations</a:t>
            </a:r>
          </a:p>
          <a:p>
            <a:endParaRPr lang="en-US" dirty="0"/>
          </a:p>
          <a:p>
            <a:endParaRPr lang="en-US" dirty="0" smtClean="0"/>
          </a:p>
          <a:p>
            <a:pPr marL="0" indent="0">
              <a:buNone/>
            </a:pPr>
            <a:r>
              <a:rPr lang="en-US" dirty="0" smtClean="0"/>
              <a:t>But something was still missing…….</a:t>
            </a:r>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p:txBody>
      </p:sp>
    </p:spTree>
    <p:extLst>
      <p:ext uri="{BB962C8B-B14F-4D97-AF65-F5344CB8AC3E}">
        <p14:creationId xmlns="" xmlns:p14="http://schemas.microsoft.com/office/powerpoint/2010/main" val="263182476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i="1" dirty="0" smtClean="0"/>
              <a:t>VISION</a:t>
            </a:r>
            <a:endParaRPr lang="el-GR" b="1" i="1" dirty="0"/>
          </a:p>
        </p:txBody>
      </p:sp>
      <p:sp>
        <p:nvSpPr>
          <p:cNvPr id="3" name="Θέση περιεχομένου 2"/>
          <p:cNvSpPr>
            <a:spLocks noGrp="1"/>
          </p:cNvSpPr>
          <p:nvPr>
            <p:ph idx="1"/>
          </p:nvPr>
        </p:nvSpPr>
        <p:spPr/>
        <p:txBody>
          <a:bodyPr/>
          <a:lstStyle/>
          <a:p>
            <a:r>
              <a:rPr lang="en-US" dirty="0" smtClean="0"/>
              <a:t>Youth organization, acting as a hub of new ideas and approaches</a:t>
            </a:r>
          </a:p>
          <a:p>
            <a:r>
              <a:rPr lang="en-US" dirty="0" smtClean="0"/>
              <a:t>Having a social utility</a:t>
            </a:r>
          </a:p>
          <a:p>
            <a:r>
              <a:rPr lang="en-US" dirty="0" smtClean="0"/>
              <a:t>Giving the chance to young people to develop and express themselves the way they feel like</a:t>
            </a:r>
          </a:p>
          <a:p>
            <a:r>
              <a:rPr lang="en-US" dirty="0" smtClean="0"/>
              <a:t>Regardless sexual orientation, religion, nationality, economic and cultural background</a:t>
            </a:r>
          </a:p>
          <a:p>
            <a:r>
              <a:rPr lang="en-US" dirty="0" smtClean="0"/>
              <a:t>With respect on the 17 SDGs of the UN</a:t>
            </a:r>
          </a:p>
          <a:p>
            <a:endParaRPr lang="en-US" dirty="0" smtClean="0"/>
          </a:p>
        </p:txBody>
      </p:sp>
    </p:spTree>
    <p:extLst>
      <p:ext uri="{BB962C8B-B14F-4D97-AF65-F5344CB8AC3E}">
        <p14:creationId xmlns="" xmlns:p14="http://schemas.microsoft.com/office/powerpoint/2010/main" val="216524118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i="1" dirty="0" smtClean="0"/>
              <a:t>FIELDS WHICH WE ARE ACTIVE AND EXPERIENCED</a:t>
            </a:r>
            <a:endParaRPr lang="el-GR" b="1" i="1" dirty="0"/>
          </a:p>
        </p:txBody>
      </p:sp>
      <p:sp>
        <p:nvSpPr>
          <p:cNvPr id="5" name="Θέση κειμένου 4"/>
          <p:cNvSpPr>
            <a:spLocks noGrp="1"/>
          </p:cNvSpPr>
          <p:nvPr>
            <p:ph type="body" sz="half" idx="2"/>
          </p:nvPr>
        </p:nvSpPr>
        <p:spPr/>
        <p:txBody>
          <a:bodyPr/>
          <a:lstStyle/>
          <a:p>
            <a:pPr marL="285750" indent="-285750">
              <a:buFont typeface="Arial" panose="020B0604020202020204" pitchFamily="34" charset="0"/>
              <a:buChar char="•"/>
            </a:pPr>
            <a:r>
              <a:rPr lang="en-US" dirty="0" smtClean="0"/>
              <a:t>Local level Youth work</a:t>
            </a:r>
          </a:p>
          <a:p>
            <a:pPr marL="285750" indent="-285750">
              <a:buFont typeface="Arial" panose="020B0604020202020204" pitchFamily="34" charset="0"/>
              <a:buChar char="•"/>
            </a:pPr>
            <a:r>
              <a:rPr lang="en-US" dirty="0" smtClean="0"/>
              <a:t>Facilitation of workshops based on Non Formal Education Methods</a:t>
            </a:r>
          </a:p>
          <a:p>
            <a:pPr marL="285750" indent="-285750">
              <a:buFont typeface="Arial" panose="020B0604020202020204" pitchFamily="34" charset="0"/>
              <a:buChar char="•"/>
            </a:pPr>
            <a:r>
              <a:rPr lang="en-US" dirty="0" smtClean="0"/>
              <a:t>Development of local and international projects</a:t>
            </a:r>
          </a:p>
          <a:p>
            <a:pPr marL="285750" indent="-285750">
              <a:buFont typeface="Arial" panose="020B0604020202020204" pitchFamily="34" charset="0"/>
              <a:buChar char="•"/>
            </a:pPr>
            <a:r>
              <a:rPr lang="en-US" dirty="0" smtClean="0"/>
              <a:t>Synergy with other organizations in the area of Thessaloniki and implementation of local solitary activities( collection of food and clothes)</a:t>
            </a:r>
          </a:p>
          <a:p>
            <a:pPr marL="285750" indent="-285750">
              <a:buFont typeface="Arial" panose="020B0604020202020204" pitchFamily="34" charset="0"/>
              <a:buChar char="•"/>
            </a:pP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865224" y="0"/>
            <a:ext cx="6326776" cy="3396343"/>
          </a:xfrm>
        </p:spPr>
      </p:pic>
      <p:pic>
        <p:nvPicPr>
          <p:cNvPr id="6" name="5 - Εικόνα" descr="Poland 3.jpg"/>
          <p:cNvPicPr>
            <a:picLocks noChangeAspect="1"/>
          </p:cNvPicPr>
          <p:nvPr/>
        </p:nvPicPr>
        <p:blipFill>
          <a:blip r:embed="rId3" cstate="print"/>
          <a:stretch>
            <a:fillRect/>
          </a:stretch>
        </p:blipFill>
        <p:spPr>
          <a:xfrm>
            <a:off x="4611187" y="3396343"/>
            <a:ext cx="3056710" cy="3461657"/>
          </a:xfrm>
          <a:prstGeom prst="rect">
            <a:avLst/>
          </a:prstGeom>
        </p:spPr>
      </p:pic>
      <p:pic>
        <p:nvPicPr>
          <p:cNvPr id="7" name="6 - Εικόνα" descr="Esthonia 1.jpg"/>
          <p:cNvPicPr>
            <a:picLocks noChangeAspect="1"/>
          </p:cNvPicPr>
          <p:nvPr/>
        </p:nvPicPr>
        <p:blipFill>
          <a:blip r:embed="rId4"/>
          <a:stretch>
            <a:fillRect/>
          </a:stretch>
        </p:blipFill>
        <p:spPr>
          <a:xfrm>
            <a:off x="7641770" y="3344092"/>
            <a:ext cx="4550229" cy="3513908"/>
          </a:xfrm>
          <a:prstGeom prst="rect">
            <a:avLst/>
          </a:prstGeom>
        </p:spPr>
      </p:pic>
    </p:spTree>
    <p:extLst>
      <p:ext uri="{BB962C8B-B14F-4D97-AF65-F5344CB8AC3E}">
        <p14:creationId xmlns="" xmlns:p14="http://schemas.microsoft.com/office/powerpoint/2010/main" val="368099319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1524000" y="509451"/>
            <a:ext cx="9144000" cy="1031966"/>
          </a:xfrm>
        </p:spPr>
        <p:txBody>
          <a:bodyPr>
            <a:normAutofit/>
          </a:bodyPr>
          <a:lstStyle/>
          <a:p>
            <a:r>
              <a:rPr lang="en-US" sz="4000" b="1" i="1" dirty="0" smtClean="0"/>
              <a:t>OUR YOUTH CENTER</a:t>
            </a:r>
            <a:endParaRPr lang="el-GR" sz="4000" b="1" i="1" dirty="0"/>
          </a:p>
        </p:txBody>
      </p:sp>
      <p:sp>
        <p:nvSpPr>
          <p:cNvPr id="6" name="5 - Υπότιτλος"/>
          <p:cNvSpPr>
            <a:spLocks noGrp="1"/>
          </p:cNvSpPr>
          <p:nvPr>
            <p:ph type="subTitle" idx="1"/>
          </p:nvPr>
        </p:nvSpPr>
        <p:spPr>
          <a:xfrm>
            <a:off x="3775166" y="1815737"/>
            <a:ext cx="4284617" cy="3442063"/>
          </a:xfrm>
        </p:spPr>
        <p:txBody>
          <a:bodyPr/>
          <a:lstStyle/>
          <a:p>
            <a:r>
              <a:rPr lang="en-US" dirty="0" smtClean="0"/>
              <a:t>Since fall of 2020, the space of Volunteer Center “Albatros” in the center of Thessaloniki is hosting our Organization and it gives us the chance to connect meaningfully with more young people!</a:t>
            </a:r>
            <a:endParaRPr lang="el-GR" dirty="0"/>
          </a:p>
        </p:txBody>
      </p:sp>
      <p:pic>
        <p:nvPicPr>
          <p:cNvPr id="7" name="6 - Εικόνα" descr="Albatros.jpg"/>
          <p:cNvPicPr>
            <a:picLocks noChangeAspect="1"/>
          </p:cNvPicPr>
          <p:nvPr/>
        </p:nvPicPr>
        <p:blipFill>
          <a:blip r:embed="rId2"/>
          <a:stretch>
            <a:fillRect/>
          </a:stretch>
        </p:blipFill>
        <p:spPr>
          <a:xfrm>
            <a:off x="8490459" y="0"/>
            <a:ext cx="3701541" cy="2690949"/>
          </a:xfrm>
          <a:prstGeom prst="rect">
            <a:avLst/>
          </a:prstGeom>
        </p:spPr>
      </p:pic>
      <p:pic>
        <p:nvPicPr>
          <p:cNvPr id="8" name="7 - Εικόνα" descr="Albatros 2.jpg"/>
          <p:cNvPicPr>
            <a:picLocks noChangeAspect="1"/>
          </p:cNvPicPr>
          <p:nvPr/>
        </p:nvPicPr>
        <p:blipFill>
          <a:blip r:embed="rId3"/>
          <a:stretch>
            <a:fillRect/>
          </a:stretch>
        </p:blipFill>
        <p:spPr>
          <a:xfrm>
            <a:off x="8242664" y="4323806"/>
            <a:ext cx="3949336" cy="2534194"/>
          </a:xfrm>
          <a:prstGeom prst="rect">
            <a:avLst/>
          </a:prstGeom>
        </p:spPr>
      </p:pic>
      <p:pic>
        <p:nvPicPr>
          <p:cNvPr id="9" name="8 - Εικόνα" descr="Albatros 3.jpg"/>
          <p:cNvPicPr>
            <a:picLocks noChangeAspect="1"/>
          </p:cNvPicPr>
          <p:nvPr/>
        </p:nvPicPr>
        <p:blipFill>
          <a:blip r:embed="rId4"/>
          <a:stretch>
            <a:fillRect/>
          </a:stretch>
        </p:blipFill>
        <p:spPr>
          <a:xfrm>
            <a:off x="-1" y="2168434"/>
            <a:ext cx="3644537"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n-US" sz="3600" b="1" i="1" dirty="0" smtClean="0"/>
              <a:t>INTERNATIONAL REPRESENTATION</a:t>
            </a:r>
            <a:endParaRPr lang="el-GR" sz="3600" b="1" i="1" dirty="0"/>
          </a:p>
        </p:txBody>
      </p:sp>
      <p:pic>
        <p:nvPicPr>
          <p:cNvPr id="8" name="7 - Θέση περιεχομένου" descr="74329292_551898365624888_2887168615138721792_n.jpg"/>
          <p:cNvPicPr>
            <a:picLocks noGrp="1" noChangeAspect="1"/>
          </p:cNvPicPr>
          <p:nvPr>
            <p:ph sz="half" idx="1"/>
          </p:nvPr>
        </p:nvPicPr>
        <p:blipFill>
          <a:blip r:embed="rId2" cstate="print"/>
          <a:stretch>
            <a:fillRect/>
          </a:stretch>
        </p:blipFill>
        <p:spPr>
          <a:xfrm>
            <a:off x="3762103" y="1655809"/>
            <a:ext cx="2730136" cy="3099072"/>
          </a:xfrm>
        </p:spPr>
      </p:pic>
      <p:pic>
        <p:nvPicPr>
          <p:cNvPr id="9" name="8 - Θέση περιεχομένου" descr="75439553_715482062265049_3356800001643642880_n.jpg"/>
          <p:cNvPicPr>
            <a:picLocks noGrp="1" noChangeAspect="1"/>
          </p:cNvPicPr>
          <p:nvPr>
            <p:ph sz="half" idx="2"/>
          </p:nvPr>
        </p:nvPicPr>
        <p:blipFill>
          <a:blip r:embed="rId3"/>
          <a:stretch>
            <a:fillRect/>
          </a:stretch>
        </p:blipFill>
        <p:spPr>
          <a:xfrm>
            <a:off x="-156754" y="1590494"/>
            <a:ext cx="4032772" cy="3086010"/>
          </a:xfrm>
        </p:spPr>
      </p:pic>
      <p:pic>
        <p:nvPicPr>
          <p:cNvPr id="10" name="9 - Εικόνα" descr="75521717_535657913913941_8221078698925752320_n.jpg"/>
          <p:cNvPicPr>
            <a:picLocks noChangeAspect="1"/>
          </p:cNvPicPr>
          <p:nvPr/>
        </p:nvPicPr>
        <p:blipFill>
          <a:blip r:embed="rId4"/>
          <a:stretch>
            <a:fillRect/>
          </a:stretch>
        </p:blipFill>
        <p:spPr>
          <a:xfrm>
            <a:off x="0" y="4506686"/>
            <a:ext cx="3524794" cy="2351314"/>
          </a:xfrm>
          <a:prstGeom prst="rect">
            <a:avLst/>
          </a:prstGeom>
        </p:spPr>
      </p:pic>
      <p:pic>
        <p:nvPicPr>
          <p:cNvPr id="11" name="10 - Εικόνα" descr="1.jpg"/>
          <p:cNvPicPr>
            <a:picLocks noChangeAspect="1"/>
          </p:cNvPicPr>
          <p:nvPr/>
        </p:nvPicPr>
        <p:blipFill>
          <a:blip r:embed="rId5"/>
          <a:stretch>
            <a:fillRect/>
          </a:stretch>
        </p:blipFill>
        <p:spPr>
          <a:xfrm>
            <a:off x="6363788" y="1541416"/>
            <a:ext cx="3420292" cy="2599510"/>
          </a:xfrm>
          <a:prstGeom prst="rect">
            <a:avLst/>
          </a:prstGeom>
        </p:spPr>
      </p:pic>
      <p:pic>
        <p:nvPicPr>
          <p:cNvPr id="12" name="11 - Εικόνα" descr="9.jpg"/>
          <p:cNvPicPr>
            <a:picLocks noChangeAspect="1"/>
          </p:cNvPicPr>
          <p:nvPr/>
        </p:nvPicPr>
        <p:blipFill>
          <a:blip r:embed="rId6"/>
          <a:stretch>
            <a:fillRect/>
          </a:stretch>
        </p:blipFill>
        <p:spPr>
          <a:xfrm>
            <a:off x="3445872" y="4676503"/>
            <a:ext cx="2327911" cy="2181497"/>
          </a:xfrm>
          <a:prstGeom prst="rect">
            <a:avLst/>
          </a:prstGeom>
        </p:spPr>
      </p:pic>
      <p:pic>
        <p:nvPicPr>
          <p:cNvPr id="15" name="14 - Εικόνα" descr="4.jpg"/>
          <p:cNvPicPr>
            <a:picLocks noChangeAspect="1"/>
          </p:cNvPicPr>
          <p:nvPr/>
        </p:nvPicPr>
        <p:blipFill>
          <a:blip r:embed="rId7" cstate="print"/>
          <a:stretch>
            <a:fillRect/>
          </a:stretch>
        </p:blipFill>
        <p:spPr>
          <a:xfrm>
            <a:off x="5653496" y="5408023"/>
            <a:ext cx="1883773" cy="1606732"/>
          </a:xfrm>
          <a:prstGeom prst="rect">
            <a:avLst/>
          </a:prstGeom>
        </p:spPr>
      </p:pic>
      <p:pic>
        <p:nvPicPr>
          <p:cNvPr id="14" name="13 - Εικόνα" descr="6.jpg"/>
          <p:cNvPicPr>
            <a:picLocks noChangeAspect="1"/>
          </p:cNvPicPr>
          <p:nvPr/>
        </p:nvPicPr>
        <p:blipFill>
          <a:blip r:embed="rId8"/>
          <a:stretch>
            <a:fillRect/>
          </a:stretch>
        </p:blipFill>
        <p:spPr>
          <a:xfrm>
            <a:off x="5645331" y="3994922"/>
            <a:ext cx="4831080" cy="1648234"/>
          </a:xfrm>
          <a:prstGeom prst="rect">
            <a:avLst/>
          </a:prstGeom>
        </p:spPr>
      </p:pic>
      <p:pic>
        <p:nvPicPr>
          <p:cNvPr id="16" name="15 - Εικόνα" descr="5.jpg"/>
          <p:cNvPicPr>
            <a:picLocks noChangeAspect="1"/>
          </p:cNvPicPr>
          <p:nvPr/>
        </p:nvPicPr>
        <p:blipFill>
          <a:blip r:embed="rId9"/>
          <a:stretch>
            <a:fillRect/>
          </a:stretch>
        </p:blipFill>
        <p:spPr>
          <a:xfrm>
            <a:off x="7539447" y="5538651"/>
            <a:ext cx="3577046" cy="1606732"/>
          </a:xfrm>
          <a:prstGeom prst="rect">
            <a:avLst/>
          </a:prstGeom>
        </p:spPr>
      </p:pic>
      <p:pic>
        <p:nvPicPr>
          <p:cNvPr id="17" name="16 - Εικόνα" descr="8.jpg"/>
          <p:cNvPicPr>
            <a:picLocks noChangeAspect="1"/>
          </p:cNvPicPr>
          <p:nvPr/>
        </p:nvPicPr>
        <p:blipFill>
          <a:blip r:embed="rId10"/>
          <a:stretch>
            <a:fillRect/>
          </a:stretch>
        </p:blipFill>
        <p:spPr>
          <a:xfrm>
            <a:off x="10427052" y="4362994"/>
            <a:ext cx="2008788" cy="2495006"/>
          </a:xfrm>
          <a:prstGeom prst="rect">
            <a:avLst/>
          </a:prstGeom>
        </p:spPr>
      </p:pic>
      <p:pic>
        <p:nvPicPr>
          <p:cNvPr id="13" name="12 - Εικόνα" descr="Portugal 1.jpg"/>
          <p:cNvPicPr>
            <a:picLocks noChangeAspect="1"/>
          </p:cNvPicPr>
          <p:nvPr/>
        </p:nvPicPr>
        <p:blipFill>
          <a:blip r:embed="rId11"/>
          <a:stretch>
            <a:fillRect/>
          </a:stretch>
        </p:blipFill>
        <p:spPr>
          <a:xfrm>
            <a:off x="9757954" y="1580606"/>
            <a:ext cx="2717073" cy="2795451"/>
          </a:xfrm>
          <a:prstGeom prst="rect">
            <a:avLst/>
          </a:prstGeom>
        </p:spPr>
      </p:pic>
    </p:spTree>
    <p:extLst>
      <p:ext uri="{BB962C8B-B14F-4D97-AF65-F5344CB8AC3E}">
        <p14:creationId xmlns="" xmlns:p14="http://schemas.microsoft.com/office/powerpoint/2010/main" val="600963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200" b="1" i="1" dirty="0" smtClean="0"/>
              <a:t>LOCAL  ACTIVITIES (supporting young people on creating their own youth projects ,Erasmus+ info days, dissemination events) </a:t>
            </a:r>
            <a:br>
              <a:rPr lang="en-US" sz="3200" b="1" i="1" dirty="0" smtClean="0"/>
            </a:br>
            <a:endParaRPr lang="el-GR" sz="3200" b="1" i="1" dirty="0"/>
          </a:p>
        </p:txBody>
      </p:sp>
      <p:pic>
        <p:nvPicPr>
          <p:cNvPr id="8" name="7 - Θέση περιεχομένου" descr="EVENT 4.jpg"/>
          <p:cNvPicPr>
            <a:picLocks noGrp="1" noChangeAspect="1"/>
          </p:cNvPicPr>
          <p:nvPr>
            <p:ph sz="half" idx="2"/>
          </p:nvPr>
        </p:nvPicPr>
        <p:blipFill>
          <a:blip r:embed="rId2"/>
          <a:stretch>
            <a:fillRect/>
          </a:stretch>
        </p:blipFill>
        <p:spPr>
          <a:xfrm>
            <a:off x="3030582" y="1328401"/>
            <a:ext cx="3788229" cy="2930091"/>
          </a:xfrm>
        </p:spPr>
      </p:pic>
      <p:pic>
        <p:nvPicPr>
          <p:cNvPr id="7" name="6 - Θέση περιεχομένου" descr="EVENT 5.jpg"/>
          <p:cNvPicPr>
            <a:picLocks noGrp="1" noChangeAspect="1"/>
          </p:cNvPicPr>
          <p:nvPr>
            <p:ph sz="half" idx="1"/>
          </p:nvPr>
        </p:nvPicPr>
        <p:blipFill>
          <a:blip r:embed="rId3"/>
          <a:stretch>
            <a:fillRect/>
          </a:stretch>
        </p:blipFill>
        <p:spPr>
          <a:xfrm>
            <a:off x="0" y="1457302"/>
            <a:ext cx="3357154" cy="2905691"/>
          </a:xfrm>
        </p:spPr>
      </p:pic>
      <p:pic>
        <p:nvPicPr>
          <p:cNvPr id="9" name="8 - Εικόνα" descr="EVENT 3.jpg"/>
          <p:cNvPicPr>
            <a:picLocks noChangeAspect="1"/>
          </p:cNvPicPr>
          <p:nvPr/>
        </p:nvPicPr>
        <p:blipFill>
          <a:blip r:embed="rId4"/>
          <a:stretch>
            <a:fillRect/>
          </a:stretch>
        </p:blipFill>
        <p:spPr>
          <a:xfrm>
            <a:off x="9705703" y="1293222"/>
            <a:ext cx="2730137" cy="2913018"/>
          </a:xfrm>
          <a:prstGeom prst="rect">
            <a:avLst/>
          </a:prstGeom>
        </p:spPr>
      </p:pic>
      <p:pic>
        <p:nvPicPr>
          <p:cNvPr id="10" name="9 - Εικόνα" descr="EVENT 2.jpg"/>
          <p:cNvPicPr>
            <a:picLocks noChangeAspect="1"/>
          </p:cNvPicPr>
          <p:nvPr/>
        </p:nvPicPr>
        <p:blipFill>
          <a:blip r:embed="rId5"/>
          <a:stretch>
            <a:fillRect/>
          </a:stretch>
        </p:blipFill>
        <p:spPr>
          <a:xfrm>
            <a:off x="6622867" y="1306286"/>
            <a:ext cx="3553099" cy="3056708"/>
          </a:xfrm>
          <a:prstGeom prst="rect">
            <a:avLst/>
          </a:prstGeom>
        </p:spPr>
      </p:pic>
      <p:pic>
        <p:nvPicPr>
          <p:cNvPr id="12" name="11 - Εικόνα" descr="EVENT 6.jpg"/>
          <p:cNvPicPr>
            <a:picLocks noChangeAspect="1"/>
          </p:cNvPicPr>
          <p:nvPr/>
        </p:nvPicPr>
        <p:blipFill>
          <a:blip r:embed="rId6"/>
          <a:stretch>
            <a:fillRect/>
          </a:stretch>
        </p:blipFill>
        <p:spPr>
          <a:xfrm>
            <a:off x="2599510" y="4245430"/>
            <a:ext cx="3331028" cy="2612570"/>
          </a:xfrm>
          <a:prstGeom prst="rect">
            <a:avLst/>
          </a:prstGeom>
        </p:spPr>
      </p:pic>
      <p:pic>
        <p:nvPicPr>
          <p:cNvPr id="13" name="12 - Εικόνα" descr="EVENT 7.jpg"/>
          <p:cNvPicPr>
            <a:picLocks noChangeAspect="1"/>
          </p:cNvPicPr>
          <p:nvPr/>
        </p:nvPicPr>
        <p:blipFill>
          <a:blip r:embed="rId7"/>
          <a:stretch>
            <a:fillRect/>
          </a:stretch>
        </p:blipFill>
        <p:spPr>
          <a:xfrm>
            <a:off x="5886994" y="4245430"/>
            <a:ext cx="4014651" cy="2612570"/>
          </a:xfrm>
          <a:prstGeom prst="rect">
            <a:avLst/>
          </a:prstGeom>
        </p:spPr>
      </p:pic>
      <p:pic>
        <p:nvPicPr>
          <p:cNvPr id="15" name="14 - Εικόνα" descr="EVENT 8.jpg"/>
          <p:cNvPicPr>
            <a:picLocks noChangeAspect="1"/>
          </p:cNvPicPr>
          <p:nvPr/>
        </p:nvPicPr>
        <p:blipFill>
          <a:blip r:embed="rId8"/>
          <a:stretch>
            <a:fillRect/>
          </a:stretch>
        </p:blipFill>
        <p:spPr>
          <a:xfrm>
            <a:off x="8939349" y="4206241"/>
            <a:ext cx="3252651" cy="2651760"/>
          </a:xfrm>
          <a:prstGeom prst="rect">
            <a:avLst/>
          </a:prstGeom>
        </p:spPr>
      </p:pic>
      <p:pic>
        <p:nvPicPr>
          <p:cNvPr id="18" name="17 - Εικόνα" descr="EVENT 11.jpg"/>
          <p:cNvPicPr>
            <a:picLocks noChangeAspect="1"/>
          </p:cNvPicPr>
          <p:nvPr/>
        </p:nvPicPr>
        <p:blipFill>
          <a:blip r:embed="rId9"/>
          <a:stretch>
            <a:fillRect/>
          </a:stretch>
        </p:blipFill>
        <p:spPr>
          <a:xfrm>
            <a:off x="1" y="4336869"/>
            <a:ext cx="2625634" cy="252113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2999</TotalTime>
  <Words>454</Words>
  <Application>Microsoft Office PowerPoint</Application>
  <PresentationFormat>Προσαρμογή</PresentationFormat>
  <Paragraphs>75</Paragraphs>
  <Slides>13</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Διαφάνεια 1</vt:lpstr>
      <vt:lpstr>Who we are?</vt:lpstr>
      <vt:lpstr>FOUNDERS OF YOUTH EMPOWERMENT CENTER</vt:lpstr>
      <vt:lpstr>How it all started?</vt:lpstr>
      <vt:lpstr>VISION</vt:lpstr>
      <vt:lpstr>FIELDS WHICH WE ARE ACTIVE AND EXPERIENCED</vt:lpstr>
      <vt:lpstr>OUR YOUTH CENTER</vt:lpstr>
      <vt:lpstr>INTERNATIONAL REPRESENTATION</vt:lpstr>
      <vt:lpstr>LOCAL  ACTIVITIES (supporting young people on creating their own youth projects ,Erasmus+ info days, dissemination events)  </vt:lpstr>
      <vt:lpstr>EUROPEAN SOLIDARITY CORPS QUALITY LABEL (WITH SUPPORTING ROLE)  </vt:lpstr>
      <vt:lpstr>FUTURE GOALS</vt:lpstr>
      <vt:lpstr>YOU CAN FIND US THROUGH!</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Admin</dc:creator>
  <cp:lastModifiedBy>KiloByte</cp:lastModifiedBy>
  <cp:revision>57</cp:revision>
  <dcterms:created xsi:type="dcterms:W3CDTF">2019-10-11T17:19:46Z</dcterms:created>
  <dcterms:modified xsi:type="dcterms:W3CDTF">2020-10-11T13:08:43Z</dcterms:modified>
</cp:coreProperties>
</file>