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7" r:id="rId7"/>
    <p:sldId id="262" r:id="rId8"/>
    <p:sldId id="263" r:id="rId9"/>
    <p:sldId id="270" r:id="rId10"/>
    <p:sldId id="264" r:id="rId11"/>
    <p:sldId id="265" r:id="rId12"/>
    <p:sldId id="266" r:id="rId13"/>
    <p:sldId id="271" r:id="rId14"/>
    <p:sldId id="269" r:id="rId15"/>
    <p:sldId id="261" r:id="rId16"/>
    <p:sldId id="268" r:id="rId17"/>
  </p:sldIdLst>
  <p:sldSz cx="5327650" cy="7559675"/>
  <p:notesSz cx="6858000" cy="9144000"/>
  <p:defaultTextStyle>
    <a:defPPr>
      <a:defRPr lang="en-US"/>
    </a:defPPr>
    <a:lvl1pPr marL="0" algn="l" defTabSz="702899" rtl="0" eaLnBrk="1" latinLnBrk="0" hangingPunct="1">
      <a:defRPr sz="1384" kern="1200">
        <a:solidFill>
          <a:schemeClr val="tx1"/>
        </a:solidFill>
        <a:latin typeface="+mn-lt"/>
        <a:ea typeface="+mn-ea"/>
        <a:cs typeface="+mn-cs"/>
      </a:defRPr>
    </a:lvl1pPr>
    <a:lvl2pPr marL="351450" algn="l" defTabSz="702899" rtl="0" eaLnBrk="1" latinLnBrk="0" hangingPunct="1">
      <a:defRPr sz="1384" kern="1200">
        <a:solidFill>
          <a:schemeClr val="tx1"/>
        </a:solidFill>
        <a:latin typeface="+mn-lt"/>
        <a:ea typeface="+mn-ea"/>
        <a:cs typeface="+mn-cs"/>
      </a:defRPr>
    </a:lvl2pPr>
    <a:lvl3pPr marL="702899" algn="l" defTabSz="702899" rtl="0" eaLnBrk="1" latinLnBrk="0" hangingPunct="1">
      <a:defRPr sz="1384" kern="1200">
        <a:solidFill>
          <a:schemeClr val="tx1"/>
        </a:solidFill>
        <a:latin typeface="+mn-lt"/>
        <a:ea typeface="+mn-ea"/>
        <a:cs typeface="+mn-cs"/>
      </a:defRPr>
    </a:lvl3pPr>
    <a:lvl4pPr marL="1054349" algn="l" defTabSz="702899" rtl="0" eaLnBrk="1" latinLnBrk="0" hangingPunct="1">
      <a:defRPr sz="1384" kern="1200">
        <a:solidFill>
          <a:schemeClr val="tx1"/>
        </a:solidFill>
        <a:latin typeface="+mn-lt"/>
        <a:ea typeface="+mn-ea"/>
        <a:cs typeface="+mn-cs"/>
      </a:defRPr>
    </a:lvl4pPr>
    <a:lvl5pPr marL="1405799" algn="l" defTabSz="702899" rtl="0" eaLnBrk="1" latinLnBrk="0" hangingPunct="1">
      <a:defRPr sz="1384" kern="1200">
        <a:solidFill>
          <a:schemeClr val="tx1"/>
        </a:solidFill>
        <a:latin typeface="+mn-lt"/>
        <a:ea typeface="+mn-ea"/>
        <a:cs typeface="+mn-cs"/>
      </a:defRPr>
    </a:lvl5pPr>
    <a:lvl6pPr marL="1757248" algn="l" defTabSz="702899" rtl="0" eaLnBrk="1" latinLnBrk="0" hangingPunct="1">
      <a:defRPr sz="1384" kern="1200">
        <a:solidFill>
          <a:schemeClr val="tx1"/>
        </a:solidFill>
        <a:latin typeface="+mn-lt"/>
        <a:ea typeface="+mn-ea"/>
        <a:cs typeface="+mn-cs"/>
      </a:defRPr>
    </a:lvl6pPr>
    <a:lvl7pPr marL="2108698" algn="l" defTabSz="702899" rtl="0" eaLnBrk="1" latinLnBrk="0" hangingPunct="1">
      <a:defRPr sz="1384" kern="1200">
        <a:solidFill>
          <a:schemeClr val="tx1"/>
        </a:solidFill>
        <a:latin typeface="+mn-lt"/>
        <a:ea typeface="+mn-ea"/>
        <a:cs typeface="+mn-cs"/>
      </a:defRPr>
    </a:lvl7pPr>
    <a:lvl8pPr marL="2460147" algn="l" defTabSz="702899" rtl="0" eaLnBrk="1" latinLnBrk="0" hangingPunct="1">
      <a:defRPr sz="1384" kern="1200">
        <a:solidFill>
          <a:schemeClr val="tx1"/>
        </a:solidFill>
        <a:latin typeface="+mn-lt"/>
        <a:ea typeface="+mn-ea"/>
        <a:cs typeface="+mn-cs"/>
      </a:defRPr>
    </a:lvl8pPr>
    <a:lvl9pPr marL="2811597" algn="l" defTabSz="702899" rtl="0" eaLnBrk="1" latinLnBrk="0" hangingPunct="1">
      <a:defRPr sz="13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2035"/>
    <a:srgbClr val="61D3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64" autoAdjust="0"/>
  </p:normalViewPr>
  <p:slideViewPr>
    <p:cSldViewPr snapToGrid="0">
      <p:cViewPr varScale="1">
        <p:scale>
          <a:sx n="50" d="100"/>
          <a:sy n="50" d="100"/>
        </p:scale>
        <p:origin x="2030" y="53"/>
      </p:cViewPr>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BB33A9-9658-49AF-A7F5-122803BECDC6}" type="datetimeFigureOut">
              <a:rPr lang="en-US" smtClean="0"/>
              <a:t>7/4/2019</a:t>
            </a:fld>
            <a:endParaRPr lang="en-US" dirty="0"/>
          </a:p>
        </p:txBody>
      </p:sp>
      <p:sp>
        <p:nvSpPr>
          <p:cNvPr id="4" name="Slide Image Placeholder 3"/>
          <p:cNvSpPr>
            <a:spLocks noGrp="1" noRot="1" noChangeAspect="1"/>
          </p:cNvSpPr>
          <p:nvPr>
            <p:ph type="sldImg" idx="2"/>
          </p:nvPr>
        </p:nvSpPr>
        <p:spPr>
          <a:xfrm>
            <a:off x="2341563" y="1143000"/>
            <a:ext cx="21748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BA3C64-0033-4BCE-8117-82D31046D5B4}" type="slidenum">
              <a:rPr lang="en-US" smtClean="0"/>
              <a:t>‹#›</a:t>
            </a:fld>
            <a:endParaRPr lang="en-US" dirty="0"/>
          </a:p>
        </p:txBody>
      </p:sp>
    </p:spTree>
    <p:extLst>
      <p:ext uri="{BB962C8B-B14F-4D97-AF65-F5344CB8AC3E}">
        <p14:creationId xmlns:p14="http://schemas.microsoft.com/office/powerpoint/2010/main" val="1280494567"/>
      </p:ext>
    </p:extLst>
  </p:cSld>
  <p:clrMap bg1="lt1" tx1="dk1" bg2="lt2" tx2="dk2" accent1="accent1" accent2="accent2" accent3="accent3" accent4="accent4" accent5="accent5" accent6="accent6" hlink="hlink" folHlink="folHlink"/>
  <p:notesStyle>
    <a:lvl1pPr marL="0" algn="l" defTabSz="702899" rtl="0" eaLnBrk="1" latinLnBrk="0" hangingPunct="1">
      <a:defRPr sz="922" kern="1200">
        <a:solidFill>
          <a:schemeClr val="tx1"/>
        </a:solidFill>
        <a:latin typeface="+mn-lt"/>
        <a:ea typeface="+mn-ea"/>
        <a:cs typeface="+mn-cs"/>
      </a:defRPr>
    </a:lvl1pPr>
    <a:lvl2pPr marL="351450" algn="l" defTabSz="702899" rtl="0" eaLnBrk="1" latinLnBrk="0" hangingPunct="1">
      <a:defRPr sz="922" kern="1200">
        <a:solidFill>
          <a:schemeClr val="tx1"/>
        </a:solidFill>
        <a:latin typeface="+mn-lt"/>
        <a:ea typeface="+mn-ea"/>
        <a:cs typeface="+mn-cs"/>
      </a:defRPr>
    </a:lvl2pPr>
    <a:lvl3pPr marL="702899" algn="l" defTabSz="702899" rtl="0" eaLnBrk="1" latinLnBrk="0" hangingPunct="1">
      <a:defRPr sz="922" kern="1200">
        <a:solidFill>
          <a:schemeClr val="tx1"/>
        </a:solidFill>
        <a:latin typeface="+mn-lt"/>
        <a:ea typeface="+mn-ea"/>
        <a:cs typeface="+mn-cs"/>
      </a:defRPr>
    </a:lvl3pPr>
    <a:lvl4pPr marL="1054349" algn="l" defTabSz="702899" rtl="0" eaLnBrk="1" latinLnBrk="0" hangingPunct="1">
      <a:defRPr sz="922" kern="1200">
        <a:solidFill>
          <a:schemeClr val="tx1"/>
        </a:solidFill>
        <a:latin typeface="+mn-lt"/>
        <a:ea typeface="+mn-ea"/>
        <a:cs typeface="+mn-cs"/>
      </a:defRPr>
    </a:lvl4pPr>
    <a:lvl5pPr marL="1405799" algn="l" defTabSz="702899" rtl="0" eaLnBrk="1" latinLnBrk="0" hangingPunct="1">
      <a:defRPr sz="922" kern="1200">
        <a:solidFill>
          <a:schemeClr val="tx1"/>
        </a:solidFill>
        <a:latin typeface="+mn-lt"/>
        <a:ea typeface="+mn-ea"/>
        <a:cs typeface="+mn-cs"/>
      </a:defRPr>
    </a:lvl5pPr>
    <a:lvl6pPr marL="1757248" algn="l" defTabSz="702899" rtl="0" eaLnBrk="1" latinLnBrk="0" hangingPunct="1">
      <a:defRPr sz="922" kern="1200">
        <a:solidFill>
          <a:schemeClr val="tx1"/>
        </a:solidFill>
        <a:latin typeface="+mn-lt"/>
        <a:ea typeface="+mn-ea"/>
        <a:cs typeface="+mn-cs"/>
      </a:defRPr>
    </a:lvl6pPr>
    <a:lvl7pPr marL="2108698" algn="l" defTabSz="702899" rtl="0" eaLnBrk="1" latinLnBrk="0" hangingPunct="1">
      <a:defRPr sz="922" kern="1200">
        <a:solidFill>
          <a:schemeClr val="tx1"/>
        </a:solidFill>
        <a:latin typeface="+mn-lt"/>
        <a:ea typeface="+mn-ea"/>
        <a:cs typeface="+mn-cs"/>
      </a:defRPr>
    </a:lvl7pPr>
    <a:lvl8pPr marL="2460147" algn="l" defTabSz="702899" rtl="0" eaLnBrk="1" latinLnBrk="0" hangingPunct="1">
      <a:defRPr sz="922" kern="1200">
        <a:solidFill>
          <a:schemeClr val="tx1"/>
        </a:solidFill>
        <a:latin typeface="+mn-lt"/>
        <a:ea typeface="+mn-ea"/>
        <a:cs typeface="+mn-cs"/>
      </a:defRPr>
    </a:lvl8pPr>
    <a:lvl9pPr marL="2811597" algn="l" defTabSz="702899" rtl="0" eaLnBrk="1" latinLnBrk="0" hangingPunct="1">
      <a:defRPr sz="92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A3C64-0033-4BCE-8117-82D31046D5B4}" type="slidenum">
              <a:rPr lang="en-US" smtClean="0"/>
              <a:t>1</a:t>
            </a:fld>
            <a:endParaRPr lang="en-US" dirty="0"/>
          </a:p>
        </p:txBody>
      </p:sp>
    </p:spTree>
    <p:extLst>
      <p:ext uri="{BB962C8B-B14F-4D97-AF65-F5344CB8AC3E}">
        <p14:creationId xmlns:p14="http://schemas.microsoft.com/office/powerpoint/2010/main" val="3060767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SY" dirty="0"/>
              <a:t>منسق  التواصل </a:t>
            </a:r>
          </a:p>
          <a:p>
            <a:r>
              <a:rPr lang="ar-SY" dirty="0"/>
              <a:t>مصمم غرافيك</a:t>
            </a:r>
          </a:p>
          <a:p>
            <a:r>
              <a:rPr lang="ar-SY" dirty="0"/>
              <a:t>مدير القسم المالي</a:t>
            </a:r>
            <a:endParaRPr lang="en-US" dirty="0"/>
          </a:p>
        </p:txBody>
      </p:sp>
      <p:sp>
        <p:nvSpPr>
          <p:cNvPr id="4" name="Slide Number Placeholder 3"/>
          <p:cNvSpPr>
            <a:spLocks noGrp="1"/>
          </p:cNvSpPr>
          <p:nvPr>
            <p:ph type="sldNum" sz="quarter" idx="10"/>
          </p:nvPr>
        </p:nvSpPr>
        <p:spPr/>
        <p:txBody>
          <a:bodyPr/>
          <a:lstStyle/>
          <a:p>
            <a:fld id="{55BA3C64-0033-4BCE-8117-82D31046D5B4}" type="slidenum">
              <a:rPr lang="en-US" smtClean="0"/>
              <a:t>5</a:t>
            </a:fld>
            <a:endParaRPr lang="en-US" dirty="0"/>
          </a:p>
        </p:txBody>
      </p:sp>
    </p:spTree>
    <p:extLst>
      <p:ext uri="{BB962C8B-B14F-4D97-AF65-F5344CB8AC3E}">
        <p14:creationId xmlns:p14="http://schemas.microsoft.com/office/powerpoint/2010/main" val="302754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702899" rtl="0" eaLnBrk="1" fontAlgn="auto" latinLnBrk="0" hangingPunct="1">
              <a:lnSpc>
                <a:spcPct val="100000"/>
              </a:lnSpc>
              <a:spcBef>
                <a:spcPts val="0"/>
              </a:spcBef>
              <a:spcAft>
                <a:spcPts val="0"/>
              </a:spcAft>
              <a:buClrTx/>
              <a:buSzTx/>
              <a:buFontTx/>
              <a:buNone/>
              <a:tabLst/>
              <a:defRPr/>
            </a:pPr>
            <a:r>
              <a:rPr lang="ar-SY" dirty="0"/>
              <a:t>اسم</a:t>
            </a:r>
            <a:r>
              <a:rPr lang="ar-SY" baseline="0" dirty="0"/>
              <a:t> المشروع – الوصف –عدد المستهدفين</a:t>
            </a:r>
            <a:endParaRPr lang="en-US" dirty="0"/>
          </a:p>
          <a:p>
            <a:r>
              <a:rPr lang="ar-SY" dirty="0"/>
              <a:t>هدف البرنامج</a:t>
            </a:r>
            <a:r>
              <a:rPr lang="ar-SY" baseline="0" dirty="0"/>
              <a:t> </a:t>
            </a:r>
          </a:p>
          <a:p>
            <a:r>
              <a:rPr lang="ar-SY" baseline="0" dirty="0"/>
              <a:t>حذف رقم تيكيت 2</a:t>
            </a:r>
            <a:endParaRPr lang="en-US" dirty="0"/>
          </a:p>
        </p:txBody>
      </p:sp>
      <p:sp>
        <p:nvSpPr>
          <p:cNvPr id="4" name="Slide Number Placeholder 3"/>
          <p:cNvSpPr>
            <a:spLocks noGrp="1"/>
          </p:cNvSpPr>
          <p:nvPr>
            <p:ph type="sldNum" sz="quarter" idx="10"/>
          </p:nvPr>
        </p:nvSpPr>
        <p:spPr/>
        <p:txBody>
          <a:bodyPr/>
          <a:lstStyle/>
          <a:p>
            <a:fld id="{55BA3C64-0033-4BCE-8117-82D31046D5B4}" type="slidenum">
              <a:rPr lang="en-US" smtClean="0"/>
              <a:t>8</a:t>
            </a:fld>
            <a:endParaRPr lang="en-US" dirty="0"/>
          </a:p>
        </p:txBody>
      </p:sp>
    </p:spTree>
    <p:extLst>
      <p:ext uri="{BB962C8B-B14F-4D97-AF65-F5344CB8AC3E}">
        <p14:creationId xmlns:p14="http://schemas.microsoft.com/office/powerpoint/2010/main" val="2647664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702899" rtl="0" eaLnBrk="1" fontAlgn="auto" latinLnBrk="0" hangingPunct="1">
              <a:lnSpc>
                <a:spcPct val="100000"/>
              </a:lnSpc>
              <a:spcBef>
                <a:spcPts val="0"/>
              </a:spcBef>
              <a:spcAft>
                <a:spcPts val="0"/>
              </a:spcAft>
              <a:buClrTx/>
              <a:buSzTx/>
              <a:buFontTx/>
              <a:buNone/>
              <a:tabLst/>
              <a:defRPr/>
            </a:pPr>
            <a:r>
              <a:rPr lang="ar-SY" dirty="0"/>
              <a:t>اسم</a:t>
            </a:r>
            <a:r>
              <a:rPr lang="ar-SY" baseline="0" dirty="0"/>
              <a:t> المشروع – الوصف –عدد المستهدفين</a:t>
            </a:r>
            <a:endParaRPr lang="en-US" dirty="0"/>
          </a:p>
          <a:p>
            <a:r>
              <a:rPr lang="ar-SY" dirty="0"/>
              <a:t>هدف البرنامج</a:t>
            </a:r>
            <a:r>
              <a:rPr lang="ar-SY" baseline="0" dirty="0"/>
              <a:t> </a:t>
            </a:r>
          </a:p>
          <a:p>
            <a:r>
              <a:rPr lang="ar-SY" baseline="0" dirty="0"/>
              <a:t>حذف رقم تيكيت 2</a:t>
            </a:r>
            <a:endParaRPr lang="en-US" dirty="0"/>
          </a:p>
        </p:txBody>
      </p:sp>
      <p:sp>
        <p:nvSpPr>
          <p:cNvPr id="4" name="Slide Number Placeholder 3"/>
          <p:cNvSpPr>
            <a:spLocks noGrp="1"/>
          </p:cNvSpPr>
          <p:nvPr>
            <p:ph type="sldNum" sz="quarter" idx="10"/>
          </p:nvPr>
        </p:nvSpPr>
        <p:spPr/>
        <p:txBody>
          <a:bodyPr/>
          <a:lstStyle/>
          <a:p>
            <a:fld id="{55BA3C64-0033-4BCE-8117-82D31046D5B4}" type="slidenum">
              <a:rPr lang="en-US" smtClean="0"/>
              <a:t>9</a:t>
            </a:fld>
            <a:endParaRPr lang="en-US" dirty="0"/>
          </a:p>
        </p:txBody>
      </p:sp>
    </p:spTree>
    <p:extLst>
      <p:ext uri="{BB962C8B-B14F-4D97-AF65-F5344CB8AC3E}">
        <p14:creationId xmlns:p14="http://schemas.microsoft.com/office/powerpoint/2010/main" val="209424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SY" dirty="0"/>
              <a:t>حذف</a:t>
            </a:r>
            <a:r>
              <a:rPr lang="ar-SY" baseline="0" dirty="0"/>
              <a:t> الرقم شيفت 2</a:t>
            </a:r>
          </a:p>
          <a:p>
            <a:endParaRPr lang="en-US" dirty="0"/>
          </a:p>
        </p:txBody>
      </p:sp>
      <p:sp>
        <p:nvSpPr>
          <p:cNvPr id="4" name="Slide Number Placeholder 3"/>
          <p:cNvSpPr>
            <a:spLocks noGrp="1"/>
          </p:cNvSpPr>
          <p:nvPr>
            <p:ph type="sldNum" sz="quarter" idx="10"/>
          </p:nvPr>
        </p:nvSpPr>
        <p:spPr/>
        <p:txBody>
          <a:bodyPr/>
          <a:lstStyle/>
          <a:p>
            <a:fld id="{55BA3C64-0033-4BCE-8117-82D31046D5B4}" type="slidenum">
              <a:rPr lang="en-US" smtClean="0"/>
              <a:t>10</a:t>
            </a:fld>
            <a:endParaRPr lang="en-US" dirty="0"/>
          </a:p>
        </p:txBody>
      </p:sp>
    </p:spTree>
    <p:extLst>
      <p:ext uri="{BB962C8B-B14F-4D97-AF65-F5344CB8AC3E}">
        <p14:creationId xmlns:p14="http://schemas.microsoft.com/office/powerpoint/2010/main" val="1172983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A3C64-0033-4BCE-8117-82D31046D5B4}" type="slidenum">
              <a:rPr lang="en-US" smtClean="0"/>
              <a:t>11</a:t>
            </a:fld>
            <a:endParaRPr lang="en-US" dirty="0"/>
          </a:p>
        </p:txBody>
      </p:sp>
    </p:spTree>
    <p:extLst>
      <p:ext uri="{BB962C8B-B14F-4D97-AF65-F5344CB8AC3E}">
        <p14:creationId xmlns:p14="http://schemas.microsoft.com/office/powerpoint/2010/main" val="910982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8E4DF49-5322-43B5-A230-8D93F4B04BD7}" type="datetime1">
              <a:rPr lang="en-US" smtClean="0"/>
              <a:t>7/4/2019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3669941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en-US"/>
              <a:t>Click to edit Master title style</a:t>
            </a:r>
            <a:endParaRPr lang="en-US" dirty="0"/>
          </a:p>
        </p:txBody>
      </p:sp>
      <p:sp>
        <p:nvSpPr>
          <p:cNvPr id="3" name="Content Placeholder 2"/>
          <p:cNvSpPr>
            <a:spLocks noGrp="1"/>
          </p:cNvSpPr>
          <p:nvPr>
            <p:ph idx="1"/>
          </p:nvPr>
        </p:nvSpPr>
        <p:spPr>
          <a:xfrm>
            <a:off x="2264946" y="1088457"/>
            <a:ext cx="2697123" cy="5372269"/>
          </a:xfrm>
        </p:spPr>
        <p:txBody>
          <a:bodyPr/>
          <a:lstStyle>
            <a:lvl1pPr>
              <a:defRPr sz="1864"/>
            </a:lvl1pPr>
            <a:lvl2pPr>
              <a:defRPr sz="1631"/>
            </a:lvl2pPr>
            <a:lvl3pPr>
              <a:defRPr sz="1398"/>
            </a:lvl3pPr>
            <a:lvl4pPr>
              <a:defRPr sz="1165"/>
            </a:lvl4pPr>
            <a:lvl5pPr>
              <a:defRPr sz="1165"/>
            </a:lvl5pPr>
            <a:lvl6pPr>
              <a:defRPr sz="1165"/>
            </a:lvl6pPr>
            <a:lvl7pPr>
              <a:defRPr sz="1165"/>
            </a:lvl7pPr>
            <a:lvl8pPr>
              <a:defRPr sz="1165"/>
            </a:lvl8pPr>
            <a:lvl9pPr>
              <a:defRPr sz="11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en-US"/>
              <a:t>Edit Master text styles</a:t>
            </a:r>
          </a:p>
        </p:txBody>
      </p:sp>
      <p:sp>
        <p:nvSpPr>
          <p:cNvPr id="5" name="Date Placeholder 4"/>
          <p:cNvSpPr>
            <a:spLocks noGrp="1"/>
          </p:cNvSpPr>
          <p:nvPr>
            <p:ph type="dt" sz="half" idx="10"/>
          </p:nvPr>
        </p:nvSpPr>
        <p:spPr/>
        <p:txBody>
          <a:bodyPr/>
          <a:lstStyle/>
          <a:p>
            <a:fld id="{565BD6D5-51DA-423C-BBBD-2DE5C7C126AD}" type="datetime1">
              <a:rPr lang="en-US" smtClean="0"/>
              <a:t>7/4/2019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2763099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en-US"/>
              <a:t>Click to edit Master title style</a:t>
            </a:r>
            <a:endParaRPr lang="en-US" dirty="0"/>
          </a:p>
        </p:txBody>
      </p:sp>
      <p:sp>
        <p:nvSpPr>
          <p:cNvPr id="3" name="Picture Placeholder 2"/>
          <p:cNvSpPr>
            <a:spLocks noGrp="1" noChangeAspect="1"/>
          </p:cNvSpPr>
          <p:nvPr>
            <p:ph type="pic" idx="1"/>
          </p:nvPr>
        </p:nvSpPr>
        <p:spPr>
          <a:xfrm>
            <a:off x="2264946" y="1088457"/>
            <a:ext cx="2697123" cy="5372269"/>
          </a:xfrm>
        </p:spPr>
        <p:txBody>
          <a:bodyPr anchor="t"/>
          <a:lstStyle>
            <a:lvl1pPr marL="0" indent="0">
              <a:buNone/>
              <a:defRPr sz="1864"/>
            </a:lvl1pPr>
            <a:lvl2pPr marL="266365" indent="0">
              <a:buNone/>
              <a:defRPr sz="1631"/>
            </a:lvl2pPr>
            <a:lvl3pPr marL="532729" indent="0">
              <a:buNone/>
              <a:defRPr sz="1398"/>
            </a:lvl3pPr>
            <a:lvl4pPr marL="799094" indent="0">
              <a:buNone/>
              <a:defRPr sz="1165"/>
            </a:lvl4pPr>
            <a:lvl5pPr marL="1065459" indent="0">
              <a:buNone/>
              <a:defRPr sz="1165"/>
            </a:lvl5pPr>
            <a:lvl6pPr marL="1331824" indent="0">
              <a:buNone/>
              <a:defRPr sz="1165"/>
            </a:lvl6pPr>
            <a:lvl7pPr marL="1598188" indent="0">
              <a:buNone/>
              <a:defRPr sz="1165"/>
            </a:lvl7pPr>
            <a:lvl8pPr marL="1864553" indent="0">
              <a:buNone/>
              <a:defRPr sz="1165"/>
            </a:lvl8pPr>
            <a:lvl9pPr marL="2130918" indent="0">
              <a:buNone/>
              <a:defRPr sz="1165"/>
            </a:lvl9pPr>
          </a:lstStyle>
          <a:p>
            <a:r>
              <a:rPr lang="en-US" dirty="0"/>
              <a:t>Click icon to add picture</a:t>
            </a:r>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en-US"/>
              <a:t>Edit Master text styles</a:t>
            </a:r>
          </a:p>
        </p:txBody>
      </p:sp>
      <p:sp>
        <p:nvSpPr>
          <p:cNvPr id="5" name="Date Placeholder 4"/>
          <p:cNvSpPr>
            <a:spLocks noGrp="1"/>
          </p:cNvSpPr>
          <p:nvPr>
            <p:ph type="dt" sz="half" idx="10"/>
          </p:nvPr>
        </p:nvSpPr>
        <p:spPr/>
        <p:txBody>
          <a:bodyPr/>
          <a:lstStyle/>
          <a:p>
            <a:fld id="{1C7D1C72-E6D4-4B61-89E7-C2205EF877B1}" type="datetime1">
              <a:rPr lang="en-US" smtClean="0"/>
              <a:t>7/4/2019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104175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19C448-AB2B-4413-9B07-66EE8849DEFF}" type="datetime1">
              <a:rPr lang="en-US" smtClean="0"/>
              <a:t>7/4/2019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2605188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9575" y="1237199"/>
            <a:ext cx="4528503" cy="2631887"/>
          </a:xfrm>
        </p:spPr>
        <p:txBody>
          <a:bodyPr anchor="b"/>
          <a:lstStyle>
            <a:lvl1pPr algn="ctr">
              <a:defRPr sz="3496"/>
            </a:lvl1pPr>
          </a:lstStyle>
          <a:p>
            <a:r>
              <a:rPr lang="en-US"/>
              <a:t>Click to edit Master title style</a:t>
            </a:r>
            <a:endParaRPr lang="en-US" dirty="0"/>
          </a:p>
        </p:txBody>
      </p:sp>
      <p:sp>
        <p:nvSpPr>
          <p:cNvPr id="3" name="Subtitle 2"/>
          <p:cNvSpPr>
            <a:spLocks noGrp="1"/>
          </p:cNvSpPr>
          <p:nvPr>
            <p:ph type="subTitle" idx="1"/>
          </p:nvPr>
        </p:nvSpPr>
        <p:spPr>
          <a:xfrm>
            <a:off x="665957" y="3970582"/>
            <a:ext cx="3995738" cy="1825171"/>
          </a:xfrm>
        </p:spPr>
        <p:txBody>
          <a:bodyPr/>
          <a:lstStyle>
            <a:lvl1pPr marL="0" indent="0" algn="ctr">
              <a:buNone/>
              <a:defRPr sz="1398"/>
            </a:lvl1pPr>
            <a:lvl2pPr marL="266365" indent="0" algn="ctr">
              <a:buNone/>
              <a:defRPr sz="1165"/>
            </a:lvl2pPr>
            <a:lvl3pPr marL="532729" indent="0" algn="ctr">
              <a:buNone/>
              <a:defRPr sz="1049"/>
            </a:lvl3pPr>
            <a:lvl4pPr marL="799094" indent="0" algn="ctr">
              <a:buNone/>
              <a:defRPr sz="932"/>
            </a:lvl4pPr>
            <a:lvl5pPr marL="1065459" indent="0" algn="ctr">
              <a:buNone/>
              <a:defRPr sz="932"/>
            </a:lvl5pPr>
            <a:lvl6pPr marL="1331824" indent="0" algn="ctr">
              <a:buNone/>
              <a:defRPr sz="932"/>
            </a:lvl6pPr>
            <a:lvl7pPr marL="1598188" indent="0" algn="ctr">
              <a:buNone/>
              <a:defRPr sz="932"/>
            </a:lvl7pPr>
            <a:lvl8pPr marL="1864553" indent="0" algn="ctr">
              <a:buNone/>
              <a:defRPr sz="932"/>
            </a:lvl8pPr>
            <a:lvl9pPr marL="2130918" indent="0" algn="ctr">
              <a:buNone/>
              <a:defRPr sz="93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9F734F-0FB7-460E-9004-405528AA1CA9}" type="datetime1">
              <a:rPr lang="en-US" smtClean="0"/>
              <a:t>7/4/2019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564340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4CCAC6-6998-4F7C-A4D0-29E3506B53FA}" type="datetime1">
              <a:rPr lang="en-US" smtClean="0"/>
              <a:t>7/4/2019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1679763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3501" y="1884671"/>
            <a:ext cx="4595098" cy="3144614"/>
          </a:xfrm>
        </p:spPr>
        <p:txBody>
          <a:bodyPr anchor="b"/>
          <a:lstStyle>
            <a:lvl1pPr>
              <a:defRPr sz="3496"/>
            </a:lvl1pPr>
          </a:lstStyle>
          <a:p>
            <a:r>
              <a:rPr lang="en-US"/>
              <a:t>Click to edit Master title style</a:t>
            </a:r>
            <a:endParaRPr lang="en-US" dirty="0"/>
          </a:p>
        </p:txBody>
      </p:sp>
      <p:sp>
        <p:nvSpPr>
          <p:cNvPr id="3" name="Text Placeholder 2"/>
          <p:cNvSpPr>
            <a:spLocks noGrp="1"/>
          </p:cNvSpPr>
          <p:nvPr>
            <p:ph type="body" idx="1"/>
          </p:nvPr>
        </p:nvSpPr>
        <p:spPr>
          <a:xfrm>
            <a:off x="363501" y="5059035"/>
            <a:ext cx="4595098" cy="1653678"/>
          </a:xfrm>
        </p:spPr>
        <p:txBody>
          <a:bodyPr/>
          <a:lstStyle>
            <a:lvl1pPr marL="0" indent="0">
              <a:buNone/>
              <a:defRPr sz="1398">
                <a:solidFill>
                  <a:schemeClr val="tx1"/>
                </a:solidFill>
              </a:defRPr>
            </a:lvl1pPr>
            <a:lvl2pPr marL="266365" indent="0">
              <a:buNone/>
              <a:defRPr sz="1165">
                <a:solidFill>
                  <a:schemeClr val="tx1">
                    <a:tint val="75000"/>
                  </a:schemeClr>
                </a:solidFill>
              </a:defRPr>
            </a:lvl2pPr>
            <a:lvl3pPr marL="532729" indent="0">
              <a:buNone/>
              <a:defRPr sz="1049">
                <a:solidFill>
                  <a:schemeClr val="tx1">
                    <a:tint val="75000"/>
                  </a:schemeClr>
                </a:solidFill>
              </a:defRPr>
            </a:lvl3pPr>
            <a:lvl4pPr marL="799094" indent="0">
              <a:buNone/>
              <a:defRPr sz="932">
                <a:solidFill>
                  <a:schemeClr val="tx1">
                    <a:tint val="75000"/>
                  </a:schemeClr>
                </a:solidFill>
              </a:defRPr>
            </a:lvl4pPr>
            <a:lvl5pPr marL="1065459" indent="0">
              <a:buNone/>
              <a:defRPr sz="932">
                <a:solidFill>
                  <a:schemeClr val="tx1">
                    <a:tint val="75000"/>
                  </a:schemeClr>
                </a:solidFill>
              </a:defRPr>
            </a:lvl5pPr>
            <a:lvl6pPr marL="1331824" indent="0">
              <a:buNone/>
              <a:defRPr sz="932">
                <a:solidFill>
                  <a:schemeClr val="tx1">
                    <a:tint val="75000"/>
                  </a:schemeClr>
                </a:solidFill>
              </a:defRPr>
            </a:lvl6pPr>
            <a:lvl7pPr marL="1598188" indent="0">
              <a:buNone/>
              <a:defRPr sz="932">
                <a:solidFill>
                  <a:schemeClr val="tx1">
                    <a:tint val="75000"/>
                  </a:schemeClr>
                </a:solidFill>
              </a:defRPr>
            </a:lvl7pPr>
            <a:lvl8pPr marL="1864553" indent="0">
              <a:buNone/>
              <a:defRPr sz="932">
                <a:solidFill>
                  <a:schemeClr val="tx1">
                    <a:tint val="75000"/>
                  </a:schemeClr>
                </a:solidFill>
              </a:defRPr>
            </a:lvl8pPr>
            <a:lvl9pPr marL="2130918" indent="0">
              <a:buNone/>
              <a:defRPr sz="93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974059-7BCC-41E0-A893-98DF6E6D4150}" type="datetime1">
              <a:rPr lang="en-US" smtClean="0"/>
              <a:t>7/4/2019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3317799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2601" y="402485"/>
            <a:ext cx="1148775"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66276" y="402485"/>
            <a:ext cx="3379728" cy="64064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465CAE-41F1-4D9B-97B1-BD64E7FE1BAD}" type="datetime1">
              <a:rPr lang="en-US" smtClean="0"/>
              <a:t>7/4/2019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2664457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66277" y="2012414"/>
            <a:ext cx="2264251"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697124" y="2012414"/>
            <a:ext cx="2264251"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58E339-A40F-44A6-91C7-06C3F2D53E7E}" type="datetime1">
              <a:rPr lang="en-US" smtClean="0"/>
              <a:t>7/4/2019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3084179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6970" y="402484"/>
            <a:ext cx="4595098"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66972" y="1853171"/>
            <a:ext cx="22538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en-US"/>
              <a:t>Edit Master text styles</a:t>
            </a:r>
          </a:p>
        </p:txBody>
      </p:sp>
      <p:sp>
        <p:nvSpPr>
          <p:cNvPr id="4" name="Content Placeholder 3"/>
          <p:cNvSpPr>
            <a:spLocks noGrp="1"/>
          </p:cNvSpPr>
          <p:nvPr>
            <p:ph sz="half" idx="2"/>
          </p:nvPr>
        </p:nvSpPr>
        <p:spPr>
          <a:xfrm>
            <a:off x="366972" y="2761381"/>
            <a:ext cx="225384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697123" y="1853171"/>
            <a:ext cx="22649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en-US"/>
              <a:t>Edit Master text styles</a:t>
            </a:r>
          </a:p>
        </p:txBody>
      </p:sp>
      <p:sp>
        <p:nvSpPr>
          <p:cNvPr id="6" name="Content Placeholder 5"/>
          <p:cNvSpPr>
            <a:spLocks noGrp="1"/>
          </p:cNvSpPr>
          <p:nvPr>
            <p:ph sz="quarter" idx="4"/>
          </p:nvPr>
        </p:nvSpPr>
        <p:spPr>
          <a:xfrm>
            <a:off x="2697123" y="2761381"/>
            <a:ext cx="226494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B66EC7-12FE-45D1-B41D-5A095F8BAAC8}" type="datetime1">
              <a:rPr lang="en-US" smtClean="0"/>
              <a:t>7/4/2019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76409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03F8CF-CF37-40D7-A8A2-29291098E9FE}" type="datetime1">
              <a:rPr lang="en-US" smtClean="0"/>
              <a:t>7/4/2019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269582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FADBE-EB0C-4156-8501-28F224D369AB}" type="datetime1">
              <a:rPr lang="en-US" smtClean="0"/>
              <a:t>7/4/2019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94E04C-904B-4F3D-88A6-610EC90BDE37}" type="slidenum">
              <a:rPr lang="en-US" smtClean="0"/>
              <a:t>‹#›</a:t>
            </a:fld>
            <a:endParaRPr lang="en-US" dirty="0"/>
          </a:p>
        </p:txBody>
      </p:sp>
    </p:spTree>
    <p:extLst>
      <p:ext uri="{BB962C8B-B14F-4D97-AF65-F5344CB8AC3E}">
        <p14:creationId xmlns:p14="http://schemas.microsoft.com/office/powerpoint/2010/main" val="42251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6276" y="402484"/>
            <a:ext cx="4595098"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66276" y="2012414"/>
            <a:ext cx="4595098" cy="479654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6277" y="7006702"/>
            <a:ext cx="1198721" cy="402483"/>
          </a:xfrm>
          <a:prstGeom prst="rect">
            <a:avLst/>
          </a:prstGeom>
        </p:spPr>
        <p:txBody>
          <a:bodyPr vert="horz" lIns="91440" tIns="45720" rIns="91440" bIns="45720" rtlCol="0" anchor="ctr"/>
          <a:lstStyle>
            <a:lvl1pPr algn="l">
              <a:defRPr sz="699">
                <a:solidFill>
                  <a:schemeClr val="tx1">
                    <a:tint val="75000"/>
                  </a:schemeClr>
                </a:solidFill>
              </a:defRPr>
            </a:lvl1pPr>
          </a:lstStyle>
          <a:p>
            <a:fld id="{D068E610-5F85-46C0-BB7A-A8E32740F72C}" type="datetime1">
              <a:rPr lang="en-US" smtClean="0"/>
              <a:t>7/4/2019</a:t>
            </a:fld>
            <a:endParaRPr lang="en-US" dirty="0"/>
          </a:p>
        </p:txBody>
      </p:sp>
      <p:sp>
        <p:nvSpPr>
          <p:cNvPr id="5" name="Footer Placeholder 4"/>
          <p:cNvSpPr>
            <a:spLocks noGrp="1"/>
          </p:cNvSpPr>
          <p:nvPr>
            <p:ph type="ftr" sz="quarter" idx="3"/>
          </p:nvPr>
        </p:nvSpPr>
        <p:spPr>
          <a:xfrm>
            <a:off x="1764784" y="7006702"/>
            <a:ext cx="1798082" cy="402483"/>
          </a:xfrm>
          <a:prstGeom prst="rect">
            <a:avLst/>
          </a:prstGeom>
        </p:spPr>
        <p:txBody>
          <a:bodyPr vert="horz" lIns="91440" tIns="45720" rIns="91440" bIns="45720" rtlCol="0" anchor="ctr"/>
          <a:lstStyle>
            <a:lvl1pPr algn="ctr">
              <a:defRPr sz="69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762654" y="7006702"/>
            <a:ext cx="1198721" cy="402483"/>
          </a:xfrm>
          <a:prstGeom prst="rect">
            <a:avLst/>
          </a:prstGeom>
        </p:spPr>
        <p:txBody>
          <a:bodyPr vert="horz" lIns="91440" tIns="45720" rIns="91440" bIns="45720" rtlCol="0" anchor="ctr"/>
          <a:lstStyle>
            <a:lvl1pPr algn="r">
              <a:defRPr sz="699">
                <a:solidFill>
                  <a:schemeClr val="tx1">
                    <a:tint val="75000"/>
                  </a:schemeClr>
                </a:solidFill>
              </a:defRPr>
            </a:lvl1pPr>
          </a:lstStyle>
          <a:p>
            <a:fld id="{B594E04C-904B-4F3D-88A6-610EC90BDE37}" type="slidenum">
              <a:rPr lang="en-US" smtClean="0"/>
              <a:t>‹#›</a:t>
            </a:fld>
            <a:endParaRPr lang="en-US" dirty="0"/>
          </a:p>
        </p:txBody>
      </p:sp>
      <p:grpSp>
        <p:nvGrpSpPr>
          <p:cNvPr id="7" name="Group 6"/>
          <p:cNvGrpSpPr/>
          <p:nvPr userDrawn="1"/>
        </p:nvGrpSpPr>
        <p:grpSpPr>
          <a:xfrm>
            <a:off x="4288956" y="-253377"/>
            <a:ext cx="1284384" cy="1342040"/>
            <a:chOff x="7780329" y="-332019"/>
            <a:chExt cx="1653319" cy="1758574"/>
          </a:xfrm>
        </p:grpSpPr>
        <p:sp>
          <p:nvSpPr>
            <p:cNvPr id="8" name="Rounded Rectangle 7">
              <a:extLst>
                <a:ext uri="{FF2B5EF4-FFF2-40B4-BE49-F238E27FC236}">
                  <a16:creationId xmlns:a16="http://schemas.microsoft.com/office/drawing/2014/main" id="{0415F60D-2DDE-4DCE-9C84-7834AC1A6F0F}"/>
                </a:ext>
              </a:extLst>
            </p:cNvPr>
            <p:cNvSpPr/>
            <p:nvPr userDrawn="1"/>
          </p:nvSpPr>
          <p:spPr>
            <a:xfrm rot="13500000">
              <a:off x="8608058" y="233050"/>
              <a:ext cx="672239" cy="634757"/>
            </a:xfrm>
            <a:prstGeom prst="roundRect">
              <a:avLst/>
            </a:prstGeom>
            <a:solidFill>
              <a:srgbClr val="0D203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US" sz="2400" dirty="0">
                <a:latin typeface="Helvetica Neue W23 for SKY Bd" panose="020B0804020202020204" pitchFamily="34" charset="-78"/>
                <a:cs typeface="Helvetica Neue W23 for SKY Bd" panose="020B0804020202020204" pitchFamily="34" charset="-78"/>
              </a:endParaRPr>
            </a:p>
          </p:txBody>
        </p:sp>
        <p:sp>
          <p:nvSpPr>
            <p:cNvPr id="9" name="Rounded Rectangle 8">
              <a:extLst>
                <a:ext uri="{FF2B5EF4-FFF2-40B4-BE49-F238E27FC236}">
                  <a16:creationId xmlns:a16="http://schemas.microsoft.com/office/drawing/2014/main" id="{0415F60D-2DDE-4DCE-9C84-7834AC1A6F0F}"/>
                </a:ext>
              </a:extLst>
            </p:cNvPr>
            <p:cNvSpPr/>
            <p:nvPr userDrawn="1"/>
          </p:nvSpPr>
          <p:spPr>
            <a:xfrm rot="13500000">
              <a:off x="7761588" y="-313278"/>
              <a:ext cx="672239" cy="634757"/>
            </a:xfrm>
            <a:prstGeom prst="roundRect">
              <a:avLst/>
            </a:prstGeom>
            <a:solidFill>
              <a:srgbClr val="0D203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US" sz="2400" dirty="0">
                <a:latin typeface="Helvetica Neue W23 for SKY Bd" panose="020B0804020202020204" pitchFamily="34" charset="-78"/>
                <a:cs typeface="Helvetica Neue W23 for SKY Bd" panose="020B0804020202020204" pitchFamily="34" charset="-78"/>
              </a:endParaRPr>
            </a:p>
          </p:txBody>
        </p:sp>
        <p:sp>
          <p:nvSpPr>
            <p:cNvPr id="10" name="Rounded Rectangle 9">
              <a:extLst>
                <a:ext uri="{FF2B5EF4-FFF2-40B4-BE49-F238E27FC236}">
                  <a16:creationId xmlns:a16="http://schemas.microsoft.com/office/drawing/2014/main" id="{0415F60D-2DDE-4DCE-9C84-7834AC1A6F0F}"/>
                </a:ext>
              </a:extLst>
            </p:cNvPr>
            <p:cNvSpPr/>
            <p:nvPr userDrawn="1"/>
          </p:nvSpPr>
          <p:spPr>
            <a:xfrm rot="13500000">
              <a:off x="7923711" y="24548"/>
              <a:ext cx="672239" cy="634757"/>
            </a:xfrm>
            <a:prstGeom prst="roundRect">
              <a:avLst/>
            </a:prstGeom>
            <a:solidFill>
              <a:srgbClr val="0D203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latin typeface="Helvetica Neue W23 for SKY Bd" panose="020B0804020202020204" pitchFamily="34" charset="-78"/>
                <a:cs typeface="Helvetica Neue W23 for SKY Bd" panose="020B0804020202020204" pitchFamily="34" charset="-78"/>
              </a:endParaRPr>
            </a:p>
          </p:txBody>
        </p:sp>
        <p:sp>
          <p:nvSpPr>
            <p:cNvPr id="11" name="Rounded Rectangle 10">
              <a:extLst>
                <a:ext uri="{FF2B5EF4-FFF2-40B4-BE49-F238E27FC236}">
                  <a16:creationId xmlns:a16="http://schemas.microsoft.com/office/drawing/2014/main" id="{0415F60D-2DDE-4DCE-9C84-7834AC1A6F0F}"/>
                </a:ext>
              </a:extLst>
            </p:cNvPr>
            <p:cNvSpPr/>
            <p:nvPr userDrawn="1"/>
          </p:nvSpPr>
          <p:spPr>
            <a:xfrm rot="13500000">
              <a:off x="8608057" y="-104776"/>
              <a:ext cx="672239" cy="634757"/>
            </a:xfrm>
            <a:prstGeom prst="roundRect">
              <a:avLst/>
            </a:prstGeom>
            <a:solidFill>
              <a:srgbClr val="0D203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latin typeface="Helvetica Neue W23 for SKY Bd" panose="020B0804020202020204" pitchFamily="34" charset="-78"/>
                <a:cs typeface="Helvetica Neue W23 for SKY Bd" panose="020B0804020202020204" pitchFamily="34" charset="-78"/>
              </a:endParaRPr>
            </a:p>
          </p:txBody>
        </p:sp>
        <p:sp>
          <p:nvSpPr>
            <p:cNvPr id="12" name="Rounded Rectangle 11">
              <a:extLst>
                <a:ext uri="{FF2B5EF4-FFF2-40B4-BE49-F238E27FC236}">
                  <a16:creationId xmlns:a16="http://schemas.microsoft.com/office/drawing/2014/main" id="{0415F60D-2DDE-4DCE-9C84-7834AC1A6F0F}"/>
                </a:ext>
              </a:extLst>
            </p:cNvPr>
            <p:cNvSpPr/>
            <p:nvPr userDrawn="1"/>
          </p:nvSpPr>
          <p:spPr>
            <a:xfrm rot="13500000">
              <a:off x="8432650" y="570876"/>
              <a:ext cx="672239" cy="634757"/>
            </a:xfrm>
            <a:prstGeom prst="roundRect">
              <a:avLst/>
            </a:prstGeom>
            <a:solidFill>
              <a:srgbClr val="0D203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latin typeface="Helvetica Neue W23 for SKY Bd" panose="020B0804020202020204" pitchFamily="34" charset="-78"/>
                <a:cs typeface="Helvetica Neue W23 for SKY Bd" panose="020B0804020202020204" pitchFamily="34" charset="-78"/>
              </a:endParaRPr>
            </a:p>
          </p:txBody>
        </p:sp>
        <p:sp>
          <p:nvSpPr>
            <p:cNvPr id="13" name="Rounded Rectangle 12">
              <a:extLst>
                <a:ext uri="{FF2B5EF4-FFF2-40B4-BE49-F238E27FC236}">
                  <a16:creationId xmlns:a16="http://schemas.microsoft.com/office/drawing/2014/main" id="{0415F60D-2DDE-4DCE-9C84-7834AC1A6F0F}"/>
                </a:ext>
              </a:extLst>
            </p:cNvPr>
            <p:cNvSpPr/>
            <p:nvPr userDrawn="1"/>
          </p:nvSpPr>
          <p:spPr>
            <a:xfrm rot="13500000">
              <a:off x="8257241" y="-141399"/>
              <a:ext cx="672239" cy="634757"/>
            </a:xfrm>
            <a:prstGeom prst="roundRect">
              <a:avLst/>
            </a:prstGeom>
            <a:solidFill>
              <a:srgbClr val="0D203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latin typeface="Helvetica Neue W23 for SKY Bd" panose="020B0804020202020204" pitchFamily="34" charset="-78"/>
                <a:cs typeface="Helvetica Neue W23 for SKY Bd" panose="020B0804020202020204" pitchFamily="34" charset="-78"/>
              </a:endParaRPr>
            </a:p>
          </p:txBody>
        </p:sp>
        <p:sp>
          <p:nvSpPr>
            <p:cNvPr id="14" name="Rounded Rectangle 13">
              <a:extLst>
                <a:ext uri="{FF2B5EF4-FFF2-40B4-BE49-F238E27FC236}">
                  <a16:creationId xmlns:a16="http://schemas.microsoft.com/office/drawing/2014/main" id="{0415F60D-2DDE-4DCE-9C84-7834AC1A6F0F}"/>
                </a:ext>
              </a:extLst>
            </p:cNvPr>
            <p:cNvSpPr/>
            <p:nvPr userDrawn="1"/>
          </p:nvSpPr>
          <p:spPr>
            <a:xfrm rot="13500000">
              <a:off x="8050669" y="398482"/>
              <a:ext cx="672239" cy="634757"/>
            </a:xfrm>
            <a:prstGeom prst="roundRect">
              <a:avLst/>
            </a:prstGeom>
            <a:solidFill>
              <a:srgbClr val="0D2035">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latin typeface="Helvetica Neue W23 for SKY Bd" panose="020B0804020202020204" pitchFamily="34" charset="-78"/>
                <a:cs typeface="Helvetica Neue W23 for SKY Bd" panose="020B0804020202020204" pitchFamily="34" charset="-78"/>
              </a:endParaRPr>
            </a:p>
          </p:txBody>
        </p:sp>
        <p:sp>
          <p:nvSpPr>
            <p:cNvPr id="15" name="Rounded Rectangle 14">
              <a:extLst>
                <a:ext uri="{FF2B5EF4-FFF2-40B4-BE49-F238E27FC236}">
                  <a16:creationId xmlns:a16="http://schemas.microsoft.com/office/drawing/2014/main" id="{0415F60D-2DDE-4DCE-9C84-7834AC1A6F0F}"/>
                </a:ext>
              </a:extLst>
            </p:cNvPr>
            <p:cNvSpPr/>
            <p:nvPr userDrawn="1"/>
          </p:nvSpPr>
          <p:spPr>
            <a:xfrm rot="13500000">
              <a:off x="8780150" y="773057"/>
              <a:ext cx="672239" cy="634757"/>
            </a:xfrm>
            <a:prstGeom prst="roundRect">
              <a:avLst/>
            </a:prstGeom>
            <a:solidFill>
              <a:srgbClr val="0D203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US" sz="2400" dirty="0">
                <a:latin typeface="Helvetica Neue W23 for SKY Bd" panose="020B0804020202020204" pitchFamily="34" charset="-78"/>
                <a:cs typeface="Helvetica Neue W23 for SKY Bd" panose="020B0804020202020204" pitchFamily="34" charset="-78"/>
              </a:endParaRPr>
            </a:p>
          </p:txBody>
        </p:sp>
      </p:grpSp>
      <p:grpSp>
        <p:nvGrpSpPr>
          <p:cNvPr id="16" name="Group 15"/>
          <p:cNvGrpSpPr/>
          <p:nvPr userDrawn="1"/>
        </p:nvGrpSpPr>
        <p:grpSpPr>
          <a:xfrm>
            <a:off x="-243408" y="6422906"/>
            <a:ext cx="1284383" cy="1342040"/>
            <a:chOff x="-305957" y="3728037"/>
            <a:chExt cx="1653317" cy="1758574"/>
          </a:xfrm>
        </p:grpSpPr>
        <p:sp>
          <p:nvSpPr>
            <p:cNvPr id="17" name="Rounded Rectangle 16">
              <a:extLst>
                <a:ext uri="{FF2B5EF4-FFF2-40B4-BE49-F238E27FC236}">
                  <a16:creationId xmlns:a16="http://schemas.microsoft.com/office/drawing/2014/main" id="{0415F60D-2DDE-4DCE-9C84-7834AC1A6F0F}"/>
                </a:ext>
              </a:extLst>
            </p:cNvPr>
            <p:cNvSpPr/>
            <p:nvPr userDrawn="1"/>
          </p:nvSpPr>
          <p:spPr>
            <a:xfrm rot="2700000">
              <a:off x="693862" y="4833113"/>
              <a:ext cx="672239" cy="634757"/>
            </a:xfrm>
            <a:prstGeom prst="roundRect">
              <a:avLst/>
            </a:prstGeom>
            <a:solidFill>
              <a:srgbClr val="61D3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US" sz="2400" dirty="0"/>
            </a:p>
          </p:txBody>
        </p:sp>
        <p:sp>
          <p:nvSpPr>
            <p:cNvPr id="18" name="Rounded Rectangle 17">
              <a:extLst>
                <a:ext uri="{FF2B5EF4-FFF2-40B4-BE49-F238E27FC236}">
                  <a16:creationId xmlns:a16="http://schemas.microsoft.com/office/drawing/2014/main" id="{0415F60D-2DDE-4DCE-9C84-7834AC1A6F0F}"/>
                </a:ext>
              </a:extLst>
            </p:cNvPr>
            <p:cNvSpPr/>
            <p:nvPr userDrawn="1"/>
          </p:nvSpPr>
          <p:spPr>
            <a:xfrm rot="2700000">
              <a:off x="531739" y="4495287"/>
              <a:ext cx="672239" cy="634757"/>
            </a:xfrm>
            <a:prstGeom prst="roundRect">
              <a:avLst/>
            </a:prstGeom>
            <a:solidFill>
              <a:srgbClr val="61D39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p>
          </p:txBody>
        </p:sp>
        <p:sp>
          <p:nvSpPr>
            <p:cNvPr id="19" name="Rounded Rectangle 18">
              <a:extLst>
                <a:ext uri="{FF2B5EF4-FFF2-40B4-BE49-F238E27FC236}">
                  <a16:creationId xmlns:a16="http://schemas.microsoft.com/office/drawing/2014/main" id="{0415F60D-2DDE-4DCE-9C84-7834AC1A6F0F}"/>
                </a:ext>
              </a:extLst>
            </p:cNvPr>
            <p:cNvSpPr/>
            <p:nvPr userDrawn="1"/>
          </p:nvSpPr>
          <p:spPr>
            <a:xfrm rot="2700000">
              <a:off x="-152608" y="4286785"/>
              <a:ext cx="672239" cy="634757"/>
            </a:xfrm>
            <a:prstGeom prst="roundRect">
              <a:avLst/>
            </a:prstGeom>
            <a:solidFill>
              <a:srgbClr val="61D3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US" sz="2400" dirty="0"/>
            </a:p>
          </p:txBody>
        </p:sp>
        <p:sp>
          <p:nvSpPr>
            <p:cNvPr id="20" name="Rounded Rectangle 19">
              <a:extLst>
                <a:ext uri="{FF2B5EF4-FFF2-40B4-BE49-F238E27FC236}">
                  <a16:creationId xmlns:a16="http://schemas.microsoft.com/office/drawing/2014/main" id="{0415F60D-2DDE-4DCE-9C84-7834AC1A6F0F}"/>
                </a:ext>
              </a:extLst>
            </p:cNvPr>
            <p:cNvSpPr/>
            <p:nvPr userDrawn="1"/>
          </p:nvSpPr>
          <p:spPr>
            <a:xfrm rot="2700000">
              <a:off x="-152607" y="4624611"/>
              <a:ext cx="672239" cy="634757"/>
            </a:xfrm>
            <a:prstGeom prst="roundRect">
              <a:avLst/>
            </a:prstGeom>
            <a:solidFill>
              <a:srgbClr val="61D39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p>
          </p:txBody>
        </p:sp>
        <p:sp>
          <p:nvSpPr>
            <p:cNvPr id="21" name="Rounded Rectangle 20">
              <a:extLst>
                <a:ext uri="{FF2B5EF4-FFF2-40B4-BE49-F238E27FC236}">
                  <a16:creationId xmlns:a16="http://schemas.microsoft.com/office/drawing/2014/main" id="{0415F60D-2DDE-4DCE-9C84-7834AC1A6F0F}"/>
                </a:ext>
              </a:extLst>
            </p:cNvPr>
            <p:cNvSpPr/>
            <p:nvPr userDrawn="1"/>
          </p:nvSpPr>
          <p:spPr>
            <a:xfrm rot="2700000">
              <a:off x="22800" y="3948959"/>
              <a:ext cx="672239" cy="634757"/>
            </a:xfrm>
            <a:prstGeom prst="roundRect">
              <a:avLst/>
            </a:prstGeom>
            <a:solidFill>
              <a:srgbClr val="61D39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p>
          </p:txBody>
        </p:sp>
        <p:sp>
          <p:nvSpPr>
            <p:cNvPr id="22" name="Rounded Rectangle 21">
              <a:extLst>
                <a:ext uri="{FF2B5EF4-FFF2-40B4-BE49-F238E27FC236}">
                  <a16:creationId xmlns:a16="http://schemas.microsoft.com/office/drawing/2014/main" id="{0415F60D-2DDE-4DCE-9C84-7834AC1A6F0F}"/>
                </a:ext>
              </a:extLst>
            </p:cNvPr>
            <p:cNvSpPr/>
            <p:nvPr userDrawn="1"/>
          </p:nvSpPr>
          <p:spPr>
            <a:xfrm rot="2700000">
              <a:off x="198211" y="4661234"/>
              <a:ext cx="672239" cy="634757"/>
            </a:xfrm>
            <a:prstGeom prst="roundRect">
              <a:avLst/>
            </a:prstGeom>
            <a:solidFill>
              <a:srgbClr val="61D39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p>
          </p:txBody>
        </p:sp>
        <p:sp>
          <p:nvSpPr>
            <p:cNvPr id="23" name="Rounded Rectangle 22">
              <a:extLst>
                <a:ext uri="{FF2B5EF4-FFF2-40B4-BE49-F238E27FC236}">
                  <a16:creationId xmlns:a16="http://schemas.microsoft.com/office/drawing/2014/main" id="{0415F60D-2DDE-4DCE-9C84-7834AC1A6F0F}"/>
                </a:ext>
              </a:extLst>
            </p:cNvPr>
            <p:cNvSpPr/>
            <p:nvPr userDrawn="1"/>
          </p:nvSpPr>
          <p:spPr>
            <a:xfrm rot="2700000">
              <a:off x="422324" y="4085285"/>
              <a:ext cx="672239" cy="634757"/>
            </a:xfrm>
            <a:prstGeom prst="roundRect">
              <a:avLst/>
            </a:prstGeom>
            <a:solidFill>
              <a:srgbClr val="61D39E">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rtl="0"/>
              <a:endParaRPr lang="en-US" sz="2400" dirty="0"/>
            </a:p>
          </p:txBody>
        </p:sp>
        <p:sp>
          <p:nvSpPr>
            <p:cNvPr id="24" name="Rounded Rectangle 23">
              <a:extLst>
                <a:ext uri="{FF2B5EF4-FFF2-40B4-BE49-F238E27FC236}">
                  <a16:creationId xmlns:a16="http://schemas.microsoft.com/office/drawing/2014/main" id="{0415F60D-2DDE-4DCE-9C84-7834AC1A6F0F}"/>
                </a:ext>
              </a:extLst>
            </p:cNvPr>
            <p:cNvSpPr/>
            <p:nvPr userDrawn="1"/>
          </p:nvSpPr>
          <p:spPr>
            <a:xfrm rot="2700000">
              <a:off x="-324698" y="3746778"/>
              <a:ext cx="672239" cy="634757"/>
            </a:xfrm>
            <a:prstGeom prst="roundRect">
              <a:avLst/>
            </a:prstGeom>
            <a:solidFill>
              <a:srgbClr val="61D39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US" sz="2400" dirty="0"/>
            </a:p>
          </p:txBody>
        </p:sp>
      </p:grpSp>
      <p:pic>
        <p:nvPicPr>
          <p:cNvPr id="25" name="Picture 24">
            <a:extLst>
              <a:ext uri="{FF2B5EF4-FFF2-40B4-BE49-F238E27FC236}">
                <a16:creationId xmlns:a16="http://schemas.microsoft.com/office/drawing/2014/main" id="{F49E96BD-5584-4E70-9014-DFF38A7FA192}"/>
              </a:ext>
            </a:extLst>
          </p:cNvPr>
          <p:cNvPicPr>
            <a:picLocks noChangeAspect="1"/>
          </p:cNvPicPr>
          <p:nvPr userDrawn="1"/>
        </p:nvPicPr>
        <p:blipFill>
          <a:blip r:embed="rId14"/>
          <a:stretch>
            <a:fillRect/>
          </a:stretch>
        </p:blipFill>
        <p:spPr>
          <a:xfrm>
            <a:off x="111404" y="122919"/>
            <a:ext cx="2363795" cy="652857"/>
          </a:xfrm>
          <a:prstGeom prst="rect">
            <a:avLst/>
          </a:prstGeom>
        </p:spPr>
      </p:pic>
    </p:spTree>
    <p:extLst>
      <p:ext uri="{BB962C8B-B14F-4D97-AF65-F5344CB8AC3E}">
        <p14:creationId xmlns:p14="http://schemas.microsoft.com/office/powerpoint/2010/main" val="1807285577"/>
      </p:ext>
    </p:extLst>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ftr="0" dt="0"/>
  <p:txStyles>
    <p:titleStyle>
      <a:lvl1pPr algn="l" defTabSz="532729" rtl="0" eaLnBrk="1" latinLnBrk="0" hangingPunct="1">
        <a:lnSpc>
          <a:spcPct val="90000"/>
        </a:lnSpc>
        <a:spcBef>
          <a:spcPct val="0"/>
        </a:spcBef>
        <a:buNone/>
        <a:defRPr sz="2563" kern="1200">
          <a:solidFill>
            <a:srgbClr val="61D39E"/>
          </a:solidFill>
          <a:latin typeface="Helvetica Neue W23 for SKY Bd" panose="020B0804020202020204" pitchFamily="34" charset="-78"/>
          <a:ea typeface="+mj-ea"/>
          <a:cs typeface="Helvetica Neue W23 for SKY Bd" panose="020B0804020202020204" pitchFamily="34" charset="-78"/>
        </a:defRPr>
      </a:lvl1pPr>
    </p:titleStyle>
    <p:body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p:bodyStyle>
    <p:otherStyle>
      <a:defPPr>
        <a:defRPr lang="en-US"/>
      </a:defPPr>
      <a:lvl1pPr marL="0" algn="l" defTabSz="532729" rtl="0" eaLnBrk="1" latinLnBrk="0" hangingPunct="1">
        <a:defRPr sz="1049" kern="1200">
          <a:solidFill>
            <a:schemeClr val="tx1"/>
          </a:solidFill>
          <a:latin typeface="+mn-lt"/>
          <a:ea typeface="+mn-ea"/>
          <a:cs typeface="+mn-cs"/>
        </a:defRPr>
      </a:lvl1pPr>
      <a:lvl2pPr marL="266365" algn="l" defTabSz="532729" rtl="0" eaLnBrk="1" latinLnBrk="0" hangingPunct="1">
        <a:defRPr sz="1049" kern="1200">
          <a:solidFill>
            <a:schemeClr val="tx1"/>
          </a:solidFill>
          <a:latin typeface="+mn-lt"/>
          <a:ea typeface="+mn-ea"/>
          <a:cs typeface="+mn-cs"/>
        </a:defRPr>
      </a:lvl2pPr>
      <a:lvl3pPr marL="532729" algn="l" defTabSz="532729" rtl="0" eaLnBrk="1" latinLnBrk="0" hangingPunct="1">
        <a:defRPr sz="1049" kern="1200">
          <a:solidFill>
            <a:schemeClr val="tx1"/>
          </a:solidFill>
          <a:latin typeface="+mn-lt"/>
          <a:ea typeface="+mn-ea"/>
          <a:cs typeface="+mn-cs"/>
        </a:defRPr>
      </a:lvl3pPr>
      <a:lvl4pPr marL="799094" algn="l" defTabSz="532729" rtl="0" eaLnBrk="1" latinLnBrk="0" hangingPunct="1">
        <a:defRPr sz="1049" kern="1200">
          <a:solidFill>
            <a:schemeClr val="tx1"/>
          </a:solidFill>
          <a:latin typeface="+mn-lt"/>
          <a:ea typeface="+mn-ea"/>
          <a:cs typeface="+mn-cs"/>
        </a:defRPr>
      </a:lvl4pPr>
      <a:lvl5pPr marL="1065459" algn="l" defTabSz="532729" rtl="0" eaLnBrk="1" latinLnBrk="0" hangingPunct="1">
        <a:defRPr sz="1049" kern="1200">
          <a:solidFill>
            <a:schemeClr val="tx1"/>
          </a:solidFill>
          <a:latin typeface="+mn-lt"/>
          <a:ea typeface="+mn-ea"/>
          <a:cs typeface="+mn-cs"/>
        </a:defRPr>
      </a:lvl5pPr>
      <a:lvl6pPr marL="1331824" algn="l" defTabSz="532729" rtl="0" eaLnBrk="1" latinLnBrk="0" hangingPunct="1">
        <a:defRPr sz="1049" kern="1200">
          <a:solidFill>
            <a:schemeClr val="tx1"/>
          </a:solidFill>
          <a:latin typeface="+mn-lt"/>
          <a:ea typeface="+mn-ea"/>
          <a:cs typeface="+mn-cs"/>
        </a:defRPr>
      </a:lvl6pPr>
      <a:lvl7pPr marL="1598188" algn="l" defTabSz="532729" rtl="0" eaLnBrk="1" latinLnBrk="0" hangingPunct="1">
        <a:defRPr sz="1049" kern="1200">
          <a:solidFill>
            <a:schemeClr val="tx1"/>
          </a:solidFill>
          <a:latin typeface="+mn-lt"/>
          <a:ea typeface="+mn-ea"/>
          <a:cs typeface="+mn-cs"/>
        </a:defRPr>
      </a:lvl7pPr>
      <a:lvl8pPr marL="1864553" algn="l" defTabSz="532729" rtl="0" eaLnBrk="1" latinLnBrk="0" hangingPunct="1">
        <a:defRPr sz="1049" kern="1200">
          <a:solidFill>
            <a:schemeClr val="tx1"/>
          </a:solidFill>
          <a:latin typeface="+mn-lt"/>
          <a:ea typeface="+mn-ea"/>
          <a:cs typeface="+mn-cs"/>
        </a:defRPr>
      </a:lvl8pPr>
      <a:lvl9pPr marL="2130918" algn="l" defTabSz="532729" rtl="0" eaLnBrk="1" latinLnBrk="0" hangingPunct="1">
        <a:defRPr sz="10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20.pn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3.xml"/><Relationship Id="rId6" Type="http://schemas.openxmlformats.org/officeDocument/2006/relationships/image" Target="../media/image30.png"/><Relationship Id="rId5" Type="http://schemas.openxmlformats.org/officeDocument/2006/relationships/image" Target="../media/image29.jpg"/><Relationship Id="rId4" Type="http://schemas.openxmlformats.org/officeDocument/2006/relationships/image" Target="../media/image28.jpeg"/></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33.png"/><Relationship Id="rId1" Type="http://schemas.openxmlformats.org/officeDocument/2006/relationships/slideLayout" Target="../slideLayouts/slideLayout3.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594E04C-904B-4F3D-88A6-610EC90BDE37}" type="slidenum">
              <a:rPr lang="en-US" smtClean="0"/>
              <a:t>1</a:t>
            </a:fld>
            <a:endParaRPr lang="en-US" dirty="0"/>
          </a:p>
        </p:txBody>
      </p:sp>
      <p:sp>
        <p:nvSpPr>
          <p:cNvPr id="5" name="Rectangle 4"/>
          <p:cNvSpPr/>
          <p:nvPr/>
        </p:nvSpPr>
        <p:spPr>
          <a:xfrm>
            <a:off x="2" y="2"/>
            <a:ext cx="2566737" cy="1331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6" name="Picture 5">
            <a:extLst>
              <a:ext uri="{FF2B5EF4-FFF2-40B4-BE49-F238E27FC236}">
                <a16:creationId xmlns:a16="http://schemas.microsoft.com/office/drawing/2014/main" id="{F49E96BD-5584-4E70-9014-DFF38A7FA192}"/>
              </a:ext>
            </a:extLst>
          </p:cNvPr>
          <p:cNvPicPr>
            <a:picLocks noChangeAspect="1"/>
          </p:cNvPicPr>
          <p:nvPr/>
        </p:nvPicPr>
        <p:blipFill>
          <a:blip r:embed="rId3"/>
          <a:stretch>
            <a:fillRect/>
          </a:stretch>
        </p:blipFill>
        <p:spPr>
          <a:xfrm>
            <a:off x="1137698" y="2780819"/>
            <a:ext cx="3052259" cy="843004"/>
          </a:xfrm>
          <a:prstGeom prst="rect">
            <a:avLst/>
          </a:prstGeom>
        </p:spPr>
      </p:pic>
      <p:cxnSp>
        <p:nvCxnSpPr>
          <p:cNvPr id="8" name="Straight Connector 7"/>
          <p:cNvCxnSpPr/>
          <p:nvPr/>
        </p:nvCxnSpPr>
        <p:spPr>
          <a:xfrm>
            <a:off x="1137698" y="3801980"/>
            <a:ext cx="3078645" cy="0"/>
          </a:xfrm>
          <a:prstGeom prst="line">
            <a:avLst/>
          </a:prstGeom>
          <a:ln>
            <a:solidFill>
              <a:srgbClr val="0D2035"/>
            </a:solidFill>
            <a:prstDash val="dashDot"/>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4031582"/>
            <a:ext cx="5283557" cy="584775"/>
          </a:xfrm>
          <a:prstGeom prst="rect">
            <a:avLst/>
          </a:prstGeom>
        </p:spPr>
        <p:txBody>
          <a:bodyPr wrap="square">
            <a:spAutoFit/>
          </a:bodyPr>
          <a:lstStyle/>
          <a:p>
            <a:pPr algn="ctr"/>
            <a:r>
              <a:rPr lang="en-US" sz="1600" dirty="0" err="1">
                <a:solidFill>
                  <a:srgbClr val="61D39E"/>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Sanad</a:t>
            </a:r>
            <a:r>
              <a:rPr lang="en-US" sz="1600" dirty="0">
                <a:solidFill>
                  <a:srgbClr val="61D39E"/>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 Youth</a:t>
            </a:r>
            <a:r>
              <a:rPr lang="ar-SY" sz="1600" dirty="0">
                <a:solidFill>
                  <a:srgbClr val="61D39E"/>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 </a:t>
            </a:r>
            <a:r>
              <a:rPr lang="en-US" sz="1600" dirty="0">
                <a:solidFill>
                  <a:srgbClr val="61D39E"/>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for Development Foundation</a:t>
            </a:r>
          </a:p>
          <a:p>
            <a:pPr algn="ctr"/>
            <a:r>
              <a:rPr lang="en-US" sz="1600" dirty="0">
                <a:solidFill>
                  <a:srgbClr val="61D39E"/>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 Profile 2019</a:t>
            </a:r>
          </a:p>
        </p:txBody>
      </p:sp>
    </p:spTree>
    <p:extLst>
      <p:ext uri="{BB962C8B-B14F-4D97-AF65-F5344CB8AC3E}">
        <p14:creationId xmlns:p14="http://schemas.microsoft.com/office/powerpoint/2010/main" val="389533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2551422445"/>
              </p:ext>
            </p:extLst>
          </p:nvPr>
        </p:nvGraphicFramePr>
        <p:xfrm>
          <a:off x="389374" y="2111064"/>
          <a:ext cx="4572000" cy="4808643"/>
        </p:xfrm>
        <a:graphic>
          <a:graphicData uri="http://schemas.openxmlformats.org/drawingml/2006/table">
            <a:tbl>
              <a:tblPr firstRow="1" bandRow="1">
                <a:tableStyleId>{5C22544A-7EE6-4342-B048-85BDC9FD1C3A}</a:tableStyleId>
              </a:tblPr>
              <a:tblGrid>
                <a:gridCol w="1263715">
                  <a:extLst>
                    <a:ext uri="{9D8B030D-6E8A-4147-A177-3AD203B41FA5}">
                      <a16:colId xmlns:a16="http://schemas.microsoft.com/office/drawing/2014/main" val="2969720833"/>
                    </a:ext>
                  </a:extLst>
                </a:gridCol>
                <a:gridCol w="2209800">
                  <a:extLst>
                    <a:ext uri="{9D8B030D-6E8A-4147-A177-3AD203B41FA5}">
                      <a16:colId xmlns:a16="http://schemas.microsoft.com/office/drawing/2014/main" val="1222859284"/>
                    </a:ext>
                  </a:extLst>
                </a:gridCol>
                <a:gridCol w="1098485">
                  <a:extLst>
                    <a:ext uri="{9D8B030D-6E8A-4147-A177-3AD203B41FA5}">
                      <a16:colId xmlns:a16="http://schemas.microsoft.com/office/drawing/2014/main" val="1815928645"/>
                    </a:ext>
                  </a:extLst>
                </a:gridCol>
              </a:tblGrid>
              <a:tr h="413885">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Title</a:t>
                      </a: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Description</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Number of Beneficiaries</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925593250"/>
                  </a:ext>
                </a:extLst>
              </a:tr>
              <a:tr h="1204383">
                <a:tc>
                  <a:txBody>
                    <a:bodyPr/>
                    <a:lstStyle/>
                    <a:p>
                      <a:endParaRPr lang="en-US" dirty="0"/>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Support Syrian youth through consultations and training necessary to start any private or independent business and provide them with the necessary funding to establish their projects through several supporting entities.</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algn="ctr" defTabSz="532729" rtl="0" eaLnBrk="1" latinLnBrk="0" hangingPunct="1"/>
                      <a:r>
                        <a:rPr lang="ar-SY" sz="1600" kern="1200" dirty="0">
                          <a:solidFill>
                            <a:srgbClr val="61D39E"/>
                          </a:solidFill>
                          <a:latin typeface="Helvetica Neue W23 for SKY Bd" panose="020B0804020202020204" pitchFamily="34" charset="-78"/>
                          <a:ea typeface="+mn-ea"/>
                          <a:cs typeface="Helvetica Neue W23 for SKY Bd" panose="020B0804020202020204" pitchFamily="34" charset="-78"/>
                        </a:rPr>
                        <a:t>196</a:t>
                      </a:r>
                      <a:endPar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687735864"/>
                  </a:ext>
                </a:extLst>
              </a:tr>
              <a:tr h="1204383">
                <a:tc>
                  <a:txBody>
                    <a:bodyPr/>
                    <a:lstStyle/>
                    <a:p>
                      <a:endParaRPr lang="en-US" dirty="0"/>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A forum for freelancers aims to promote freelancing, highlight the most important experiences and achievements of Syrian youth in this field and help young people interested in reaching the most important companies and platforms that support this kind of work.</a:t>
                      </a:r>
                    </a:p>
                  </a:txBody>
                  <a:tcPr marL="114300" marR="114300" marT="0" marB="0"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algn="ctr"/>
                      <a:r>
                        <a:rPr lang="ar-SY" sz="1600" dirty="0">
                          <a:solidFill>
                            <a:srgbClr val="61D39E"/>
                          </a:solidFill>
                          <a:latin typeface="Helvetica Neue W23 for SKY Bd" panose="020B0804020202020204" pitchFamily="34" charset="-78"/>
                          <a:cs typeface="Helvetica Neue W23 for SKY Bd" panose="020B0804020202020204" pitchFamily="34" charset="-78"/>
                        </a:rPr>
                        <a:t>274</a:t>
                      </a:r>
                      <a:endParaRPr lang="en-US" sz="1600" dirty="0">
                        <a:solidFill>
                          <a:srgbClr val="61D39E"/>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721669445"/>
                  </a:ext>
                </a:extLst>
              </a:tr>
              <a:tr h="1204383">
                <a:tc>
                  <a:txBody>
                    <a:bodyPr/>
                    <a:lstStyle/>
                    <a:p>
                      <a:pPr algn="ctr"/>
                      <a:endParaRPr lang="en-US" sz="1600" dirty="0">
                        <a:solidFill>
                          <a:srgbClr val="61D39E"/>
                        </a:solidFill>
                        <a:latin typeface="Helvetica Neue W23 for SKY Bd" panose="020B0804020202020204" pitchFamily="34" charset="-78"/>
                        <a:cs typeface="Helvetica Neue W23 for SKY Bd" panose="020B0804020202020204" pitchFamily="34" charset="-78"/>
                      </a:endParaRPr>
                    </a:p>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kern="1200" dirty="0">
                          <a:solidFill>
                            <a:srgbClr val="61D39E"/>
                          </a:solidFill>
                          <a:latin typeface="Helvetica Neue W23 for SKY Bd" panose="020B0804020202020204" pitchFamily="34" charset="-78"/>
                          <a:ea typeface="+mn-ea"/>
                          <a:cs typeface="Helvetica Neue W23 for SKY Bd" panose="020B0804020202020204" pitchFamily="34" charset="-78"/>
                        </a:rPr>
                        <a:t>Entrepreneurial summer school</a:t>
                      </a: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A training camp for youth aims to give them the tools through practical training that helps them determine their leading path</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1200" dirty="0">
                          <a:solidFill>
                            <a:srgbClr val="61D39E"/>
                          </a:solidFill>
                          <a:latin typeface="Helvetica Neue W23 for SKY Bd" panose="020B0804020202020204" pitchFamily="34" charset="-78"/>
                          <a:cs typeface="Helvetica Neue W23 for SKY Bd" panose="020B0804020202020204" pitchFamily="34" charset="-78"/>
                        </a:rPr>
                        <a:t>30</a:t>
                      </a:r>
                      <a:endParaRPr lang="en-US" sz="1200" dirty="0">
                        <a:solidFill>
                          <a:srgbClr val="61D39E"/>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113968277"/>
                  </a:ext>
                </a:extLst>
              </a:tr>
            </a:tbl>
          </a:graphicData>
        </a:graphic>
      </p:graphicFrame>
      <p:sp>
        <p:nvSpPr>
          <p:cNvPr id="2" name="Title 1"/>
          <p:cNvSpPr>
            <a:spLocks noGrp="1"/>
          </p:cNvSpPr>
          <p:nvPr>
            <p:ph type="title"/>
          </p:nvPr>
        </p:nvSpPr>
        <p:spPr/>
        <p:txBody>
          <a:bodyPr>
            <a:normAutofit/>
          </a:bodyPr>
          <a:lstStyle/>
          <a:p>
            <a:pPr algn="ctr"/>
            <a:r>
              <a:rPr lang="en-US" sz="2000" dirty="0"/>
              <a:t>2- </a:t>
            </a:r>
            <a:r>
              <a:rPr lang="en-US" sz="2000" dirty="0">
                <a:effectLst>
                  <a:outerShdw blurRad="38100" dist="38100" dir="2700000" algn="tl">
                    <a:srgbClr val="000000">
                      <a:alpha val="43137"/>
                    </a:srgbClr>
                  </a:outerShdw>
                </a:effectLst>
              </a:rPr>
              <a:t>Entrepreneurship &amp; Private Projects Program</a:t>
            </a:r>
            <a:endParaRPr lang="en-US" sz="2000" dirty="0"/>
          </a:p>
        </p:txBody>
      </p:sp>
      <p:sp>
        <p:nvSpPr>
          <p:cNvPr id="4" name="Slide Number Placeholder 3"/>
          <p:cNvSpPr>
            <a:spLocks noGrp="1"/>
          </p:cNvSpPr>
          <p:nvPr>
            <p:ph type="sldNum" sz="quarter" idx="12"/>
          </p:nvPr>
        </p:nvSpPr>
        <p:spPr/>
        <p:txBody>
          <a:bodyPr/>
          <a:lstStyle/>
          <a:p>
            <a:fld id="{B594E04C-904B-4F3D-88A6-610EC90BDE37}" type="slidenum">
              <a:rPr lang="en-US" smtClean="0"/>
              <a:t>10</a:t>
            </a:fld>
            <a:endParaRPr lang="en-US" dirty="0"/>
          </a:p>
        </p:txBody>
      </p:sp>
      <p:sp>
        <p:nvSpPr>
          <p:cNvPr id="10" name="Content Placeholder 8"/>
          <p:cNvSpPr txBox="1">
            <a:spLocks/>
          </p:cNvSpPr>
          <p:nvPr/>
        </p:nvSpPr>
        <p:spPr>
          <a:xfrm>
            <a:off x="183138" y="1313344"/>
            <a:ext cx="4961374" cy="727301"/>
          </a:xfrm>
          <a:prstGeom prst="rect">
            <a:avLst/>
          </a:prstGeom>
        </p:spPr>
        <p:txBody>
          <a:bodyPr vert="horz" lIns="91440" tIns="45720" rIns="91440" bIns="45720" rtlCol="0">
            <a:normAutofit fontScale="92500" lnSpcReduction="10000"/>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fontAlgn="ctr">
              <a:lnSpc>
                <a:spcPct val="180000"/>
              </a:lnSpc>
              <a:buNone/>
            </a:pPr>
            <a:r>
              <a:rPr lang="en-US" sz="900" dirty="0"/>
              <a:t>Empower, support and engage young people, </a:t>
            </a:r>
            <a:r>
              <a:rPr lang="en-US" sz="900" dirty="0">
                <a:solidFill>
                  <a:srgbClr val="61D39E"/>
                </a:solidFill>
              </a:rPr>
              <a:t>entrepreneurs</a:t>
            </a:r>
            <a:r>
              <a:rPr lang="en-US" sz="900" dirty="0"/>
              <a:t>, micro projects and independent businesses with the knowledge, skills and necessary tools to establish and sustain their business to help them &amp; others.</a:t>
            </a:r>
            <a:endParaRPr lang="ar-SY" sz="900" dirty="0"/>
          </a:p>
        </p:txBody>
      </p:sp>
      <p:pic>
        <p:nvPicPr>
          <p:cNvPr id="17" name="Picture 16">
            <a:extLst>
              <a:ext uri="{FF2B5EF4-FFF2-40B4-BE49-F238E27FC236}">
                <a16:creationId xmlns:a16="http://schemas.microsoft.com/office/drawing/2014/main" id="{00D8A237-AB9E-40CC-8B67-6D206E5343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0928" y="2720497"/>
            <a:ext cx="1154616" cy="1065105"/>
          </a:xfrm>
          <a:prstGeom prst="rect">
            <a:avLst/>
          </a:prstGeom>
        </p:spPr>
      </p:pic>
      <p:grpSp>
        <p:nvGrpSpPr>
          <p:cNvPr id="18" name="Group 17">
            <a:extLst>
              <a:ext uri="{FF2B5EF4-FFF2-40B4-BE49-F238E27FC236}">
                <a16:creationId xmlns:a16="http://schemas.microsoft.com/office/drawing/2014/main" id="{01E97992-3534-4AE9-878C-136773F1D924}"/>
              </a:ext>
            </a:extLst>
          </p:cNvPr>
          <p:cNvGrpSpPr/>
          <p:nvPr/>
        </p:nvGrpSpPr>
        <p:grpSpPr>
          <a:xfrm>
            <a:off x="440928" y="4306624"/>
            <a:ext cx="1079964" cy="1043147"/>
            <a:chOff x="3636861" y="4140683"/>
            <a:chExt cx="1079964" cy="1043147"/>
          </a:xfrm>
        </p:grpSpPr>
        <p:pic>
          <p:nvPicPr>
            <p:cNvPr id="19" name="Picture 18">
              <a:extLst>
                <a:ext uri="{FF2B5EF4-FFF2-40B4-BE49-F238E27FC236}">
                  <a16:creationId xmlns:a16="http://schemas.microsoft.com/office/drawing/2014/main" id="{8A983FB0-32D3-45CE-BDE3-D33CBA404E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36861" y="4140683"/>
              <a:ext cx="1005313" cy="1043147"/>
            </a:xfrm>
            <a:prstGeom prst="rect">
              <a:avLst/>
            </a:prstGeom>
          </p:spPr>
        </p:pic>
        <p:sp>
          <p:nvSpPr>
            <p:cNvPr id="20" name="Rectangle 19">
              <a:extLst>
                <a:ext uri="{FF2B5EF4-FFF2-40B4-BE49-F238E27FC236}">
                  <a16:creationId xmlns:a16="http://schemas.microsoft.com/office/drawing/2014/main" id="{134264F4-78E0-414D-A472-E4356C968A2E}"/>
                </a:ext>
              </a:extLst>
            </p:cNvPr>
            <p:cNvSpPr/>
            <p:nvPr/>
          </p:nvSpPr>
          <p:spPr>
            <a:xfrm>
              <a:off x="4471988" y="4895850"/>
              <a:ext cx="244837" cy="2143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66693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e 17"/>
          <p:cNvGraphicFramePr>
            <a:graphicFrameLocks noGrp="1"/>
          </p:cNvGraphicFramePr>
          <p:nvPr>
            <p:extLst>
              <p:ext uri="{D42A27DB-BD31-4B8C-83A1-F6EECF244321}">
                <p14:modId xmlns:p14="http://schemas.microsoft.com/office/powerpoint/2010/main" val="3571073254"/>
              </p:ext>
            </p:extLst>
          </p:nvPr>
        </p:nvGraphicFramePr>
        <p:xfrm>
          <a:off x="218186" y="1994993"/>
          <a:ext cx="4961374" cy="4603326"/>
        </p:xfrm>
        <a:graphic>
          <a:graphicData uri="http://schemas.openxmlformats.org/drawingml/2006/table">
            <a:tbl>
              <a:tblPr firstRow="1" bandRow="1">
                <a:tableStyleId>{5C22544A-7EE6-4342-B048-85BDC9FD1C3A}</a:tableStyleId>
              </a:tblPr>
              <a:tblGrid>
                <a:gridCol w="1254707">
                  <a:extLst>
                    <a:ext uri="{9D8B030D-6E8A-4147-A177-3AD203B41FA5}">
                      <a16:colId xmlns:a16="http://schemas.microsoft.com/office/drawing/2014/main" val="2969720833"/>
                    </a:ext>
                  </a:extLst>
                </a:gridCol>
                <a:gridCol w="2607494">
                  <a:extLst>
                    <a:ext uri="{9D8B030D-6E8A-4147-A177-3AD203B41FA5}">
                      <a16:colId xmlns:a16="http://schemas.microsoft.com/office/drawing/2014/main" val="1222859284"/>
                    </a:ext>
                  </a:extLst>
                </a:gridCol>
                <a:gridCol w="1099173">
                  <a:extLst>
                    <a:ext uri="{9D8B030D-6E8A-4147-A177-3AD203B41FA5}">
                      <a16:colId xmlns:a16="http://schemas.microsoft.com/office/drawing/2014/main" val="1815928645"/>
                    </a:ext>
                  </a:extLst>
                </a:gridCol>
              </a:tblGrid>
              <a:tr h="457200">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Title</a:t>
                      </a: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Description</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Number of Beneficiaries</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130124003"/>
                  </a:ext>
                </a:extLst>
              </a:tr>
              <a:tr h="1204383">
                <a:tc>
                  <a:txBody>
                    <a:bodyPr/>
                    <a:lstStyle/>
                    <a:p>
                      <a:endParaRPr lang="en-US" dirty="0"/>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A forum for medical students in all specialization &amp; scientific research workers that aims to highlight the skills and tools of scientific research, that ends with medical research competitions.</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algn="ctr" defTabSz="532729" rtl="0" eaLnBrk="1" latinLnBrk="0" hangingPunct="1"/>
                      <a:r>
                        <a:rPr lang="ar-SY" sz="1600" kern="1200" dirty="0">
                          <a:solidFill>
                            <a:srgbClr val="61D39E"/>
                          </a:solidFill>
                          <a:latin typeface="Helvetica Neue W23 for SKY Bd" panose="020B0804020202020204" pitchFamily="34" charset="-78"/>
                          <a:ea typeface="+mn-ea"/>
                          <a:cs typeface="Helvetica Neue W23 for SKY Bd" panose="020B0804020202020204" pitchFamily="34" charset="-78"/>
                        </a:rPr>
                        <a:t>68</a:t>
                      </a:r>
                      <a:endPar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687735864"/>
                  </a:ext>
                </a:extLst>
              </a:tr>
              <a:tr h="1204383">
                <a:tc>
                  <a:txBody>
                    <a:bodyPr/>
                    <a:lstStyle/>
                    <a:p>
                      <a:endParaRPr lang="en-US" dirty="0"/>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Social Research forum empower masters students, graduates and researchers, and those interested in this field, with scientific research tools and scientific research methodology, through professional training that ends with presenting research proposals to finally help them completing their research papers.</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algn="ctr"/>
                      <a:r>
                        <a:rPr lang="ar-SY" sz="1600" dirty="0">
                          <a:solidFill>
                            <a:srgbClr val="61D39E"/>
                          </a:solidFill>
                          <a:latin typeface="Helvetica Neue W23 for SKY Bd" panose="020B0804020202020204" pitchFamily="34" charset="-78"/>
                          <a:cs typeface="Helvetica Neue W23 for SKY Bd" panose="020B0804020202020204" pitchFamily="34" charset="-78"/>
                        </a:rPr>
                        <a:t>116</a:t>
                      </a:r>
                      <a:endParaRPr lang="en-US" sz="1600" dirty="0">
                        <a:solidFill>
                          <a:srgbClr val="61D39E"/>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721669445"/>
                  </a:ext>
                </a:extLst>
              </a:tr>
              <a:tr h="1204383">
                <a:tc>
                  <a:txBody>
                    <a:bodyPr/>
                    <a:lstStyle/>
                    <a:p>
                      <a:endParaRPr lang="en-US" dirty="0"/>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Master's degree scholarships in business and economic disciplines offered by Dr. Osman </a:t>
                      </a:r>
                      <a:r>
                        <a:rPr lang="en-US" sz="900" kern="1200" dirty="0" err="1">
                          <a:solidFill>
                            <a:srgbClr val="0D2035"/>
                          </a:solidFill>
                          <a:latin typeface="Helvetica Neue W23 for SKY Bd" panose="020B0804020202020204" pitchFamily="34" charset="-78"/>
                          <a:ea typeface="+mn-ea"/>
                          <a:cs typeface="Helvetica Neue W23 for SKY Bd" panose="020B0804020202020204" pitchFamily="34" charset="-78"/>
                        </a:rPr>
                        <a:t>Aiidi</a:t>
                      </a: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 Foundation.</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ar-SY" sz="1600" dirty="0">
                          <a:solidFill>
                            <a:srgbClr val="61D39E"/>
                          </a:solidFill>
                          <a:latin typeface="Helvetica Neue W23 for SKY Bd" panose="020B0804020202020204" pitchFamily="34" charset="-78"/>
                          <a:cs typeface="Helvetica Neue W23 for SKY Bd" panose="020B0804020202020204" pitchFamily="34" charset="-78"/>
                        </a:rPr>
                        <a:t>33</a:t>
                      </a:r>
                      <a:endParaRPr lang="en-US" sz="1600" dirty="0">
                        <a:solidFill>
                          <a:srgbClr val="61D39E"/>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113968277"/>
                  </a:ext>
                </a:extLst>
              </a:tr>
            </a:tbl>
          </a:graphicData>
        </a:graphic>
      </p:graphicFrame>
      <p:sp>
        <p:nvSpPr>
          <p:cNvPr id="2" name="Title 1"/>
          <p:cNvSpPr>
            <a:spLocks noGrp="1"/>
          </p:cNvSpPr>
          <p:nvPr>
            <p:ph type="title"/>
          </p:nvPr>
        </p:nvSpPr>
        <p:spPr/>
        <p:txBody>
          <a:bodyPr>
            <a:normAutofit/>
          </a:bodyPr>
          <a:lstStyle/>
          <a:p>
            <a:pPr algn="ctr"/>
            <a:r>
              <a:rPr lang="en-US" sz="2000" dirty="0"/>
              <a:t>3- Academic Path Program</a:t>
            </a:r>
          </a:p>
        </p:txBody>
      </p:sp>
      <p:sp>
        <p:nvSpPr>
          <p:cNvPr id="4" name="Slide Number Placeholder 3"/>
          <p:cNvSpPr>
            <a:spLocks noGrp="1"/>
          </p:cNvSpPr>
          <p:nvPr>
            <p:ph type="sldNum" sz="quarter" idx="12"/>
          </p:nvPr>
        </p:nvSpPr>
        <p:spPr/>
        <p:txBody>
          <a:bodyPr/>
          <a:lstStyle/>
          <a:p>
            <a:fld id="{B594E04C-904B-4F3D-88A6-610EC90BDE37}" type="slidenum">
              <a:rPr lang="en-US" smtClean="0"/>
              <a:t>11</a:t>
            </a:fld>
            <a:endParaRPr lang="en-US" dirty="0"/>
          </a:p>
        </p:txBody>
      </p:sp>
      <p:sp>
        <p:nvSpPr>
          <p:cNvPr id="11" name="Content Placeholder 8"/>
          <p:cNvSpPr txBox="1">
            <a:spLocks/>
          </p:cNvSpPr>
          <p:nvPr/>
        </p:nvSpPr>
        <p:spPr>
          <a:xfrm>
            <a:off x="183138" y="1276273"/>
            <a:ext cx="4961374" cy="727301"/>
          </a:xfrm>
          <a:prstGeom prst="rect">
            <a:avLst/>
          </a:prstGeom>
        </p:spPr>
        <p:txBody>
          <a:bodyPr vert="horz" lIns="91440" tIns="45720" rIns="91440" bIns="45720" rtlCol="0">
            <a:normAutofit fontScale="85000" lnSpcReduction="10000"/>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rtl="1">
              <a:lnSpc>
                <a:spcPct val="150000"/>
              </a:lnSpc>
              <a:buNone/>
            </a:pPr>
            <a:r>
              <a:rPr lang="en-US" sz="1200" dirty="0"/>
              <a:t>Support the academic career and educational attainment of youth, helping them to obtain internal or external scholarships, as well as encouraging self-learning and empowering their scientific research skills.</a:t>
            </a:r>
            <a:endParaRPr lang="en-US" sz="1200" dirty="0">
              <a:solidFill>
                <a:srgbClr val="61D39E"/>
              </a:solidFill>
            </a:endParaRPr>
          </a:p>
        </p:txBody>
      </p:sp>
      <p:pic>
        <p:nvPicPr>
          <p:cNvPr id="9" name="Picture 8">
            <a:extLst>
              <a:ext uri="{FF2B5EF4-FFF2-40B4-BE49-F238E27FC236}">
                <a16:creationId xmlns:a16="http://schemas.microsoft.com/office/drawing/2014/main" id="{4034B7CD-86EE-4CBF-801C-B5D282C144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8186" y="4153689"/>
            <a:ext cx="944749" cy="1140978"/>
          </a:xfrm>
          <a:prstGeom prst="rect">
            <a:avLst/>
          </a:prstGeom>
        </p:spPr>
      </p:pic>
      <p:pic>
        <p:nvPicPr>
          <p:cNvPr id="10" name="Picture 9">
            <a:extLst>
              <a:ext uri="{FF2B5EF4-FFF2-40B4-BE49-F238E27FC236}">
                <a16:creationId xmlns:a16="http://schemas.microsoft.com/office/drawing/2014/main" id="{27638409-DD5F-4CE0-BE26-A6A18637B26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273" r="4266"/>
          <a:stretch/>
        </p:blipFill>
        <p:spPr>
          <a:xfrm>
            <a:off x="0" y="3064682"/>
            <a:ext cx="1381125" cy="567783"/>
          </a:xfrm>
          <a:prstGeom prst="rect">
            <a:avLst/>
          </a:prstGeom>
        </p:spPr>
      </p:pic>
      <p:pic>
        <p:nvPicPr>
          <p:cNvPr id="12" name="Picture 11">
            <a:extLst>
              <a:ext uri="{FF2B5EF4-FFF2-40B4-BE49-F238E27FC236}">
                <a16:creationId xmlns:a16="http://schemas.microsoft.com/office/drawing/2014/main" id="{2C1F07D6-173A-4DC4-BD21-F60AF0FC66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186" y="5428406"/>
            <a:ext cx="1195770" cy="1112079"/>
          </a:xfrm>
          <a:prstGeom prst="rect">
            <a:avLst/>
          </a:prstGeom>
        </p:spPr>
      </p:pic>
    </p:spTree>
    <p:extLst>
      <p:ext uri="{BB962C8B-B14F-4D97-AF65-F5344CB8AC3E}">
        <p14:creationId xmlns:p14="http://schemas.microsoft.com/office/powerpoint/2010/main" val="2675781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p:cNvGraphicFramePr>
            <a:graphicFrameLocks noGrp="1"/>
          </p:cNvGraphicFramePr>
          <p:nvPr>
            <p:extLst>
              <p:ext uri="{D42A27DB-BD31-4B8C-83A1-F6EECF244321}">
                <p14:modId xmlns:p14="http://schemas.microsoft.com/office/powerpoint/2010/main" val="4093763156"/>
              </p:ext>
            </p:extLst>
          </p:nvPr>
        </p:nvGraphicFramePr>
        <p:xfrm>
          <a:off x="484763" y="2368050"/>
          <a:ext cx="4304951" cy="3810090"/>
        </p:xfrm>
        <a:graphic>
          <a:graphicData uri="http://schemas.openxmlformats.org/drawingml/2006/table">
            <a:tbl>
              <a:tblPr firstRow="1" bandRow="1">
                <a:tableStyleId>{5C22544A-7EE6-4342-B048-85BDC9FD1C3A}</a:tableStyleId>
              </a:tblPr>
              <a:tblGrid>
                <a:gridCol w="1077337">
                  <a:extLst>
                    <a:ext uri="{9D8B030D-6E8A-4147-A177-3AD203B41FA5}">
                      <a16:colId xmlns:a16="http://schemas.microsoft.com/office/drawing/2014/main" val="2969720833"/>
                    </a:ext>
                  </a:extLst>
                </a:gridCol>
                <a:gridCol w="1889760">
                  <a:extLst>
                    <a:ext uri="{9D8B030D-6E8A-4147-A177-3AD203B41FA5}">
                      <a16:colId xmlns:a16="http://schemas.microsoft.com/office/drawing/2014/main" val="1222859284"/>
                    </a:ext>
                  </a:extLst>
                </a:gridCol>
                <a:gridCol w="1337854">
                  <a:extLst>
                    <a:ext uri="{9D8B030D-6E8A-4147-A177-3AD203B41FA5}">
                      <a16:colId xmlns:a16="http://schemas.microsoft.com/office/drawing/2014/main" val="1815928645"/>
                    </a:ext>
                  </a:extLst>
                </a:gridCol>
              </a:tblGrid>
              <a:tr h="449670">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Title</a:t>
                      </a: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Description</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Number of Beneficiaries</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72397073"/>
                  </a:ext>
                </a:extLst>
              </a:tr>
              <a:tr h="697082">
                <a:tc>
                  <a:txBody>
                    <a:bodyPr/>
                    <a:lstStyle/>
                    <a:p>
                      <a:endParaRPr lang="en-US"/>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A project that uses debate and negotiation as tools to raise awareness and highlight the questionable issues facing Syrian youth</a:t>
                      </a:r>
                      <a:endParaRPr lang="ar-SY" sz="900" kern="1200" dirty="0">
                        <a:solidFill>
                          <a:srgbClr val="0D2035"/>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algn="ctr" defTabSz="532729" rtl="0" eaLnBrk="1" latinLnBrk="0" hangingPunct="1"/>
                      <a:r>
                        <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rPr>
                        <a:t>46</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687735864"/>
                  </a:ext>
                </a:extLst>
              </a:tr>
              <a:tr h="697082">
                <a:tc>
                  <a:txBody>
                    <a:bodyPr/>
                    <a:lstStyle/>
                    <a:p>
                      <a:endParaRPr lang="en-US"/>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The project aims to train young people in business, entrepreneurship and social leadership</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algn="ctr"/>
                      <a:r>
                        <a:rPr lang="en-US" sz="1600" dirty="0">
                          <a:solidFill>
                            <a:srgbClr val="61D39E"/>
                          </a:solidFill>
                          <a:latin typeface="Helvetica Neue W23 for SKY Bd" panose="020B0804020202020204" pitchFamily="34" charset="-78"/>
                          <a:cs typeface="Helvetica Neue W23 for SKY Bd" panose="020B0804020202020204" pitchFamily="34" charset="-78"/>
                        </a:rPr>
                        <a:t>26</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721669445"/>
                  </a:ext>
                </a:extLst>
              </a:tr>
              <a:tr h="697082">
                <a:tc>
                  <a:txBody>
                    <a:bodyPr/>
                    <a:lstStyle/>
                    <a:p>
                      <a:endParaRPr lang="en-US" dirty="0"/>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SANAD is the youth partner in  Al Baraka Bank Business Leadership Initiative - </a:t>
                      </a:r>
                      <a:r>
                        <a:rPr lang="en-US" sz="900" kern="1200" dirty="0" err="1">
                          <a:solidFill>
                            <a:srgbClr val="0D2035"/>
                          </a:solidFill>
                          <a:latin typeface="Helvetica Neue W23 for SKY Bd" panose="020B0804020202020204" pitchFamily="34" charset="-78"/>
                          <a:ea typeface="+mn-ea"/>
                          <a:cs typeface="Helvetica Neue W23 for SKY Bd" panose="020B0804020202020204" pitchFamily="34" charset="-78"/>
                        </a:rPr>
                        <a:t>Takween</a:t>
                      </a: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 The project aims to support entrepreneurs and turn their ideas into reality.</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indent="0" algn="ctr" defTabSz="532729" rtl="0" eaLnBrk="1" fontAlgn="auto" latinLnBrk="0" hangingPunct="1">
                        <a:lnSpc>
                          <a:spcPct val="100000"/>
                        </a:lnSpc>
                        <a:spcBef>
                          <a:spcPts val="0"/>
                        </a:spcBef>
                        <a:spcAft>
                          <a:spcPts val="0"/>
                        </a:spcAft>
                        <a:buClrTx/>
                        <a:buSzTx/>
                        <a:buFontTx/>
                        <a:buNone/>
                        <a:tabLst/>
                        <a:defRPr/>
                      </a:pPr>
                      <a:r>
                        <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rPr>
                        <a:t>22</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3943061320"/>
                  </a:ext>
                </a:extLst>
              </a:tr>
            </a:tbl>
          </a:graphicData>
        </a:graphic>
      </p:graphicFrame>
      <p:sp>
        <p:nvSpPr>
          <p:cNvPr id="2" name="Title 1"/>
          <p:cNvSpPr>
            <a:spLocks noGrp="1"/>
          </p:cNvSpPr>
          <p:nvPr>
            <p:ph type="title"/>
          </p:nvPr>
        </p:nvSpPr>
        <p:spPr/>
        <p:txBody>
          <a:bodyPr>
            <a:normAutofit/>
          </a:bodyPr>
          <a:lstStyle/>
          <a:p>
            <a:pPr algn="ctr"/>
            <a:r>
              <a:rPr lang="en-US" sz="2000" dirty="0"/>
              <a:t>4- Social Participation Program</a:t>
            </a:r>
          </a:p>
        </p:txBody>
      </p:sp>
      <p:sp>
        <p:nvSpPr>
          <p:cNvPr id="4" name="Slide Number Placeholder 3"/>
          <p:cNvSpPr>
            <a:spLocks noGrp="1"/>
          </p:cNvSpPr>
          <p:nvPr>
            <p:ph type="sldNum" sz="quarter" idx="12"/>
          </p:nvPr>
        </p:nvSpPr>
        <p:spPr/>
        <p:txBody>
          <a:bodyPr/>
          <a:lstStyle/>
          <a:p>
            <a:fld id="{B594E04C-904B-4F3D-88A6-610EC90BDE37}" type="slidenum">
              <a:rPr lang="en-US" smtClean="0"/>
              <a:t>12</a:t>
            </a:fld>
            <a:endParaRPr lang="en-US"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38" y="3165650"/>
            <a:ext cx="1513324" cy="420893"/>
          </a:xfrm>
          <a:prstGeom prst="rect">
            <a:avLst/>
          </a:prstGeom>
        </p:spPr>
      </p:pic>
      <p:pic>
        <p:nvPicPr>
          <p:cNvPr id="18" name="Picture 17"/>
          <p:cNvPicPr>
            <a:picLocks noChangeAspect="1"/>
          </p:cNvPicPr>
          <p:nvPr/>
        </p:nvPicPr>
        <p:blipFill rotWithShape="1">
          <a:blip r:embed="rId3">
            <a:extLst>
              <a:ext uri="{28A0092B-C50C-407E-A947-70E740481C1C}">
                <a14:useLocalDpi xmlns:a14="http://schemas.microsoft.com/office/drawing/2010/main" val="0"/>
              </a:ext>
            </a:extLst>
          </a:blip>
          <a:srcRect t="23131" b="25909"/>
          <a:stretch/>
        </p:blipFill>
        <p:spPr>
          <a:xfrm>
            <a:off x="81838" y="4003712"/>
            <a:ext cx="1417621" cy="675243"/>
          </a:xfrm>
          <a:prstGeom prst="rect">
            <a:avLst/>
          </a:prstGeom>
        </p:spPr>
      </p:pic>
      <p:pic>
        <p:nvPicPr>
          <p:cNvPr id="19" name="Picture 18"/>
          <p:cNvPicPr>
            <a:picLocks noChangeAspect="1"/>
          </p:cNvPicPr>
          <p:nvPr/>
        </p:nvPicPr>
        <p:blipFill rotWithShape="1">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l="22169" t="14377" r="25089" b="16970"/>
          <a:stretch/>
        </p:blipFill>
        <p:spPr>
          <a:xfrm>
            <a:off x="439344" y="5219270"/>
            <a:ext cx="758884" cy="658557"/>
          </a:xfrm>
          <a:prstGeom prst="rect">
            <a:avLst/>
          </a:prstGeom>
        </p:spPr>
      </p:pic>
      <p:sp>
        <p:nvSpPr>
          <p:cNvPr id="11" name="Content Placeholder 8">
            <a:extLst>
              <a:ext uri="{FF2B5EF4-FFF2-40B4-BE49-F238E27FC236}">
                <a16:creationId xmlns:a16="http://schemas.microsoft.com/office/drawing/2014/main" id="{1AE569B1-4AE9-4724-93E0-B0F687C26D95}"/>
              </a:ext>
            </a:extLst>
          </p:cNvPr>
          <p:cNvSpPr txBox="1">
            <a:spLocks/>
          </p:cNvSpPr>
          <p:nvPr/>
        </p:nvSpPr>
        <p:spPr>
          <a:xfrm>
            <a:off x="366276" y="1436914"/>
            <a:ext cx="4595098" cy="992912"/>
          </a:xfrm>
          <a:prstGeom prst="rect">
            <a:avLst/>
          </a:prstGeom>
        </p:spPr>
        <p:txBody>
          <a:bodyPr vert="horz" lIns="91440" tIns="45720" rIns="91440" bIns="45720"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a:lnSpc>
                <a:spcPct val="150000"/>
              </a:lnSpc>
              <a:buNone/>
            </a:pPr>
            <a:r>
              <a:rPr lang="en-US" sz="1000" dirty="0"/>
              <a:t>Support &amp; participate with stakeholders, institutions, initiatives and individuals to achieve common benefit and contribute to continuing of economic and social development process.</a:t>
            </a:r>
            <a:endParaRPr lang="ar-SY" sz="1000" dirty="0"/>
          </a:p>
        </p:txBody>
      </p:sp>
    </p:spTree>
    <p:extLst>
      <p:ext uri="{BB962C8B-B14F-4D97-AF65-F5344CB8AC3E}">
        <p14:creationId xmlns:p14="http://schemas.microsoft.com/office/powerpoint/2010/main" val="4287796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p:cNvGraphicFramePr>
            <a:graphicFrameLocks noGrp="1"/>
          </p:cNvGraphicFramePr>
          <p:nvPr>
            <p:extLst>
              <p:ext uri="{D42A27DB-BD31-4B8C-83A1-F6EECF244321}">
                <p14:modId xmlns:p14="http://schemas.microsoft.com/office/powerpoint/2010/main" val="3133894485"/>
              </p:ext>
            </p:extLst>
          </p:nvPr>
        </p:nvGraphicFramePr>
        <p:xfrm>
          <a:off x="484763" y="2290052"/>
          <a:ext cx="4304951" cy="3924390"/>
        </p:xfrm>
        <a:graphic>
          <a:graphicData uri="http://schemas.openxmlformats.org/drawingml/2006/table">
            <a:tbl>
              <a:tblPr firstRow="1" bandRow="1">
                <a:tableStyleId>{5C22544A-7EE6-4342-B048-85BDC9FD1C3A}</a:tableStyleId>
              </a:tblPr>
              <a:tblGrid>
                <a:gridCol w="1077337">
                  <a:extLst>
                    <a:ext uri="{9D8B030D-6E8A-4147-A177-3AD203B41FA5}">
                      <a16:colId xmlns:a16="http://schemas.microsoft.com/office/drawing/2014/main" val="2969720833"/>
                    </a:ext>
                  </a:extLst>
                </a:gridCol>
                <a:gridCol w="1889760">
                  <a:extLst>
                    <a:ext uri="{9D8B030D-6E8A-4147-A177-3AD203B41FA5}">
                      <a16:colId xmlns:a16="http://schemas.microsoft.com/office/drawing/2014/main" val="1222859284"/>
                    </a:ext>
                  </a:extLst>
                </a:gridCol>
                <a:gridCol w="1337854">
                  <a:extLst>
                    <a:ext uri="{9D8B030D-6E8A-4147-A177-3AD203B41FA5}">
                      <a16:colId xmlns:a16="http://schemas.microsoft.com/office/drawing/2014/main" val="1815928645"/>
                    </a:ext>
                  </a:extLst>
                </a:gridCol>
              </a:tblGrid>
              <a:tr h="449670">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Title</a:t>
                      </a: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Description</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Number of Beneficiaries</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72397073"/>
                  </a:ext>
                </a:extLst>
              </a:tr>
              <a:tr h="481301">
                <a:tc>
                  <a:txBody>
                    <a:bodyPr/>
                    <a:lstStyle/>
                    <a:p>
                      <a:pPr algn="ctr"/>
                      <a:endPar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endParaRPr>
                    </a:p>
                    <a:p>
                      <a:pPr marL="0" marR="0" lvl="0" indent="0" algn="ctr" defTabSz="532729" rtl="0" eaLnBrk="1" fontAlgn="auto" latinLnBrk="0" hangingPunct="1">
                        <a:lnSpc>
                          <a:spcPct val="100000"/>
                        </a:lnSpc>
                        <a:spcBef>
                          <a:spcPts val="0"/>
                        </a:spcBef>
                        <a:spcAft>
                          <a:spcPts val="0"/>
                        </a:spcAft>
                        <a:buClrTx/>
                        <a:buSzTx/>
                        <a:buFontTx/>
                        <a:buNone/>
                        <a:tabLst/>
                        <a:defRPr/>
                      </a:pPr>
                      <a:r>
                        <a:rPr lang="en-US" sz="1050" dirty="0">
                          <a:solidFill>
                            <a:srgbClr val="61D39E"/>
                          </a:solidFill>
                          <a:latin typeface="Helvetica Neue W23 for SKY Bd" panose="020B0804020202020204" pitchFamily="34" charset="-78"/>
                          <a:cs typeface="Helvetica Neue W23 for SKY Bd" panose="020B0804020202020204" pitchFamily="34" charset="-78"/>
                        </a:rPr>
                        <a:t>International Youth Day </a:t>
                      </a: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A forum for effective and influential youth within their community, to highlight and discuss the most important issues facing Syrian youth</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indent="0" algn="ctr" defTabSz="532729" rtl="0" eaLnBrk="1" fontAlgn="auto" latinLnBrk="0" hangingPunct="1">
                        <a:lnSpc>
                          <a:spcPct val="100000"/>
                        </a:lnSpc>
                        <a:spcBef>
                          <a:spcPts val="0"/>
                        </a:spcBef>
                        <a:spcAft>
                          <a:spcPts val="0"/>
                        </a:spcAft>
                        <a:buClrTx/>
                        <a:buSzTx/>
                        <a:buFontTx/>
                        <a:buNone/>
                        <a:tabLst/>
                        <a:defRPr/>
                      </a:pPr>
                      <a:r>
                        <a:rPr lang="en-US" sz="1100" kern="1200" dirty="0">
                          <a:solidFill>
                            <a:srgbClr val="61D39E"/>
                          </a:solidFill>
                          <a:latin typeface="Helvetica Neue W23 for SKY Bd" panose="020B0804020202020204" pitchFamily="34" charset="-78"/>
                          <a:ea typeface="+mn-ea"/>
                          <a:cs typeface="Helvetica Neue W23 for SKY Bd" panose="020B0804020202020204" pitchFamily="34" charset="-78"/>
                        </a:rPr>
                        <a:t>198</a:t>
                      </a:r>
                      <a:endParaRPr lang="en-US" sz="1100" dirty="0">
                        <a:solidFill>
                          <a:srgbClr val="61D39E"/>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4279061615"/>
                  </a:ext>
                </a:extLst>
              </a:tr>
              <a:tr h="1019911">
                <a:tc>
                  <a:txBody>
                    <a:bodyPr/>
                    <a:lstStyle/>
                    <a:p>
                      <a:pPr algn="ctr"/>
                      <a:endPar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UNHCR World Youth Initiative 2015 aims to empower women, children and youth. Sanad supported young people and prepare about 27 beneficiaries to be leaders of empowerment in their communities</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algn="ctr"/>
                      <a:r>
                        <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rPr>
                        <a:t>27</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1689866244"/>
                  </a:ext>
                </a:extLst>
              </a:tr>
              <a:tr h="632719">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600" dirty="0">
                          <a:solidFill>
                            <a:srgbClr val="61D39E"/>
                          </a:solidFill>
                          <a:latin typeface="Helvetica Neue W23 for SKY Bd" panose="020B0804020202020204" pitchFamily="34" charset="-78"/>
                          <a:cs typeface="Helvetica Neue W23 for SKY Bd" panose="020B0804020202020204" pitchFamily="34" charset="-78"/>
                        </a:rPr>
                        <a:t>Gates</a:t>
                      </a: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spcAft>
                          <a:spcPts val="800"/>
                        </a:spcAft>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E-gateways that aim to enhance Arabic content to be more valuable, specially business content.</a:t>
                      </a:r>
                      <a:endParaRPr lang="ar-SY" sz="900" kern="1200" dirty="0">
                        <a:solidFill>
                          <a:srgbClr val="0D2035"/>
                        </a:solidFill>
                        <a:latin typeface="Helvetica Neue W23 for SKY Bd" panose="020B0804020202020204" pitchFamily="34" charset="-78"/>
                        <a:ea typeface="+mn-ea"/>
                        <a:cs typeface="Helvetica Neue W23 for SKY Bd" panose="020B0804020202020204" pitchFamily="34" charset="-78"/>
                      </a:endParaRPr>
                    </a:p>
                  </a:txBody>
                  <a:tcPr marL="68580" marR="68580" marT="0" marB="0"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tc>
                  <a:txBody>
                    <a:bodyPr/>
                    <a:lstStyle/>
                    <a:p>
                      <a:pPr marL="0" marR="0" indent="0" algn="ctr" defTabSz="532729" rtl="0" eaLnBrk="1" fontAlgn="auto" latinLnBrk="0" hangingPunct="1">
                        <a:lnSpc>
                          <a:spcPct val="100000"/>
                        </a:lnSpc>
                        <a:spcBef>
                          <a:spcPts val="0"/>
                        </a:spcBef>
                        <a:spcAft>
                          <a:spcPts val="0"/>
                        </a:spcAft>
                        <a:buClrTx/>
                        <a:buSzTx/>
                        <a:buFontTx/>
                        <a:buNone/>
                        <a:tabLst/>
                        <a:defRPr/>
                      </a:pPr>
                      <a:endParaRPr lang="en-US" sz="2000" dirty="0">
                        <a:solidFill>
                          <a:srgbClr val="61D39E"/>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59726475"/>
                  </a:ext>
                </a:extLst>
              </a:tr>
            </a:tbl>
          </a:graphicData>
        </a:graphic>
      </p:graphicFrame>
      <p:sp>
        <p:nvSpPr>
          <p:cNvPr id="2" name="Title 1"/>
          <p:cNvSpPr>
            <a:spLocks noGrp="1"/>
          </p:cNvSpPr>
          <p:nvPr>
            <p:ph type="title"/>
          </p:nvPr>
        </p:nvSpPr>
        <p:spPr/>
        <p:txBody>
          <a:bodyPr>
            <a:normAutofit/>
          </a:bodyPr>
          <a:lstStyle/>
          <a:p>
            <a:pPr algn="ctr" rtl="1"/>
            <a:r>
              <a:rPr lang="en-US" sz="2000" dirty="0"/>
              <a:t>4- Social Participation Program</a:t>
            </a:r>
          </a:p>
        </p:txBody>
      </p:sp>
      <p:sp>
        <p:nvSpPr>
          <p:cNvPr id="4" name="Slide Number Placeholder 3"/>
          <p:cNvSpPr>
            <a:spLocks noGrp="1"/>
          </p:cNvSpPr>
          <p:nvPr>
            <p:ph type="sldNum" sz="quarter" idx="12"/>
          </p:nvPr>
        </p:nvSpPr>
        <p:spPr/>
        <p:txBody>
          <a:bodyPr/>
          <a:lstStyle/>
          <a:p>
            <a:fld id="{B594E04C-904B-4F3D-88A6-610EC90BDE37}" type="slidenum">
              <a:rPr lang="en-US" smtClean="0"/>
              <a:t>13</a:t>
            </a:fld>
            <a:endParaRPr lang="en-US"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566" y="4394442"/>
            <a:ext cx="1161475" cy="492466"/>
          </a:xfrm>
          <a:prstGeom prst="rect">
            <a:avLst/>
          </a:prstGeom>
        </p:spPr>
      </p:pic>
      <p:sp>
        <p:nvSpPr>
          <p:cNvPr id="12" name="Content Placeholder 8"/>
          <p:cNvSpPr txBox="1">
            <a:spLocks/>
          </p:cNvSpPr>
          <p:nvPr/>
        </p:nvSpPr>
        <p:spPr>
          <a:xfrm>
            <a:off x="366276" y="1436914"/>
            <a:ext cx="4595098" cy="992912"/>
          </a:xfrm>
          <a:prstGeom prst="rect">
            <a:avLst/>
          </a:prstGeom>
        </p:spPr>
        <p:txBody>
          <a:bodyPr vert="horz" lIns="91440" tIns="45720" rIns="91440" bIns="45720"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rtl="1">
              <a:lnSpc>
                <a:spcPct val="150000"/>
              </a:lnSpc>
              <a:buNone/>
            </a:pPr>
            <a:r>
              <a:rPr lang="en-US" sz="1000" dirty="0"/>
              <a:t>Participate and support stakeholders, institutions, initiatives and individuals to achieve common benefit and contribute to continuing of economic and social development process.</a:t>
            </a:r>
            <a:endParaRPr lang="ar-SY" sz="1000" dirty="0"/>
          </a:p>
        </p:txBody>
      </p:sp>
      <p:pic>
        <p:nvPicPr>
          <p:cNvPr id="8" name="Picture 7">
            <a:extLst>
              <a:ext uri="{FF2B5EF4-FFF2-40B4-BE49-F238E27FC236}">
                <a16:creationId xmlns:a16="http://schemas.microsoft.com/office/drawing/2014/main" id="{C4E7AFFE-06A5-4B01-A16E-B0EB7D1785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0096" y="2874790"/>
            <a:ext cx="793945" cy="290443"/>
          </a:xfrm>
          <a:prstGeom prst="rect">
            <a:avLst/>
          </a:prstGeom>
        </p:spPr>
      </p:pic>
    </p:spTree>
    <p:extLst>
      <p:ext uri="{BB962C8B-B14F-4D97-AF65-F5344CB8AC3E}">
        <p14:creationId xmlns:p14="http://schemas.microsoft.com/office/powerpoint/2010/main" val="2772497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594E04C-904B-4F3D-88A6-610EC90BDE37}" type="slidenum">
              <a:rPr lang="en-US" smtClean="0"/>
              <a:t>14</a:t>
            </a:fld>
            <a:endParaRPr lang="en-US" dirty="0"/>
          </a:p>
        </p:txBody>
      </p:sp>
      <p:sp>
        <p:nvSpPr>
          <p:cNvPr id="5" name="TextBox 4"/>
          <p:cNvSpPr txBox="1"/>
          <p:nvPr/>
        </p:nvSpPr>
        <p:spPr>
          <a:xfrm>
            <a:off x="671788" y="879295"/>
            <a:ext cx="3984074" cy="646331"/>
          </a:xfrm>
          <a:prstGeom prst="rect">
            <a:avLst/>
          </a:prstGeom>
          <a:noFill/>
        </p:spPr>
        <p:txBody>
          <a:bodyPr wrap="square" rtlCol="0">
            <a:spAutoFit/>
          </a:bodyPr>
          <a:lstStyle/>
          <a:p>
            <a:pPr algn="ctr"/>
            <a:r>
              <a:rPr lang="en-US" sz="1800" dirty="0">
                <a:solidFill>
                  <a:srgbClr val="61D39E"/>
                </a:solidFill>
                <a:latin typeface="Helvetica Neue W23 for SKY Bd" panose="020B0804020202020204" pitchFamily="34" charset="-78"/>
                <a:cs typeface="Helvetica Neue W23 for SKY Bd" panose="020B0804020202020204" pitchFamily="34" charset="-78"/>
              </a:rPr>
              <a:t>Our goals are crossed with SDGs objectives</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49894" y="5650958"/>
            <a:ext cx="1006800" cy="1006800"/>
          </a:xfrm>
          <a:prstGeom prst="rect">
            <a:avLst/>
          </a:prstGeom>
          <a:ln>
            <a:noFill/>
          </a:ln>
          <a:effectLst>
            <a:outerShdw blurRad="190500" algn="tl" rotWithShape="0">
              <a:srgbClr val="000000">
                <a:alpha val="70000"/>
              </a:srgbClr>
            </a:outerShdw>
          </a:effectLst>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9894" y="1613897"/>
            <a:ext cx="1012421" cy="1012421"/>
          </a:xfrm>
          <a:prstGeom prst="rect">
            <a:avLst/>
          </a:prstGeom>
          <a:ln>
            <a:noFill/>
          </a:ln>
          <a:effectLst>
            <a:outerShdw blurRad="190500" algn="tl" rotWithShape="0">
              <a:srgbClr val="000000">
                <a:alpha val="70000"/>
              </a:srgbClr>
            </a:outerShdw>
          </a:effectLst>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9729" y="2626318"/>
            <a:ext cx="1006800" cy="1006800"/>
          </a:xfrm>
          <a:prstGeom prst="rect">
            <a:avLst/>
          </a:prstGeom>
          <a:ln>
            <a:noFill/>
          </a:ln>
          <a:effectLst>
            <a:outerShdw blurRad="190500" algn="tl" rotWithShape="0">
              <a:srgbClr val="000000">
                <a:alpha val="70000"/>
              </a:srgbClr>
            </a:outerShdw>
          </a:effectLst>
        </p:spPr>
      </p:pic>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9894" y="3634178"/>
            <a:ext cx="1006800" cy="1006800"/>
          </a:xfrm>
          <a:prstGeom prst="rect">
            <a:avLst/>
          </a:prstGeom>
          <a:ln>
            <a:noFill/>
          </a:ln>
          <a:effectLst>
            <a:outerShdw blurRad="190500" algn="tl" rotWithShape="0">
              <a:srgbClr val="000000">
                <a:alpha val="70000"/>
              </a:srgbClr>
            </a:outerShdw>
          </a:effectLst>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39729" y="4642038"/>
            <a:ext cx="1006800" cy="1006800"/>
          </a:xfrm>
          <a:prstGeom prst="rect">
            <a:avLst/>
          </a:prstGeom>
          <a:ln>
            <a:noFill/>
          </a:ln>
          <a:effectLst>
            <a:outerShdw blurRad="190500" algn="tl" rotWithShape="0">
              <a:srgbClr val="000000">
                <a:alpha val="70000"/>
              </a:srgbClr>
            </a:outerShdw>
          </a:effectLst>
        </p:spPr>
      </p:pic>
      <p:sp>
        <p:nvSpPr>
          <p:cNvPr id="20" name="TextBox 19"/>
          <p:cNvSpPr txBox="1"/>
          <p:nvPr/>
        </p:nvSpPr>
        <p:spPr>
          <a:xfrm>
            <a:off x="446452" y="1885999"/>
            <a:ext cx="3188364" cy="461665"/>
          </a:xfrm>
          <a:prstGeom prst="rect">
            <a:avLst/>
          </a:prstGeom>
          <a:noFill/>
        </p:spPr>
        <p:txBody>
          <a:bodyPr wrap="square" rtlCol="0">
            <a:spAutoFit/>
          </a:bodyPr>
          <a:lstStyle/>
          <a:p>
            <a:pPr lvl="0" algn="ctr"/>
            <a:r>
              <a:rPr lang="en-US"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rPr>
              <a:t>Through supporting entrepreneurs and freelancers to generate their own income </a:t>
            </a:r>
            <a:endParaRPr lang="en-US" sz="1200" dirty="0">
              <a:solidFill>
                <a:srgbClr val="0D2035"/>
              </a:solidFill>
            </a:endParaRPr>
          </a:p>
        </p:txBody>
      </p:sp>
      <p:sp>
        <p:nvSpPr>
          <p:cNvPr id="21" name="TextBox 20"/>
          <p:cNvSpPr txBox="1"/>
          <p:nvPr/>
        </p:nvSpPr>
        <p:spPr>
          <a:xfrm>
            <a:off x="331375" y="3906746"/>
            <a:ext cx="3418519" cy="646331"/>
          </a:xfrm>
          <a:prstGeom prst="rect">
            <a:avLst/>
          </a:prstGeom>
          <a:noFill/>
        </p:spPr>
        <p:txBody>
          <a:bodyPr wrap="square" rtlCol="0">
            <a:spAutoFit/>
          </a:bodyPr>
          <a:lstStyle/>
          <a:p>
            <a:pPr lvl="0" algn="ctr"/>
            <a:r>
              <a:rPr lang="en-US"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rPr>
              <a:t>Through our standards that emphasize accepting beneficiaries regardless of their gender</a:t>
            </a:r>
            <a:endParaRPr lang="ar-SY"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endParaRPr>
          </a:p>
        </p:txBody>
      </p:sp>
      <p:sp>
        <p:nvSpPr>
          <p:cNvPr id="22" name="TextBox 21"/>
          <p:cNvSpPr txBox="1"/>
          <p:nvPr/>
        </p:nvSpPr>
        <p:spPr>
          <a:xfrm>
            <a:off x="0" y="5921405"/>
            <a:ext cx="3675369" cy="646331"/>
          </a:xfrm>
          <a:prstGeom prst="rect">
            <a:avLst/>
          </a:prstGeom>
          <a:noFill/>
        </p:spPr>
        <p:txBody>
          <a:bodyPr wrap="square" rtlCol="0">
            <a:spAutoFit/>
          </a:bodyPr>
          <a:lstStyle/>
          <a:p>
            <a:pPr lvl="0" algn="ctr"/>
            <a:r>
              <a:rPr lang="en-US"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rPr>
              <a:t>Networking with various governmental, private and development entities to unite efforts to have a sustainable impact</a:t>
            </a:r>
            <a:endParaRPr lang="ar-SY"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endParaRPr>
          </a:p>
        </p:txBody>
      </p:sp>
      <p:sp>
        <p:nvSpPr>
          <p:cNvPr id="23" name="TextBox 22"/>
          <p:cNvSpPr txBox="1"/>
          <p:nvPr/>
        </p:nvSpPr>
        <p:spPr>
          <a:xfrm>
            <a:off x="1471044" y="2823092"/>
            <a:ext cx="3484302" cy="646331"/>
          </a:xfrm>
          <a:prstGeom prst="rect">
            <a:avLst/>
          </a:prstGeom>
          <a:noFill/>
        </p:spPr>
        <p:txBody>
          <a:bodyPr wrap="square" rtlCol="0">
            <a:spAutoFit/>
          </a:bodyPr>
          <a:lstStyle/>
          <a:p>
            <a:pPr lvl="0" algn="ctr"/>
            <a:r>
              <a:rPr lang="en-US"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rPr>
              <a:t>Through Academic Path Program, aware youth about education and provide them with tools to pursue their education</a:t>
            </a:r>
            <a:endParaRPr lang="ar-SY"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endParaRPr>
          </a:p>
        </p:txBody>
      </p:sp>
      <p:sp>
        <p:nvSpPr>
          <p:cNvPr id="24" name="TextBox 23"/>
          <p:cNvSpPr txBox="1"/>
          <p:nvPr/>
        </p:nvSpPr>
        <p:spPr>
          <a:xfrm>
            <a:off x="1403618" y="4914605"/>
            <a:ext cx="3079892" cy="461665"/>
          </a:xfrm>
          <a:prstGeom prst="rect">
            <a:avLst/>
          </a:prstGeom>
          <a:noFill/>
        </p:spPr>
        <p:txBody>
          <a:bodyPr wrap="square" rtlCol="0">
            <a:spAutoFit/>
          </a:bodyPr>
          <a:lstStyle/>
          <a:p>
            <a:pPr lvl="0" algn="ctr"/>
            <a:r>
              <a:rPr lang="en-US"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rPr>
              <a:t>by creating &amp; offering jobs opportunities within different sectors</a:t>
            </a:r>
            <a:endParaRPr lang="ar-SY" sz="1200" dirty="0">
              <a:solidFill>
                <a:srgbClr val="0D2035"/>
              </a:solidFill>
              <a:latin typeface="Helvetica Neue W23 for SKY Bd" panose="020B0804020202020204" pitchFamily="34" charset="-78"/>
              <a:ea typeface="Calibri" panose="020F0502020204030204" pitchFamily="34" charset="0"/>
              <a:cs typeface="Helvetica Neue W23 for SKY Bd" panose="020B0804020202020204" pitchFamily="34" charset="-78"/>
            </a:endParaRPr>
          </a:p>
        </p:txBody>
      </p:sp>
    </p:spTree>
    <p:extLst>
      <p:ext uri="{BB962C8B-B14F-4D97-AF65-F5344CB8AC3E}">
        <p14:creationId xmlns:p14="http://schemas.microsoft.com/office/powerpoint/2010/main" val="2373062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487" y="1513252"/>
            <a:ext cx="5486624" cy="4533171"/>
          </a:xfrm>
          <a:prstGeom prst="rect">
            <a:avLst/>
          </a:prstGeom>
        </p:spPr>
      </p:pic>
      <p:pic>
        <p:nvPicPr>
          <p:cNvPr id="20" name="Picture 19"/>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315210" y="4418666"/>
            <a:ext cx="251995" cy="251995"/>
          </a:xfrm>
          <a:prstGeom prst="rect">
            <a:avLst/>
          </a:prstGeom>
        </p:spPr>
      </p:pic>
      <p:pic>
        <p:nvPicPr>
          <p:cNvPr id="21" name="Picture 20"/>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646406" y="3038714"/>
            <a:ext cx="241607" cy="241607"/>
          </a:xfrm>
          <a:prstGeom prst="rect">
            <a:avLst/>
          </a:prstGeom>
        </p:spPr>
      </p:pic>
      <p:pic>
        <p:nvPicPr>
          <p:cNvPr id="22" name="Picture 2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712336" y="3671081"/>
            <a:ext cx="240937" cy="240937"/>
          </a:xfrm>
          <a:prstGeom prst="rect">
            <a:avLst/>
          </a:prstGeom>
        </p:spPr>
      </p:pic>
      <p:pic>
        <p:nvPicPr>
          <p:cNvPr id="23" name="Picture 22"/>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23425" y="3266146"/>
            <a:ext cx="215470" cy="215470"/>
          </a:xfrm>
          <a:prstGeom prst="rect">
            <a:avLst/>
          </a:prstGeom>
        </p:spPr>
      </p:pic>
      <p:pic>
        <p:nvPicPr>
          <p:cNvPr id="24" name="Picture 2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854152" y="2332892"/>
            <a:ext cx="241607" cy="241607"/>
          </a:xfrm>
          <a:prstGeom prst="rect">
            <a:avLst/>
          </a:prstGeom>
        </p:spPr>
      </p:pic>
      <p:sp>
        <p:nvSpPr>
          <p:cNvPr id="25" name="TextBox 24"/>
          <p:cNvSpPr txBox="1"/>
          <p:nvPr/>
        </p:nvSpPr>
        <p:spPr>
          <a:xfrm>
            <a:off x="874613" y="4628243"/>
            <a:ext cx="1085554" cy="523220"/>
          </a:xfrm>
          <a:prstGeom prst="rect">
            <a:avLst/>
          </a:prstGeom>
          <a:noFill/>
        </p:spPr>
        <p:txBody>
          <a:bodyPr wrap="none" rtlCol="0">
            <a:spAutoFit/>
          </a:bodyPr>
          <a:lstStyle/>
          <a:p>
            <a:r>
              <a:rPr lang="en-US" sz="1400" dirty="0">
                <a:solidFill>
                  <a:srgbClr val="61D39E"/>
                </a:solidFill>
                <a:latin typeface="Helvetica Neue W23 for SKY Bd" panose="020B0804020202020204" pitchFamily="34" charset="-78"/>
                <a:cs typeface="Helvetica Neue W23 for SKY Bd" panose="020B0804020202020204" pitchFamily="34" charset="-78"/>
              </a:rPr>
              <a:t>Damascus</a:t>
            </a:r>
            <a:endParaRPr lang="ar-SY" sz="1400" dirty="0">
              <a:solidFill>
                <a:srgbClr val="61D39E"/>
              </a:solidFill>
              <a:latin typeface="Helvetica Neue W23 for SKY Bd" panose="020B0804020202020204" pitchFamily="34" charset="-78"/>
              <a:cs typeface="Helvetica Neue W23 for SKY Bd" panose="020B0804020202020204" pitchFamily="34" charset="-78"/>
            </a:endParaRPr>
          </a:p>
          <a:p>
            <a:pPr algn="ctr"/>
            <a:r>
              <a:rPr lang="ar-SY" sz="1400" dirty="0">
                <a:solidFill>
                  <a:srgbClr val="61D39E"/>
                </a:solidFill>
                <a:latin typeface="Helvetica Neue W23 for SKY Bd" panose="020B0804020202020204" pitchFamily="34" charset="-78"/>
                <a:cs typeface="Helvetica Neue W23 for SKY Bd" panose="020B0804020202020204" pitchFamily="34" charset="-78"/>
              </a:rPr>
              <a:t>30</a:t>
            </a:r>
            <a:endParaRPr lang="en-US" sz="1400" dirty="0">
              <a:solidFill>
                <a:srgbClr val="61D39E"/>
              </a:solidFill>
              <a:latin typeface="Helvetica Neue W23 for SKY Bd" panose="020B0804020202020204" pitchFamily="34" charset="-78"/>
              <a:cs typeface="Helvetica Neue W23 for SKY Bd" panose="020B0804020202020204" pitchFamily="34" charset="-78"/>
            </a:endParaRPr>
          </a:p>
        </p:txBody>
      </p:sp>
      <p:sp>
        <p:nvSpPr>
          <p:cNvPr id="26" name="TextBox 25"/>
          <p:cNvSpPr txBox="1"/>
          <p:nvPr/>
        </p:nvSpPr>
        <p:spPr>
          <a:xfrm>
            <a:off x="1492098" y="3847057"/>
            <a:ext cx="684803" cy="523220"/>
          </a:xfrm>
          <a:prstGeom prst="rect">
            <a:avLst/>
          </a:prstGeom>
          <a:noFill/>
        </p:spPr>
        <p:txBody>
          <a:bodyPr wrap="none" rtlCol="0">
            <a:spAutoFit/>
          </a:bodyPr>
          <a:lstStyle/>
          <a:p>
            <a:r>
              <a:rPr lang="en-US" sz="1400" dirty="0">
                <a:solidFill>
                  <a:srgbClr val="61D39E"/>
                </a:solidFill>
                <a:latin typeface="Helvetica Neue W23 for SKY Bd" panose="020B0804020202020204" pitchFamily="34" charset="-78"/>
                <a:cs typeface="Helvetica Neue W23 for SKY Bd" panose="020B0804020202020204" pitchFamily="34" charset="-78"/>
              </a:rPr>
              <a:t>Homs</a:t>
            </a:r>
            <a:endParaRPr lang="ar-SY" sz="1400" dirty="0">
              <a:solidFill>
                <a:srgbClr val="61D39E"/>
              </a:solidFill>
              <a:latin typeface="Helvetica Neue W23 for SKY Bd" panose="020B0804020202020204" pitchFamily="34" charset="-78"/>
              <a:cs typeface="Helvetica Neue W23 for SKY Bd" panose="020B0804020202020204" pitchFamily="34" charset="-78"/>
            </a:endParaRPr>
          </a:p>
          <a:p>
            <a:pPr algn="ctr"/>
            <a:r>
              <a:rPr lang="ar-SY" sz="1400" dirty="0">
                <a:solidFill>
                  <a:srgbClr val="61D39E"/>
                </a:solidFill>
                <a:latin typeface="Helvetica Neue W23 for SKY Bd" panose="020B0804020202020204" pitchFamily="34" charset="-78"/>
                <a:cs typeface="Helvetica Neue W23 for SKY Bd" panose="020B0804020202020204" pitchFamily="34" charset="-78"/>
              </a:rPr>
              <a:t>2</a:t>
            </a:r>
            <a:endParaRPr lang="en-US" sz="1400" dirty="0">
              <a:solidFill>
                <a:srgbClr val="61D39E"/>
              </a:solidFill>
              <a:latin typeface="Helvetica Neue W23 for SKY Bd" panose="020B0804020202020204" pitchFamily="34" charset="-78"/>
              <a:cs typeface="Helvetica Neue W23 for SKY Bd" panose="020B0804020202020204" pitchFamily="34" charset="-78"/>
            </a:endParaRPr>
          </a:p>
        </p:txBody>
      </p:sp>
      <p:sp>
        <p:nvSpPr>
          <p:cNvPr id="27" name="TextBox 26"/>
          <p:cNvSpPr txBox="1"/>
          <p:nvPr/>
        </p:nvSpPr>
        <p:spPr>
          <a:xfrm>
            <a:off x="1497743" y="3221456"/>
            <a:ext cx="840230" cy="523220"/>
          </a:xfrm>
          <a:prstGeom prst="rect">
            <a:avLst/>
          </a:prstGeom>
          <a:noFill/>
        </p:spPr>
        <p:txBody>
          <a:bodyPr wrap="square" rtlCol="0">
            <a:spAutoFit/>
          </a:bodyPr>
          <a:lstStyle/>
          <a:p>
            <a:r>
              <a:rPr lang="en-US" sz="1400" dirty="0">
                <a:solidFill>
                  <a:srgbClr val="61D39E"/>
                </a:solidFill>
                <a:latin typeface="Helvetica Neue W23 for SKY Bd" panose="020B0804020202020204" pitchFamily="34" charset="-78"/>
                <a:cs typeface="Helvetica Neue W23 for SKY Bd" panose="020B0804020202020204" pitchFamily="34" charset="-78"/>
              </a:rPr>
              <a:t>Hamah</a:t>
            </a:r>
            <a:endParaRPr lang="ar-SY" sz="1400" dirty="0">
              <a:solidFill>
                <a:srgbClr val="61D39E"/>
              </a:solidFill>
              <a:latin typeface="Helvetica Neue W23 for SKY Bd" panose="020B0804020202020204" pitchFamily="34" charset="-78"/>
              <a:cs typeface="Helvetica Neue W23 for SKY Bd" panose="020B0804020202020204" pitchFamily="34" charset="-78"/>
            </a:endParaRPr>
          </a:p>
          <a:p>
            <a:pPr algn="ctr"/>
            <a:r>
              <a:rPr lang="ar-SY" sz="1400" dirty="0">
                <a:solidFill>
                  <a:srgbClr val="61D39E"/>
                </a:solidFill>
                <a:latin typeface="Helvetica Neue W23 for SKY Bd" panose="020B0804020202020204" pitchFamily="34" charset="-78"/>
                <a:cs typeface="Helvetica Neue W23 for SKY Bd" panose="020B0804020202020204" pitchFamily="34" charset="-78"/>
              </a:rPr>
              <a:t>4</a:t>
            </a:r>
            <a:endParaRPr lang="en-US" sz="1400" dirty="0">
              <a:solidFill>
                <a:srgbClr val="61D39E"/>
              </a:solidFill>
              <a:latin typeface="Helvetica Neue W23 for SKY Bd" panose="020B0804020202020204" pitchFamily="34" charset="-78"/>
              <a:cs typeface="Helvetica Neue W23 for SKY Bd" panose="020B0804020202020204" pitchFamily="34" charset="-78"/>
            </a:endParaRPr>
          </a:p>
        </p:txBody>
      </p:sp>
      <p:sp>
        <p:nvSpPr>
          <p:cNvPr id="28" name="TextBox 27"/>
          <p:cNvSpPr txBox="1"/>
          <p:nvPr/>
        </p:nvSpPr>
        <p:spPr>
          <a:xfrm>
            <a:off x="587156" y="3466394"/>
            <a:ext cx="615874" cy="430887"/>
          </a:xfrm>
          <a:prstGeom prst="rect">
            <a:avLst/>
          </a:prstGeom>
          <a:noFill/>
        </p:spPr>
        <p:txBody>
          <a:bodyPr wrap="none" rtlCol="0">
            <a:spAutoFit/>
          </a:bodyPr>
          <a:lstStyle/>
          <a:p>
            <a:r>
              <a:rPr lang="en-US" sz="1100" dirty="0">
                <a:solidFill>
                  <a:srgbClr val="61D39E"/>
                </a:solidFill>
                <a:latin typeface="Helvetica Neue W23 for SKY Bd" panose="020B0804020202020204" pitchFamily="34" charset="-78"/>
                <a:cs typeface="Helvetica Neue W23 for SKY Bd" panose="020B0804020202020204" pitchFamily="34" charset="-78"/>
              </a:rPr>
              <a:t>Tartus</a:t>
            </a:r>
            <a:endParaRPr lang="ar-SY" sz="1100" dirty="0">
              <a:solidFill>
                <a:srgbClr val="61D39E"/>
              </a:solidFill>
              <a:latin typeface="Helvetica Neue W23 for SKY Bd" panose="020B0804020202020204" pitchFamily="34" charset="-78"/>
              <a:cs typeface="Helvetica Neue W23 for SKY Bd" panose="020B0804020202020204" pitchFamily="34" charset="-78"/>
            </a:endParaRPr>
          </a:p>
          <a:p>
            <a:pPr algn="ctr"/>
            <a:r>
              <a:rPr lang="ar-SY" sz="1100" dirty="0">
                <a:solidFill>
                  <a:srgbClr val="61D39E"/>
                </a:solidFill>
                <a:latin typeface="Helvetica Neue W23 for SKY Bd" panose="020B0804020202020204" pitchFamily="34" charset="-78"/>
                <a:cs typeface="Helvetica Neue W23 for SKY Bd" panose="020B0804020202020204" pitchFamily="34" charset="-78"/>
              </a:rPr>
              <a:t>2 </a:t>
            </a:r>
            <a:endParaRPr lang="en-US" sz="1100" dirty="0">
              <a:solidFill>
                <a:srgbClr val="61D39E"/>
              </a:solidFill>
              <a:latin typeface="Helvetica Neue W23 for SKY Bd" panose="020B0804020202020204" pitchFamily="34" charset="-78"/>
              <a:cs typeface="Helvetica Neue W23 for SKY Bd" panose="020B0804020202020204" pitchFamily="34" charset="-78"/>
            </a:endParaRPr>
          </a:p>
        </p:txBody>
      </p:sp>
      <p:sp>
        <p:nvSpPr>
          <p:cNvPr id="29" name="TextBox 28"/>
          <p:cNvSpPr txBox="1"/>
          <p:nvPr/>
        </p:nvSpPr>
        <p:spPr>
          <a:xfrm>
            <a:off x="1709559" y="2530781"/>
            <a:ext cx="784189" cy="523220"/>
          </a:xfrm>
          <a:prstGeom prst="rect">
            <a:avLst/>
          </a:prstGeom>
          <a:noFill/>
        </p:spPr>
        <p:txBody>
          <a:bodyPr wrap="none" rtlCol="0">
            <a:spAutoFit/>
          </a:bodyPr>
          <a:lstStyle/>
          <a:p>
            <a:r>
              <a:rPr lang="en-US" sz="1400" dirty="0">
                <a:solidFill>
                  <a:srgbClr val="61D39E"/>
                </a:solidFill>
                <a:latin typeface="Helvetica Neue W23 for SKY Bd" panose="020B0804020202020204" pitchFamily="34" charset="-78"/>
                <a:cs typeface="Helvetica Neue W23 for SKY Bd" panose="020B0804020202020204" pitchFamily="34" charset="-78"/>
              </a:rPr>
              <a:t>Aleppo</a:t>
            </a:r>
            <a:endParaRPr lang="ar-SY" sz="1400" dirty="0">
              <a:solidFill>
                <a:srgbClr val="61D39E"/>
              </a:solidFill>
              <a:latin typeface="Helvetica Neue W23 for SKY Bd" panose="020B0804020202020204" pitchFamily="34" charset="-78"/>
              <a:cs typeface="Helvetica Neue W23 for SKY Bd" panose="020B0804020202020204" pitchFamily="34" charset="-78"/>
            </a:endParaRPr>
          </a:p>
          <a:p>
            <a:pPr algn="ctr"/>
            <a:r>
              <a:rPr lang="ar-SY" sz="1400" dirty="0">
                <a:solidFill>
                  <a:srgbClr val="61D39E"/>
                </a:solidFill>
                <a:latin typeface="Helvetica Neue W23 for SKY Bd" panose="020B0804020202020204" pitchFamily="34" charset="-78"/>
                <a:cs typeface="Helvetica Neue W23 for SKY Bd" panose="020B0804020202020204" pitchFamily="34" charset="-78"/>
              </a:rPr>
              <a:t>1</a:t>
            </a:r>
            <a:endParaRPr lang="en-US" sz="1400" dirty="0">
              <a:solidFill>
                <a:srgbClr val="61D39E"/>
              </a:solidFill>
              <a:latin typeface="Helvetica Neue W23 for SKY Bd" panose="020B0804020202020204" pitchFamily="34" charset="-78"/>
              <a:cs typeface="Helvetica Neue W23 for SKY Bd" panose="020B0804020202020204" pitchFamily="34" charset="-78"/>
            </a:endParaRPr>
          </a:p>
        </p:txBody>
      </p:sp>
      <p:sp>
        <p:nvSpPr>
          <p:cNvPr id="5" name="Title 4"/>
          <p:cNvSpPr>
            <a:spLocks noGrp="1"/>
          </p:cNvSpPr>
          <p:nvPr>
            <p:ph type="title"/>
          </p:nvPr>
        </p:nvSpPr>
        <p:spPr>
          <a:xfrm>
            <a:off x="366276" y="837668"/>
            <a:ext cx="4595098" cy="634118"/>
          </a:xfrm>
        </p:spPr>
        <p:txBody>
          <a:bodyPr>
            <a:normAutofit fontScale="90000"/>
          </a:bodyPr>
          <a:lstStyle/>
          <a:p>
            <a:pPr algn="ctr"/>
            <a:r>
              <a:rPr lang="en-US" sz="2400" dirty="0"/>
              <a:t>Geographical distribution of the foundation’s projects:</a:t>
            </a:r>
          </a:p>
        </p:txBody>
      </p:sp>
      <p:sp>
        <p:nvSpPr>
          <p:cNvPr id="4" name="Slide Number Placeholder 3"/>
          <p:cNvSpPr>
            <a:spLocks noGrp="1"/>
          </p:cNvSpPr>
          <p:nvPr>
            <p:ph type="sldNum" sz="quarter" idx="12"/>
          </p:nvPr>
        </p:nvSpPr>
        <p:spPr/>
        <p:txBody>
          <a:bodyPr/>
          <a:lstStyle/>
          <a:p>
            <a:fld id="{B594E04C-904B-4F3D-88A6-610EC90BDE37}" type="slidenum">
              <a:rPr lang="en-US" smtClean="0"/>
              <a:t>15</a:t>
            </a:fld>
            <a:endParaRPr lang="en-US" dirty="0"/>
          </a:p>
        </p:txBody>
      </p:sp>
      <p:sp>
        <p:nvSpPr>
          <p:cNvPr id="9" name="Content Placeholder 5"/>
          <p:cNvSpPr txBox="1">
            <a:spLocks/>
          </p:cNvSpPr>
          <p:nvPr/>
        </p:nvSpPr>
        <p:spPr>
          <a:xfrm>
            <a:off x="420264" y="4636946"/>
            <a:ext cx="4595098" cy="1694172"/>
          </a:xfrm>
          <a:prstGeom prst="rect">
            <a:avLst/>
          </a:prstGeom>
        </p:spPr>
        <p:txBody>
          <a:bodyPr vert="horz" lIns="91440" tIns="45720" rIns="91440" bIns="45720" rtlCol="0">
            <a:norm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algn="l"/>
            <a:endParaRPr lang="en-US" dirty="0"/>
          </a:p>
        </p:txBody>
      </p:sp>
      <p:sp>
        <p:nvSpPr>
          <p:cNvPr id="16" name="Rectangle 15"/>
          <p:cNvSpPr/>
          <p:nvPr/>
        </p:nvSpPr>
        <p:spPr>
          <a:xfrm>
            <a:off x="802711" y="6151159"/>
            <a:ext cx="585663" cy="6459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Tree>
    <p:extLst>
      <p:ext uri="{BB962C8B-B14F-4D97-AF65-F5344CB8AC3E}">
        <p14:creationId xmlns:p14="http://schemas.microsoft.com/office/powerpoint/2010/main" val="4064701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203804540"/>
              </p:ext>
            </p:extLst>
          </p:nvPr>
        </p:nvGraphicFramePr>
        <p:xfrm>
          <a:off x="443970" y="2043283"/>
          <a:ext cx="4439708" cy="4300206"/>
        </p:xfrm>
        <a:graphic>
          <a:graphicData uri="http://schemas.openxmlformats.org/drawingml/2006/table">
            <a:tbl>
              <a:tblPr firstRow="1" bandRow="1">
                <a:tableStyleId>{5C22544A-7EE6-4342-B048-85BDC9FD1C3A}</a:tableStyleId>
              </a:tblPr>
              <a:tblGrid>
                <a:gridCol w="539256">
                  <a:extLst>
                    <a:ext uri="{9D8B030D-6E8A-4147-A177-3AD203B41FA5}">
                      <a16:colId xmlns:a16="http://schemas.microsoft.com/office/drawing/2014/main" val="1745332491"/>
                    </a:ext>
                  </a:extLst>
                </a:gridCol>
                <a:gridCol w="2167462">
                  <a:extLst>
                    <a:ext uri="{9D8B030D-6E8A-4147-A177-3AD203B41FA5}">
                      <a16:colId xmlns:a16="http://schemas.microsoft.com/office/drawing/2014/main" val="290553490"/>
                    </a:ext>
                  </a:extLst>
                </a:gridCol>
                <a:gridCol w="1732990">
                  <a:extLst>
                    <a:ext uri="{9D8B030D-6E8A-4147-A177-3AD203B41FA5}">
                      <a16:colId xmlns:a16="http://schemas.microsoft.com/office/drawing/2014/main" val="2383163680"/>
                    </a:ext>
                  </a:extLst>
                </a:gridCol>
              </a:tblGrid>
              <a:tr h="546464">
                <a:tc>
                  <a:txBody>
                    <a:bodyPr/>
                    <a:lstStyle/>
                    <a:p>
                      <a:pPr algn="ctr"/>
                      <a:endParaRPr lang="ar-SY" sz="2000" b="1" kern="1200" dirty="0">
                        <a:solidFill>
                          <a:srgbClr val="0D2035"/>
                        </a:solidFill>
                        <a:effectLst>
                          <a:outerShdw blurRad="38100" dist="38100" dir="2700000" algn="tl">
                            <a:srgbClr val="000000">
                              <a:alpha val="43137"/>
                            </a:srgbClr>
                          </a:outerShdw>
                        </a:effectLst>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algn="ctr"/>
                      <a:r>
                        <a:rPr lang="en-US" sz="2000" dirty="0">
                          <a:solidFill>
                            <a:srgbClr val="0D2035"/>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Damascus</a:t>
                      </a:r>
                      <a:endParaRPr lang="ar-SY" sz="2000" b="1" kern="1200" dirty="0">
                        <a:solidFill>
                          <a:srgbClr val="0D2035"/>
                        </a:solidFill>
                        <a:effectLst>
                          <a:outerShdw blurRad="38100" dist="38100" dir="2700000" algn="tl">
                            <a:srgbClr val="000000">
                              <a:alpha val="43137"/>
                            </a:srgbClr>
                          </a:outerShdw>
                        </a:effectLst>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algn="ctr"/>
                      <a:r>
                        <a:rPr lang="en-US" sz="2000" b="1" kern="1200" dirty="0">
                          <a:solidFill>
                            <a:srgbClr val="0D2035"/>
                          </a:solidFill>
                          <a:effectLst>
                            <a:outerShdw blurRad="38100" dist="38100" dir="2700000" algn="tl">
                              <a:srgbClr val="000000">
                                <a:alpha val="43137"/>
                              </a:srgbClr>
                            </a:outerShdw>
                          </a:effectLst>
                          <a:latin typeface="Helvetica Neue W23 for SKY Bd" panose="020B0804020202020204" pitchFamily="34" charset="-78"/>
                          <a:ea typeface="+mn-ea"/>
                          <a:cs typeface="Helvetica Neue W23 for SKY Bd" panose="020B0804020202020204" pitchFamily="34" charset="-78"/>
                        </a:rPr>
                        <a:t>Hama</a:t>
                      </a:r>
                      <a:endParaRPr lang="en-US" sz="2000" dirty="0">
                        <a:solidFill>
                          <a:srgbClr val="0D2035"/>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1901206312"/>
                  </a:ext>
                </a:extLst>
              </a:tr>
              <a:tr h="794132">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endParaRPr lang="en-US" dirty="0">
                        <a:solidFill>
                          <a:srgbClr val="0D2035"/>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dirty="0" err="1">
                          <a:solidFill>
                            <a:srgbClr val="0D2035"/>
                          </a:solidFill>
                          <a:latin typeface="Helvetica Neue W23 for SKY Bd" panose="020B0804020202020204" pitchFamily="34" charset="-78"/>
                          <a:cs typeface="Helvetica Neue W23 for SKY Bd" panose="020B0804020202020204" pitchFamily="34" charset="-78"/>
                        </a:rPr>
                        <a:t>Hamra</a:t>
                      </a:r>
                      <a:r>
                        <a:rPr lang="en-US" dirty="0">
                          <a:solidFill>
                            <a:srgbClr val="0D2035"/>
                          </a:solidFill>
                          <a:latin typeface="Helvetica Neue W23 for SKY Bd" panose="020B0804020202020204" pitchFamily="34" charset="-78"/>
                          <a:cs typeface="Helvetica Neue W23 for SKY Bd" panose="020B0804020202020204" pitchFamily="34" charset="-78"/>
                        </a:rPr>
                        <a:t> </a:t>
                      </a:r>
                      <a:r>
                        <a:rPr lang="en-US" dirty="0" err="1">
                          <a:solidFill>
                            <a:srgbClr val="0D2035"/>
                          </a:solidFill>
                          <a:latin typeface="Helvetica Neue W23 for SKY Bd" panose="020B0804020202020204" pitchFamily="34" charset="-78"/>
                          <a:cs typeface="Helvetica Neue W23 for SKY Bd" panose="020B0804020202020204" pitchFamily="34" charset="-78"/>
                        </a:rPr>
                        <a:t>st</a:t>
                      </a:r>
                      <a:r>
                        <a:rPr lang="en-US" dirty="0">
                          <a:solidFill>
                            <a:srgbClr val="0D2035"/>
                          </a:solidFill>
                          <a:latin typeface="Helvetica Neue W23 for SKY Bd" panose="020B0804020202020204" pitchFamily="34" charset="-78"/>
                          <a:cs typeface="Helvetica Neue W23 for SKY Bd" panose="020B0804020202020204" pitchFamily="34" charset="-78"/>
                        </a:rPr>
                        <a:t> – Al-Kuwait Building no.4 – 4</a:t>
                      </a:r>
                      <a:r>
                        <a:rPr lang="en-US" baseline="30000" dirty="0">
                          <a:solidFill>
                            <a:srgbClr val="0D2035"/>
                          </a:solidFill>
                          <a:latin typeface="Helvetica Neue W23 for SKY Bd" panose="020B0804020202020204" pitchFamily="34" charset="-78"/>
                          <a:cs typeface="Helvetica Neue W23 for SKY Bd" panose="020B0804020202020204" pitchFamily="34" charset="-78"/>
                        </a:rPr>
                        <a:t>th</a:t>
                      </a:r>
                      <a:r>
                        <a:rPr lang="en-US" dirty="0">
                          <a:solidFill>
                            <a:srgbClr val="0D2035"/>
                          </a:solidFill>
                          <a:latin typeface="Helvetica Neue W23 for SKY Bd" panose="020B0804020202020204" pitchFamily="34" charset="-78"/>
                          <a:cs typeface="Helvetica Neue W23 for SKY Bd" panose="020B0804020202020204" pitchFamily="34" charset="-78"/>
                        </a:rPr>
                        <a:t> floor</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050" dirty="0">
                          <a:solidFill>
                            <a:srgbClr val="0D2035"/>
                          </a:solidFill>
                          <a:latin typeface="Helvetica Neue W23 for SKY Bd" panose="020B0804020202020204" pitchFamily="34" charset="-78"/>
                          <a:cs typeface="Helvetica Neue W23 for SKY Bd" panose="020B0804020202020204" pitchFamily="34" charset="-78"/>
                        </a:rPr>
                        <a:t>Old city – Al-</a:t>
                      </a:r>
                      <a:r>
                        <a:rPr lang="en-US" sz="1050" dirty="0" err="1">
                          <a:solidFill>
                            <a:srgbClr val="0D2035"/>
                          </a:solidFill>
                          <a:latin typeface="Helvetica Neue W23 for SKY Bd" panose="020B0804020202020204" pitchFamily="34" charset="-78"/>
                          <a:cs typeface="Helvetica Neue W23 for SKY Bd" panose="020B0804020202020204" pitchFamily="34" charset="-78"/>
                        </a:rPr>
                        <a:t>Tawafra</a:t>
                      </a:r>
                      <a:r>
                        <a:rPr lang="en-US" sz="1050" dirty="0">
                          <a:solidFill>
                            <a:srgbClr val="0D2035"/>
                          </a:solidFill>
                          <a:latin typeface="Helvetica Neue W23 for SKY Bd" panose="020B0804020202020204" pitchFamily="34" charset="-78"/>
                          <a:cs typeface="Helvetica Neue W23 for SKY Bd" panose="020B0804020202020204" pitchFamily="34" charset="-78"/>
                        </a:rPr>
                        <a:t> </a:t>
                      </a:r>
                      <a:r>
                        <a:rPr lang="en-US" sz="1050" dirty="0" err="1">
                          <a:solidFill>
                            <a:srgbClr val="0D2035"/>
                          </a:solidFill>
                          <a:latin typeface="Helvetica Neue W23 for SKY Bd" panose="020B0804020202020204" pitchFamily="34" charset="-78"/>
                          <a:cs typeface="Helvetica Neue W23 for SKY Bd" panose="020B0804020202020204" pitchFamily="34" charset="-78"/>
                        </a:rPr>
                        <a:t>st</a:t>
                      </a:r>
                      <a:r>
                        <a:rPr lang="en-US" sz="1050" dirty="0">
                          <a:solidFill>
                            <a:srgbClr val="0D2035"/>
                          </a:solidFill>
                          <a:latin typeface="Helvetica Neue W23 for SKY Bd" panose="020B0804020202020204" pitchFamily="34" charset="-78"/>
                          <a:cs typeface="Helvetica Neue W23 for SKY Bd" panose="020B0804020202020204" pitchFamily="34" charset="-78"/>
                        </a:rPr>
                        <a:t> – next to khan-</a:t>
                      </a:r>
                      <a:r>
                        <a:rPr lang="en-US" sz="1050" dirty="0" err="1">
                          <a:solidFill>
                            <a:srgbClr val="0D2035"/>
                          </a:solidFill>
                          <a:latin typeface="Helvetica Neue W23 for SKY Bd" panose="020B0804020202020204" pitchFamily="34" charset="-78"/>
                          <a:cs typeface="Helvetica Neue W23 for SKY Bd" panose="020B0804020202020204" pitchFamily="34" charset="-78"/>
                        </a:rPr>
                        <a:t>kah</a:t>
                      </a:r>
                      <a:r>
                        <a:rPr lang="en-US" sz="1050" dirty="0">
                          <a:solidFill>
                            <a:srgbClr val="0D2035"/>
                          </a:solidFill>
                          <a:latin typeface="Helvetica Neue W23 for SKY Bd" panose="020B0804020202020204" pitchFamily="34" charset="-78"/>
                          <a:cs typeface="Helvetica Neue W23 for SKY Bd" panose="020B0804020202020204" pitchFamily="34" charset="-78"/>
                        </a:rPr>
                        <a:t> mosque – ground floor</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813594558"/>
                  </a:ext>
                </a:extLst>
              </a:tr>
              <a:tr h="794132">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endParaRPr lang="en-US" sz="1200" kern="1200" dirty="0">
                        <a:solidFill>
                          <a:srgbClr val="0D2035"/>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200" kern="1200" dirty="0">
                          <a:solidFill>
                            <a:srgbClr val="0D2035"/>
                          </a:solidFill>
                          <a:latin typeface="Helvetica Neue W23 for SKY Bd" panose="020B0804020202020204" pitchFamily="34" charset="-78"/>
                          <a:ea typeface="+mn-ea"/>
                          <a:cs typeface="Helvetica Neue W23 for SKY Bd" panose="020B0804020202020204" pitchFamily="34" charset="-78"/>
                        </a:rPr>
                        <a:t>0993350600</a:t>
                      </a:r>
                    </a:p>
                    <a:p>
                      <a:pPr marL="0" marR="0" lvl="0" indent="0" algn="ctr" defTabSz="532729" rtl="0" eaLnBrk="1" fontAlgn="auto" latinLnBrk="0" hangingPunct="1">
                        <a:lnSpc>
                          <a:spcPct val="100000"/>
                        </a:lnSpc>
                        <a:spcBef>
                          <a:spcPts val="0"/>
                        </a:spcBef>
                        <a:spcAft>
                          <a:spcPts val="0"/>
                        </a:spcAft>
                        <a:buClrTx/>
                        <a:buSzTx/>
                        <a:buFontTx/>
                        <a:buNone/>
                        <a:tabLst/>
                        <a:defRPr/>
                      </a:pPr>
                      <a:r>
                        <a:rPr lang="ar-SY" sz="1200" kern="1200" dirty="0">
                          <a:solidFill>
                            <a:srgbClr val="0D2035"/>
                          </a:solidFill>
                          <a:latin typeface="Helvetica Neue W23 for SKY Bd" panose="020B0804020202020204" pitchFamily="34" charset="-78"/>
                          <a:ea typeface="+mn-ea"/>
                          <a:cs typeface="Helvetica Neue W23 for SKY Bd" panose="020B0804020202020204" pitchFamily="34" charset="-78"/>
                        </a:rPr>
                        <a:t>0113354145</a:t>
                      </a:r>
                      <a:endParaRPr lang="en-US" sz="1200" kern="1200" dirty="0">
                        <a:solidFill>
                          <a:srgbClr val="0D2035"/>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200" dirty="0">
                          <a:solidFill>
                            <a:srgbClr val="0D2035"/>
                          </a:solidFill>
                          <a:latin typeface="Helvetica Neue W23 for SKY Bd" panose="020B0804020202020204" pitchFamily="34" charset="-78"/>
                          <a:cs typeface="Helvetica Neue W23 for SKY Bd" panose="020B0804020202020204" pitchFamily="34" charset="-78"/>
                        </a:rPr>
                        <a:t>0993350588</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3013834865"/>
                  </a:ext>
                </a:extLst>
              </a:tr>
              <a:tr h="794132">
                <a:tc>
                  <a:txBody>
                    <a:bodyPr/>
                    <a:lstStyle/>
                    <a:p>
                      <a:pPr marL="0" marR="0" indent="0" algn="ctr" defTabSz="532729" rtl="0" eaLnBrk="1" fontAlgn="auto" latinLnBrk="0" hangingPunct="1">
                        <a:lnSpc>
                          <a:spcPct val="100000"/>
                        </a:lnSpc>
                        <a:spcBef>
                          <a:spcPts val="0"/>
                        </a:spcBef>
                        <a:spcAft>
                          <a:spcPts val="0"/>
                        </a:spcAft>
                        <a:buClrTx/>
                        <a:buSzTx/>
                        <a:buFontTx/>
                        <a:buNone/>
                        <a:tabLst/>
                        <a:defRPr/>
                      </a:pPr>
                      <a:endParaRPr lang="en-US" sz="1400" dirty="0">
                        <a:solidFill>
                          <a:srgbClr val="0D2035"/>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gridSpan="2">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200" kern="1200" dirty="0">
                          <a:solidFill>
                            <a:srgbClr val="0D2035"/>
                          </a:solidFill>
                          <a:latin typeface="Helvetica Neue W23 for SKY Bd" panose="020B0804020202020204" pitchFamily="34" charset="-78"/>
                          <a:ea typeface="+mn-ea"/>
                          <a:cs typeface="Helvetica Neue W23 for SKY Bd" panose="020B0804020202020204" pitchFamily="34" charset="-78"/>
                        </a:rPr>
                        <a:t>info@sanadyouth.org </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9525" cap="flat" cmpd="sng" algn="ctr">
                      <a:solidFill>
                        <a:schemeClr val="tx1"/>
                      </a:solidFill>
                      <a:prstDash val="dashDot"/>
                      <a:round/>
                      <a:headEnd type="none" w="med" len="med"/>
                      <a:tailEnd type="none" w="med" len="med"/>
                    </a:lnB>
                    <a:noFill/>
                  </a:tcPr>
                </a:tc>
                <a:tc hMerge="1">
                  <a:txBody>
                    <a:bodyPr/>
                    <a:lstStyle/>
                    <a:p>
                      <a:endParaRPr lang="en-US"/>
                    </a:p>
                  </a:txBody>
                  <a:tcPr>
                    <a:lnL w="12700" cap="flat" cmpd="sng" algn="ctr">
                      <a:solidFill>
                        <a:srgbClr val="0D2035"/>
                      </a:solidFill>
                      <a:prstDash val="dashDot"/>
                      <a:round/>
                      <a:headEnd type="none" w="med" len="med"/>
                      <a:tailEnd type="none" w="med" len="med"/>
                    </a:lnL>
                    <a:lnT w="12700" cap="flat" cmpd="sng" algn="ctr">
                      <a:solidFill>
                        <a:srgbClr val="0D2035"/>
                      </a:solidFill>
                      <a:prstDash val="dashDot"/>
                      <a:round/>
                      <a:headEnd type="none" w="med" len="med"/>
                      <a:tailEnd type="none" w="med" len="med"/>
                    </a:lnT>
                  </a:tcPr>
                </a:tc>
                <a:extLst>
                  <a:ext uri="{0D108BD9-81ED-4DB2-BD59-A6C34878D82A}">
                    <a16:rowId xmlns:a16="http://schemas.microsoft.com/office/drawing/2014/main" val="3125649162"/>
                  </a:ext>
                </a:extLst>
              </a:tr>
              <a:tr h="794132">
                <a:tc gridSpan="2">
                  <a:txBody>
                    <a:bodyPr/>
                    <a:lstStyle/>
                    <a:p>
                      <a:pPr marL="0" marR="0" indent="0" algn="ctr" defTabSz="532729" rtl="0" eaLnBrk="1" fontAlgn="auto" latinLnBrk="0" hangingPunct="1">
                        <a:lnSpc>
                          <a:spcPct val="150000"/>
                        </a:lnSpc>
                        <a:spcBef>
                          <a:spcPts val="0"/>
                        </a:spcBef>
                        <a:spcAft>
                          <a:spcPts val="0"/>
                        </a:spcAft>
                        <a:buClrTx/>
                        <a:buSzTx/>
                        <a:buFontTx/>
                        <a:buNone/>
                        <a:tabLst/>
                        <a:defRPr/>
                      </a:pPr>
                      <a:r>
                        <a:rPr lang="en-US" sz="1050" dirty="0">
                          <a:solidFill>
                            <a:srgbClr val="61D39E"/>
                          </a:solidFill>
                          <a:latin typeface="Helvetica Neue W23 for SKY Bd" panose="020B0804020202020204" pitchFamily="34" charset="-78"/>
                          <a:cs typeface="Helvetica Neue W23 for SKY Bd" panose="020B0804020202020204" pitchFamily="34" charset="-78"/>
                        </a:rPr>
                        <a:t>Social Media Websites:</a:t>
                      </a:r>
                    </a:p>
                    <a:p>
                      <a:pPr marL="0" marR="0" indent="0" algn="ctr" defTabSz="532729" rtl="0" eaLnBrk="1" fontAlgn="auto" latinLnBrk="0" hangingPunct="1">
                        <a:lnSpc>
                          <a:spcPct val="150000"/>
                        </a:lnSpc>
                        <a:spcBef>
                          <a:spcPts val="0"/>
                        </a:spcBef>
                        <a:spcAft>
                          <a:spcPts val="0"/>
                        </a:spcAft>
                        <a:buClrTx/>
                        <a:buSzTx/>
                        <a:buFontTx/>
                        <a:buNone/>
                        <a:tabLst/>
                        <a:defRPr/>
                      </a:pPr>
                      <a:endParaRPr lang="en-US" sz="1050" dirty="0">
                        <a:solidFill>
                          <a:srgbClr val="61D39E"/>
                        </a:solidFill>
                        <a:latin typeface="Helvetica Neue W23 for SKY Bd" panose="020B0804020202020204" pitchFamily="34" charset="-78"/>
                        <a:cs typeface="Helvetica Neue W23 for SKY Bd" panose="020B0804020202020204" pitchFamily="34" charset="-78"/>
                      </a:endParaRPr>
                    </a:p>
                    <a:p>
                      <a:pPr marL="0" marR="0" indent="0" algn="ctr" defTabSz="532729" rtl="0" eaLnBrk="1" fontAlgn="auto" latinLnBrk="0" hangingPunct="1">
                        <a:lnSpc>
                          <a:spcPct val="150000"/>
                        </a:lnSpc>
                        <a:spcBef>
                          <a:spcPts val="0"/>
                        </a:spcBef>
                        <a:spcAft>
                          <a:spcPts val="0"/>
                        </a:spcAft>
                        <a:buClrTx/>
                        <a:buSzTx/>
                        <a:buFontTx/>
                        <a:buNone/>
                        <a:tabLst/>
                        <a:defRPr/>
                      </a:pPr>
                      <a:endParaRPr lang="en-US" sz="1050" dirty="0">
                        <a:solidFill>
                          <a:srgbClr val="61D39E"/>
                        </a:solidFill>
                        <a:latin typeface="Helvetica Neue W23 for SKY Bd" panose="020B0804020202020204" pitchFamily="34" charset="-78"/>
                        <a:cs typeface="Helvetica Neue W23 for SKY Bd" panose="020B0804020202020204" pitchFamily="34" charset="-78"/>
                      </a:endParaRPr>
                    </a:p>
                    <a:p>
                      <a:pPr marL="0" marR="0" indent="0" algn="ctr" defTabSz="532729" rtl="0" eaLnBrk="1" fontAlgn="auto" latinLnBrk="0" hangingPunct="1">
                        <a:lnSpc>
                          <a:spcPct val="150000"/>
                        </a:lnSpc>
                        <a:spcBef>
                          <a:spcPts val="0"/>
                        </a:spcBef>
                        <a:spcAft>
                          <a:spcPts val="0"/>
                        </a:spcAft>
                        <a:buClrTx/>
                        <a:buSzTx/>
                        <a:buFontTx/>
                        <a:buNone/>
                        <a:tabLst/>
                        <a:defRPr/>
                      </a:pPr>
                      <a:r>
                        <a:rPr lang="en-US" sz="1050" dirty="0">
                          <a:solidFill>
                            <a:srgbClr val="0D2035"/>
                          </a:solidFill>
                          <a:latin typeface="Helvetica Neue W23 for SKY Bd" panose="020B0804020202020204" pitchFamily="34" charset="-78"/>
                          <a:cs typeface="Helvetica Neue W23 for SKY Bd" panose="020B0804020202020204" pitchFamily="34" charset="-78"/>
                        </a:rPr>
                        <a:t>/</a:t>
                      </a:r>
                      <a:r>
                        <a:rPr lang="en-US" sz="1050" dirty="0" err="1">
                          <a:solidFill>
                            <a:srgbClr val="0D2035"/>
                          </a:solidFill>
                          <a:latin typeface="Helvetica Neue W23 for SKY Bd" panose="020B0804020202020204" pitchFamily="34" charset="-78"/>
                          <a:cs typeface="Helvetica Neue W23 for SKY Bd" panose="020B0804020202020204" pitchFamily="34" charset="-78"/>
                        </a:rPr>
                        <a:t>Sanadtfd</a:t>
                      </a:r>
                      <a:endParaRPr lang="en-US" sz="1050" dirty="0">
                        <a:solidFill>
                          <a:srgbClr val="0D2035"/>
                        </a:solidFill>
                        <a:latin typeface="Helvetica Neue W23 for SKY Bd" panose="020B0804020202020204" pitchFamily="34" charset="-78"/>
                        <a:cs typeface="Helvetica Neue W23 for SKY Bd" panose="020B0804020202020204" pitchFamily="34" charset="-78"/>
                      </a:endParaRPr>
                    </a:p>
                    <a:p>
                      <a:pPr algn="ctr"/>
                      <a:endParaRPr lang="en-US" dirty="0">
                        <a:solidFill>
                          <a:srgbClr val="0D2035"/>
                        </a:solidFill>
                        <a:latin typeface="Helvetica Neue W23 for SKY Bd" panose="020B0804020202020204" pitchFamily="34" charset="-78"/>
                        <a:cs typeface="Helvetica Neue W23 for SKY Bd" panose="020B0804020202020204" pitchFamily="34" charset="-78"/>
                      </a:endParaRPr>
                    </a:p>
                  </a:txBody>
                  <a:tcP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hMerge="1">
                  <a:txBody>
                    <a:bodyPr/>
                    <a:lstStyle/>
                    <a:p>
                      <a:pPr algn="ctr"/>
                      <a:endParaRPr lang="en-US" dirty="0">
                        <a:solidFill>
                          <a:srgbClr val="0D2035"/>
                        </a:solidFill>
                        <a:latin typeface="Helvetica Neue W23 for SKY Bd" panose="020B0804020202020204" pitchFamily="34" charset="-78"/>
                        <a:cs typeface="Helvetica Neue W23 for SKY Bd" panose="020B0804020202020204" pitchFamily="34" charset="-78"/>
                      </a:endParaRPr>
                    </a:p>
                  </a:txBody>
                  <a:tcP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indent="0" algn="ctr" defTabSz="532729" rtl="0" eaLnBrk="1" fontAlgn="auto" latinLnBrk="0" hangingPunct="1">
                        <a:lnSpc>
                          <a:spcPct val="150000"/>
                        </a:lnSpc>
                        <a:spcBef>
                          <a:spcPts val="0"/>
                        </a:spcBef>
                        <a:spcAft>
                          <a:spcPts val="0"/>
                        </a:spcAft>
                        <a:buClrTx/>
                        <a:buSzTx/>
                        <a:buFontTx/>
                        <a:buNone/>
                        <a:tabLst/>
                        <a:defRPr/>
                      </a:pPr>
                      <a:r>
                        <a:rPr lang="en-US" sz="1050" dirty="0">
                          <a:solidFill>
                            <a:srgbClr val="61D39E"/>
                          </a:solidFill>
                          <a:latin typeface="Helvetica Neue W23 for SKY Bd" panose="020B0804020202020204" pitchFamily="34" charset="-78"/>
                          <a:cs typeface="Helvetica Neue W23 for SKY Bd" panose="020B0804020202020204" pitchFamily="34" charset="-78"/>
                        </a:rPr>
                        <a:t>Bank Account Number:</a:t>
                      </a:r>
                    </a:p>
                    <a:p>
                      <a:pPr marL="0" indent="0" algn="ctr" rtl="0">
                        <a:lnSpc>
                          <a:spcPct val="150000"/>
                        </a:lnSpc>
                        <a:buNone/>
                      </a:pPr>
                      <a:r>
                        <a:rPr lang="ar-SY" sz="1050" dirty="0">
                          <a:solidFill>
                            <a:srgbClr val="0D2035"/>
                          </a:solidFill>
                          <a:latin typeface="Helvetica Neue W23 for SKY Bd" panose="020B0804020202020204" pitchFamily="34" charset="-78"/>
                          <a:cs typeface="Helvetica Neue W23 for SKY Bd" panose="020B0804020202020204" pitchFamily="34" charset="-78"/>
                        </a:rPr>
                        <a:t>202694</a:t>
                      </a:r>
                      <a:endParaRPr lang="en-US" sz="1050" dirty="0">
                        <a:solidFill>
                          <a:srgbClr val="0D2035"/>
                        </a:solidFill>
                        <a:latin typeface="Helvetica Neue W23 for SKY Bd" panose="020B0804020202020204" pitchFamily="34" charset="-78"/>
                        <a:cs typeface="Helvetica Neue W23 for SKY Bd" panose="020B0804020202020204" pitchFamily="34" charset="-78"/>
                      </a:endParaRPr>
                    </a:p>
                    <a:p>
                      <a:pPr marL="0" indent="0" algn="ctr" rtl="0">
                        <a:lnSpc>
                          <a:spcPct val="150000"/>
                        </a:lnSpc>
                        <a:buNone/>
                      </a:pPr>
                      <a:r>
                        <a:rPr lang="en-US" sz="1050" dirty="0">
                          <a:solidFill>
                            <a:srgbClr val="0D2035"/>
                          </a:solidFill>
                          <a:latin typeface="Helvetica Neue W23 for SKY Bd" panose="020B0804020202020204" pitchFamily="34" charset="-78"/>
                          <a:cs typeface="Helvetica Neue W23 for SKY Bd" panose="020B0804020202020204" pitchFamily="34" charset="-78"/>
                        </a:rPr>
                        <a:t>Syrian International Islamic Bank</a:t>
                      </a:r>
                    </a:p>
                    <a:p>
                      <a:pPr algn="ctr"/>
                      <a:endParaRPr lang="ar-SY" dirty="0">
                        <a:solidFill>
                          <a:srgbClr val="0D2035"/>
                        </a:solidFill>
                        <a:latin typeface="Helvetica Neue W23 for SKY Bd" panose="020B0804020202020204" pitchFamily="34" charset="-78"/>
                        <a:cs typeface="Helvetica Neue W23 for SKY Bd" panose="020B0804020202020204" pitchFamily="34" charset="-78"/>
                      </a:endParaRPr>
                    </a:p>
                    <a:p>
                      <a:pPr algn="ctr"/>
                      <a:endParaRPr lang="en-US" dirty="0">
                        <a:solidFill>
                          <a:srgbClr val="0D2035"/>
                        </a:solidFill>
                        <a:latin typeface="Helvetica Neue W23 for SKY Bd" panose="020B0804020202020204" pitchFamily="34" charset="-78"/>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9525" cap="flat" cmpd="sng" algn="ctr">
                      <a:solidFill>
                        <a:schemeClr val="tx1"/>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790611642"/>
                  </a:ext>
                </a:extLst>
              </a:tr>
            </a:tbl>
          </a:graphicData>
        </a:graphic>
      </p:graphicFrame>
      <p:sp>
        <p:nvSpPr>
          <p:cNvPr id="41" name="Text Placeholder 5"/>
          <p:cNvSpPr txBox="1">
            <a:spLocks/>
          </p:cNvSpPr>
          <p:nvPr/>
        </p:nvSpPr>
        <p:spPr>
          <a:xfrm>
            <a:off x="2828995" y="2043285"/>
            <a:ext cx="1835724" cy="485774"/>
          </a:xfrm>
          <a:prstGeom prst="rect">
            <a:avLst/>
          </a:prstGeom>
        </p:spPr>
        <p:txBody>
          <a:bodyPr>
            <a:norm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rtl="1">
              <a:buNone/>
            </a:pPr>
            <a:endParaRPr lang="ar-SY" sz="2400" dirty="0">
              <a:effectLst>
                <a:outerShdw blurRad="38100" dist="38100" dir="2700000" algn="tl">
                  <a:srgbClr val="000000">
                    <a:alpha val="43137"/>
                  </a:srgbClr>
                </a:outerShdw>
              </a:effectLst>
            </a:endParaRPr>
          </a:p>
        </p:txBody>
      </p:sp>
      <p:sp>
        <p:nvSpPr>
          <p:cNvPr id="5" name="Title 1"/>
          <p:cNvSpPr txBox="1">
            <a:spLocks/>
          </p:cNvSpPr>
          <p:nvPr/>
        </p:nvSpPr>
        <p:spPr>
          <a:xfrm>
            <a:off x="366276" y="1028700"/>
            <a:ext cx="4595098" cy="834972"/>
          </a:xfrm>
          <a:prstGeom prst="rect">
            <a:avLst/>
          </a:prstGeom>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rgbClr val="61D39E"/>
                </a:solidFill>
                <a:latin typeface="Helvetica Neue W23 for SKY Bd" panose="020B0804020202020204" pitchFamily="34" charset="-78"/>
                <a:ea typeface="+mj-ea"/>
                <a:cs typeface="Helvetica Neue W23 for SKY Bd" panose="020B0804020202020204" pitchFamily="34" charset="-78"/>
              </a:defRPr>
            </a:lvl1pPr>
          </a:lstStyle>
          <a:p>
            <a:pPr algn="ctr"/>
            <a:r>
              <a:rPr lang="en-US" sz="2800" dirty="0"/>
              <a:t>Contact us</a:t>
            </a:r>
          </a:p>
        </p:txBody>
      </p:sp>
      <p:sp>
        <p:nvSpPr>
          <p:cNvPr id="4" name="Slide Number Placeholder 3"/>
          <p:cNvSpPr>
            <a:spLocks noGrp="1"/>
          </p:cNvSpPr>
          <p:nvPr>
            <p:ph type="sldNum" sz="quarter" idx="12"/>
          </p:nvPr>
        </p:nvSpPr>
        <p:spPr/>
        <p:txBody>
          <a:bodyPr/>
          <a:lstStyle/>
          <a:p>
            <a:fld id="{B594E04C-904B-4F3D-88A6-610EC90BDE37}" type="slidenum">
              <a:rPr lang="en-US" smtClean="0"/>
              <a:t>16</a:t>
            </a:fld>
            <a:endParaRPr lang="en-US" dirty="0"/>
          </a:p>
        </p:txBody>
      </p:sp>
      <p:sp>
        <p:nvSpPr>
          <p:cNvPr id="42" name="Text Placeholder 5"/>
          <p:cNvSpPr txBox="1">
            <a:spLocks/>
          </p:cNvSpPr>
          <p:nvPr/>
        </p:nvSpPr>
        <p:spPr>
          <a:xfrm>
            <a:off x="662932" y="2043285"/>
            <a:ext cx="1835724" cy="485774"/>
          </a:xfrm>
          <a:prstGeom prst="rect">
            <a:avLst/>
          </a:prstGeom>
        </p:spPr>
        <p:txBody>
          <a:bodyPr>
            <a:norm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a:buNone/>
            </a:pPr>
            <a:endParaRPr lang="ar-SY" sz="2400" dirty="0">
              <a:effectLst>
                <a:outerShdw blurRad="38100" dist="38100" dir="2700000" algn="tl">
                  <a:srgbClr val="000000">
                    <a:alpha val="43137"/>
                  </a:srgbClr>
                </a:outerShdw>
              </a:effectLst>
            </a:endParaRPr>
          </a:p>
        </p:txBody>
      </p:sp>
      <p:pic>
        <p:nvPicPr>
          <p:cNvPr id="9" name="Picture 8"/>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43395" y="2717229"/>
            <a:ext cx="296656" cy="296656"/>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412" y="4389005"/>
            <a:ext cx="276623" cy="276623"/>
          </a:xfrm>
          <a:prstGeom prst="rect">
            <a:avLst/>
          </a:prstGeom>
        </p:spPr>
      </p:pic>
      <p:pic>
        <p:nvPicPr>
          <p:cNvPr id="12" name="Picture 11"/>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48671" y="3614008"/>
            <a:ext cx="286105" cy="286105"/>
          </a:xfrm>
          <a:prstGeom prst="rect">
            <a:avLst/>
          </a:prstGeom>
        </p:spPr>
      </p:pic>
      <p:grpSp>
        <p:nvGrpSpPr>
          <p:cNvPr id="47" name="Group 46"/>
          <p:cNvGrpSpPr/>
          <p:nvPr/>
        </p:nvGrpSpPr>
        <p:grpSpPr>
          <a:xfrm>
            <a:off x="1231961" y="5371287"/>
            <a:ext cx="1096564" cy="290989"/>
            <a:chOff x="1465498" y="3864995"/>
            <a:chExt cx="1846345" cy="489954"/>
          </a:xfrm>
        </p:grpSpPr>
        <p:pic>
          <p:nvPicPr>
            <p:cNvPr id="48" name="Picture 4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69636" y="3864995"/>
              <a:ext cx="476411" cy="476411"/>
            </a:xfrm>
            <a:prstGeom prst="rect">
              <a:avLst/>
            </a:prstGeom>
          </p:spPr>
        </p:pic>
        <p:pic>
          <p:nvPicPr>
            <p:cNvPr id="49" name="Picture 4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65498" y="3879682"/>
              <a:ext cx="475267" cy="475267"/>
            </a:xfrm>
            <a:prstGeom prst="rect">
              <a:avLst/>
            </a:prstGeom>
          </p:spPr>
        </p:pic>
        <p:pic>
          <p:nvPicPr>
            <p:cNvPr id="50" name="Picture 4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76802" y="3879682"/>
              <a:ext cx="435041" cy="461724"/>
            </a:xfrm>
            <a:prstGeom prst="rect">
              <a:avLst/>
            </a:prstGeom>
          </p:spPr>
        </p:pic>
      </p:grpSp>
    </p:spTree>
    <p:extLst>
      <p:ext uri="{BB962C8B-B14F-4D97-AF65-F5344CB8AC3E}">
        <p14:creationId xmlns:p14="http://schemas.microsoft.com/office/powerpoint/2010/main" val="36045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66276" y="1596940"/>
            <a:ext cx="4595098" cy="5890161"/>
          </a:xfrm>
        </p:spPr>
        <p:txBody>
          <a:bodyPr>
            <a:noAutofit/>
          </a:bodyPr>
          <a:lstStyle/>
          <a:p>
            <a:pPr>
              <a:lnSpc>
                <a:spcPct val="150000"/>
              </a:lnSpc>
            </a:pPr>
            <a:r>
              <a:rPr lang="en-US" sz="1300" dirty="0"/>
              <a:t>A non-profit, non-governmental, youth developmental institution licensed by the Ministry of Social Affairs by </a:t>
            </a:r>
            <a:r>
              <a:rPr lang="en-US" sz="1300" dirty="0">
                <a:solidFill>
                  <a:srgbClr val="61D39E"/>
                </a:solidFill>
              </a:rPr>
              <a:t>No. 2632 </a:t>
            </a:r>
            <a:r>
              <a:rPr lang="en-US" sz="1300" dirty="0"/>
              <a:t>on </a:t>
            </a:r>
            <a:r>
              <a:rPr lang="en-US" sz="1300" dirty="0">
                <a:solidFill>
                  <a:srgbClr val="61D39E"/>
                </a:solidFill>
              </a:rPr>
              <a:t>25/10/2017</a:t>
            </a:r>
          </a:p>
          <a:p>
            <a:pPr>
              <a:lnSpc>
                <a:spcPct val="150000"/>
              </a:lnSpc>
            </a:pPr>
            <a:r>
              <a:rPr lang="en-US" sz="1300" dirty="0"/>
              <a:t>We have been working with youth since </a:t>
            </a:r>
            <a:r>
              <a:rPr lang="en-US" sz="1300" dirty="0">
                <a:solidFill>
                  <a:srgbClr val="61D39E"/>
                </a:solidFill>
              </a:rPr>
              <a:t>2013</a:t>
            </a:r>
            <a:r>
              <a:rPr lang="en-US" sz="1300" dirty="0"/>
              <a:t>, in the name of SANAD Team</a:t>
            </a:r>
            <a:r>
              <a:rPr lang="ar-SA" sz="1300" dirty="0"/>
              <a:t> </a:t>
            </a:r>
            <a:r>
              <a:rPr lang="en-US" sz="1300" dirty="0"/>
              <a:t>for Development, on bridging the gap</a:t>
            </a:r>
            <a:r>
              <a:rPr lang="ar-SA" sz="1300" dirty="0"/>
              <a:t> </a:t>
            </a:r>
            <a:r>
              <a:rPr lang="en-US" sz="1300" dirty="0"/>
              <a:t>between them and</a:t>
            </a:r>
            <a:r>
              <a:rPr lang="ar-SA" sz="1300" dirty="0"/>
              <a:t> </a:t>
            </a:r>
            <a:r>
              <a:rPr lang="en-US" sz="1300" dirty="0"/>
              <a:t>their</a:t>
            </a:r>
            <a:r>
              <a:rPr lang="ar-SA" sz="1300" dirty="0"/>
              <a:t> </a:t>
            </a:r>
            <a:r>
              <a:rPr lang="en-US" sz="1300" dirty="0"/>
              <a:t>future</a:t>
            </a:r>
            <a:r>
              <a:rPr lang="ar-SA" sz="1300" dirty="0"/>
              <a:t> </a:t>
            </a:r>
            <a:r>
              <a:rPr lang="en-US" sz="1300" dirty="0"/>
              <a:t>through</a:t>
            </a:r>
            <a:r>
              <a:rPr lang="ar-SA" sz="1300" dirty="0"/>
              <a:t> </a:t>
            </a:r>
            <a:r>
              <a:rPr lang="en-US" sz="1300" dirty="0"/>
              <a:t>activities, projects and events that aim</a:t>
            </a:r>
            <a:r>
              <a:rPr lang="ar-SA" sz="1300" dirty="0"/>
              <a:t> </a:t>
            </a:r>
            <a:r>
              <a:rPr lang="en-US" sz="1300" dirty="0"/>
              <a:t>for</a:t>
            </a:r>
            <a:r>
              <a:rPr lang="ar-SA" sz="1300" dirty="0"/>
              <a:t> </a:t>
            </a:r>
            <a:r>
              <a:rPr lang="en-US" sz="1300" dirty="0"/>
              <a:t>supporting</a:t>
            </a:r>
            <a:r>
              <a:rPr lang="ar-SA" sz="1300" dirty="0"/>
              <a:t> </a:t>
            </a:r>
            <a:r>
              <a:rPr lang="en-US" sz="1300" dirty="0"/>
              <a:t>their</a:t>
            </a:r>
            <a:r>
              <a:rPr lang="ar-SA" sz="1300" dirty="0"/>
              <a:t> </a:t>
            </a:r>
            <a:r>
              <a:rPr lang="en-US" sz="1300" dirty="0"/>
              <a:t>academic</a:t>
            </a:r>
            <a:r>
              <a:rPr lang="ar-SA" sz="1300" dirty="0"/>
              <a:t> </a:t>
            </a:r>
            <a:r>
              <a:rPr lang="en-US" sz="1300" dirty="0"/>
              <a:t>and</a:t>
            </a:r>
            <a:r>
              <a:rPr lang="ar-SA" sz="1300" dirty="0"/>
              <a:t> </a:t>
            </a:r>
            <a:r>
              <a:rPr lang="en-US" sz="1300" dirty="0"/>
              <a:t>professional</a:t>
            </a:r>
            <a:r>
              <a:rPr lang="ar-SA" sz="1300" dirty="0"/>
              <a:t> </a:t>
            </a:r>
            <a:r>
              <a:rPr lang="en-US" sz="1300" dirty="0"/>
              <a:t>careers.</a:t>
            </a:r>
            <a:endParaRPr lang="ar-SY" sz="1300" dirty="0"/>
          </a:p>
          <a:p>
            <a:pPr>
              <a:lnSpc>
                <a:spcPct val="150000"/>
              </a:lnSpc>
            </a:pPr>
            <a:r>
              <a:rPr lang="en-US" sz="1300" dirty="0"/>
              <a:t>Over the past six years, we gained confidence and support</a:t>
            </a:r>
            <a:r>
              <a:rPr lang="ar-SA" sz="1300" dirty="0"/>
              <a:t> </a:t>
            </a:r>
            <a:r>
              <a:rPr lang="en-US" sz="1300" dirty="0"/>
              <a:t>from the most active entities in different sectors (governmental, private, local and international organizations) sectors, together with their support, sponsorship and partnerships we reached more than </a:t>
            </a:r>
            <a:r>
              <a:rPr lang="en-US" sz="1300" dirty="0">
                <a:solidFill>
                  <a:srgbClr val="61D39E"/>
                </a:solidFill>
              </a:rPr>
              <a:t>26,000</a:t>
            </a:r>
            <a:r>
              <a:rPr lang="en-US" sz="1300" dirty="0"/>
              <a:t> actual</a:t>
            </a:r>
            <a:r>
              <a:rPr lang="ar-SA" sz="1300" dirty="0"/>
              <a:t> </a:t>
            </a:r>
            <a:r>
              <a:rPr lang="en-US" sz="1300" dirty="0"/>
              <a:t>beneficiaries through more than </a:t>
            </a:r>
            <a:r>
              <a:rPr lang="en-US" sz="1300" dirty="0">
                <a:solidFill>
                  <a:srgbClr val="61D39E"/>
                </a:solidFill>
              </a:rPr>
              <a:t>35</a:t>
            </a:r>
            <a:r>
              <a:rPr lang="en-US" sz="1300" dirty="0"/>
              <a:t> projects were executed in five governorates: </a:t>
            </a:r>
            <a:r>
              <a:rPr lang="en-US" sz="1300" dirty="0">
                <a:solidFill>
                  <a:srgbClr val="61D39E"/>
                </a:solidFill>
              </a:rPr>
              <a:t>Damascus</a:t>
            </a:r>
            <a:r>
              <a:rPr lang="en-US" sz="1300" dirty="0"/>
              <a:t>, </a:t>
            </a:r>
            <a:r>
              <a:rPr lang="en-US" sz="1300" dirty="0">
                <a:solidFill>
                  <a:srgbClr val="61D39E"/>
                </a:solidFill>
              </a:rPr>
              <a:t>Hama</a:t>
            </a:r>
            <a:r>
              <a:rPr lang="en-US" sz="1300" dirty="0"/>
              <a:t>, </a:t>
            </a:r>
            <a:r>
              <a:rPr lang="en-US" sz="1300" dirty="0">
                <a:solidFill>
                  <a:srgbClr val="61D39E"/>
                </a:solidFill>
              </a:rPr>
              <a:t>Homs</a:t>
            </a:r>
            <a:r>
              <a:rPr lang="en-US" sz="1300" dirty="0"/>
              <a:t>, </a:t>
            </a:r>
            <a:r>
              <a:rPr lang="en-US" sz="1300" dirty="0">
                <a:solidFill>
                  <a:srgbClr val="61D39E"/>
                </a:solidFill>
              </a:rPr>
              <a:t>Aleppo</a:t>
            </a:r>
            <a:r>
              <a:rPr lang="en-US" sz="1300" dirty="0"/>
              <a:t> and </a:t>
            </a:r>
            <a:r>
              <a:rPr lang="en-US" sz="1300" dirty="0" err="1">
                <a:solidFill>
                  <a:srgbClr val="61D39E"/>
                </a:solidFill>
              </a:rPr>
              <a:t>Tartus</a:t>
            </a:r>
            <a:r>
              <a:rPr lang="en-US" sz="1300" dirty="0"/>
              <a:t>.</a:t>
            </a:r>
          </a:p>
        </p:txBody>
      </p:sp>
      <p:sp>
        <p:nvSpPr>
          <p:cNvPr id="4" name="Slide Number Placeholder 3"/>
          <p:cNvSpPr>
            <a:spLocks noGrp="1"/>
          </p:cNvSpPr>
          <p:nvPr>
            <p:ph type="sldNum" sz="quarter" idx="12"/>
          </p:nvPr>
        </p:nvSpPr>
        <p:spPr/>
        <p:txBody>
          <a:bodyPr/>
          <a:lstStyle/>
          <a:p>
            <a:fld id="{B594E04C-904B-4F3D-88A6-610EC90BDE37}" type="slidenum">
              <a:rPr lang="en-US" smtClean="0"/>
              <a:t>2</a:t>
            </a:fld>
            <a:endParaRPr lang="en-US" dirty="0"/>
          </a:p>
        </p:txBody>
      </p:sp>
      <p:cxnSp>
        <p:nvCxnSpPr>
          <p:cNvPr id="7" name="Straight Connector 6"/>
          <p:cNvCxnSpPr/>
          <p:nvPr/>
        </p:nvCxnSpPr>
        <p:spPr>
          <a:xfrm>
            <a:off x="643220" y="4133433"/>
            <a:ext cx="4041210" cy="0"/>
          </a:xfrm>
          <a:prstGeom prst="line">
            <a:avLst/>
          </a:prstGeom>
          <a:ln>
            <a:solidFill>
              <a:srgbClr val="0D2035"/>
            </a:solidFill>
            <a:prstDash val="dashDot"/>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366276" y="910190"/>
            <a:ext cx="4595098" cy="537792"/>
          </a:xfrm>
          <a:prstGeom prst="rect">
            <a:avLst/>
          </a:prstGeom>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rgbClr val="61D39E"/>
                </a:solidFill>
                <a:latin typeface="Helvetica Neue W23 for SKY Bd" panose="020B0804020202020204" pitchFamily="34" charset="-78"/>
                <a:ea typeface="+mj-ea"/>
                <a:cs typeface="Helvetica Neue W23 for SKY Bd" panose="020B0804020202020204" pitchFamily="34" charset="-78"/>
              </a:defRPr>
            </a:lvl1pPr>
          </a:lstStyle>
          <a:p>
            <a:pPr algn="ctr" rtl="1"/>
            <a:r>
              <a:rPr lang="en-US" sz="2400" dirty="0"/>
              <a:t>Who are we?</a:t>
            </a:r>
          </a:p>
        </p:txBody>
      </p:sp>
    </p:spTree>
    <p:extLst>
      <p:ext uri="{BB962C8B-B14F-4D97-AF65-F5344CB8AC3E}">
        <p14:creationId xmlns:p14="http://schemas.microsoft.com/office/powerpoint/2010/main" val="686641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6276" y="979714"/>
            <a:ext cx="4595098" cy="492072"/>
          </a:xfrm>
        </p:spPr>
        <p:txBody>
          <a:bodyPr>
            <a:normAutofit/>
          </a:bodyPr>
          <a:lstStyle/>
          <a:p>
            <a:pPr algn="ctr"/>
            <a:r>
              <a:rPr lang="en-US" sz="2400" dirty="0"/>
              <a:t>Our Vision</a:t>
            </a:r>
          </a:p>
        </p:txBody>
      </p:sp>
      <p:sp>
        <p:nvSpPr>
          <p:cNvPr id="4" name="Slide Number Placeholder 3"/>
          <p:cNvSpPr>
            <a:spLocks noGrp="1"/>
          </p:cNvSpPr>
          <p:nvPr>
            <p:ph type="sldNum" sz="quarter" idx="12"/>
          </p:nvPr>
        </p:nvSpPr>
        <p:spPr/>
        <p:txBody>
          <a:bodyPr/>
          <a:lstStyle/>
          <a:p>
            <a:fld id="{B594E04C-904B-4F3D-88A6-610EC90BDE37}" type="slidenum">
              <a:rPr lang="en-US" smtClean="0"/>
              <a:t>3</a:t>
            </a:fld>
            <a:endParaRPr lang="en-US" dirty="0"/>
          </a:p>
        </p:txBody>
      </p:sp>
      <p:sp>
        <p:nvSpPr>
          <p:cNvPr id="8" name="Title 4"/>
          <p:cNvSpPr txBox="1">
            <a:spLocks/>
          </p:cNvSpPr>
          <p:nvPr/>
        </p:nvSpPr>
        <p:spPr>
          <a:xfrm>
            <a:off x="366276" y="3993207"/>
            <a:ext cx="4595098" cy="492072"/>
          </a:xfrm>
          <a:prstGeom prst="rect">
            <a:avLst/>
          </a:prstGeom>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rgbClr val="61D39E"/>
                </a:solidFill>
                <a:latin typeface="Helvetica Neue W23 for SKY Bd" panose="020B0804020202020204" pitchFamily="34" charset="-78"/>
                <a:ea typeface="+mj-ea"/>
                <a:cs typeface="Helvetica Neue W23 for SKY Bd" panose="020B0804020202020204" pitchFamily="34" charset="-78"/>
              </a:defRPr>
            </a:lvl1pPr>
          </a:lstStyle>
          <a:p>
            <a:pPr algn="l"/>
            <a:endParaRPr lang="en-US" dirty="0"/>
          </a:p>
        </p:txBody>
      </p:sp>
      <p:sp>
        <p:nvSpPr>
          <p:cNvPr id="9" name="Content Placeholder 5"/>
          <p:cNvSpPr txBox="1">
            <a:spLocks/>
          </p:cNvSpPr>
          <p:nvPr/>
        </p:nvSpPr>
        <p:spPr>
          <a:xfrm>
            <a:off x="420264" y="4636946"/>
            <a:ext cx="4595098" cy="1694172"/>
          </a:xfrm>
          <a:prstGeom prst="rect">
            <a:avLst/>
          </a:prstGeom>
        </p:spPr>
        <p:txBody>
          <a:bodyPr vert="horz" lIns="91440" tIns="45720" rIns="91440" bIns="45720" rtlCol="0">
            <a:norm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algn="l"/>
            <a:endParaRPr lang="en-US" dirty="0"/>
          </a:p>
        </p:txBody>
      </p:sp>
      <p:sp>
        <p:nvSpPr>
          <p:cNvPr id="10" name="Title 4"/>
          <p:cNvSpPr txBox="1">
            <a:spLocks/>
          </p:cNvSpPr>
          <p:nvPr/>
        </p:nvSpPr>
        <p:spPr>
          <a:xfrm>
            <a:off x="366276" y="3051993"/>
            <a:ext cx="4595098" cy="492072"/>
          </a:xfrm>
          <a:prstGeom prst="rect">
            <a:avLst/>
          </a:prstGeom>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rgbClr val="61D39E"/>
                </a:solidFill>
                <a:latin typeface="Helvetica Neue W23 for SKY Bd" panose="020B0804020202020204" pitchFamily="34" charset="-78"/>
                <a:ea typeface="+mj-ea"/>
                <a:cs typeface="Helvetica Neue W23 for SKY Bd" panose="020B0804020202020204" pitchFamily="34" charset="-78"/>
              </a:defRPr>
            </a:lvl1pPr>
          </a:lstStyle>
          <a:p>
            <a:pPr algn="ctr"/>
            <a:r>
              <a:rPr lang="en-US" sz="2400" dirty="0"/>
              <a:t>Our Mission</a:t>
            </a:r>
            <a:r>
              <a:rPr lang="ar-SY" sz="2400" dirty="0"/>
              <a:t> </a:t>
            </a:r>
            <a:endParaRPr lang="en-US" sz="2400" dirty="0"/>
          </a:p>
        </p:txBody>
      </p:sp>
      <p:sp>
        <p:nvSpPr>
          <p:cNvPr id="12" name="Content Placeholder 2"/>
          <p:cNvSpPr txBox="1">
            <a:spLocks/>
          </p:cNvSpPr>
          <p:nvPr/>
        </p:nvSpPr>
        <p:spPr>
          <a:xfrm>
            <a:off x="532053" y="1471787"/>
            <a:ext cx="4263545" cy="1151799"/>
          </a:xfrm>
          <a:prstGeom prst="roundRect">
            <a:avLst/>
          </a:prstGeom>
          <a:ln>
            <a:solidFill>
              <a:srgbClr val="0D2035"/>
            </a:solidFill>
            <a:prstDash val="dashDot"/>
          </a:ln>
        </p:spPr>
        <p:txBody>
          <a:bodyPr vert="horz" lIns="91440" tIns="45720" rIns="91440" bIns="45720"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a:lnSpc>
                <a:spcPct val="150000"/>
              </a:lnSpc>
              <a:buNone/>
            </a:pPr>
            <a:r>
              <a:rPr lang="en-US" sz="1300" dirty="0"/>
              <a:t>A leading community with competent human resources that can contribute to build a better future and society.</a:t>
            </a:r>
          </a:p>
        </p:txBody>
      </p:sp>
      <p:sp>
        <p:nvSpPr>
          <p:cNvPr id="13" name="Rectangle 12"/>
          <p:cNvSpPr/>
          <p:nvPr/>
        </p:nvSpPr>
        <p:spPr>
          <a:xfrm>
            <a:off x="467637" y="2150104"/>
            <a:ext cx="321794" cy="7083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pic>
        <p:nvPicPr>
          <p:cNvPr id="14" name="Picture 13"/>
          <p:cNvPicPr>
            <a:picLocks noChangeAspect="1"/>
          </p:cNvPicPr>
          <p:nvPr/>
        </p:nvPicPr>
        <p:blipFill>
          <a:blip r:embed="rId2" cstate="print">
            <a:grayscl/>
            <a:extLst>
              <a:ext uri="{28A0092B-C50C-407E-A947-70E740481C1C}">
                <a14:useLocalDpi xmlns:a14="http://schemas.microsoft.com/office/drawing/2010/main" val="0"/>
              </a:ext>
            </a:extLst>
          </a:blip>
          <a:stretch>
            <a:fillRect/>
          </a:stretch>
        </p:blipFill>
        <p:spPr>
          <a:xfrm>
            <a:off x="146048" y="2097947"/>
            <a:ext cx="954817" cy="848017"/>
          </a:xfrm>
          <a:prstGeom prst="rect">
            <a:avLst/>
          </a:prstGeom>
        </p:spPr>
      </p:pic>
      <p:sp>
        <p:nvSpPr>
          <p:cNvPr id="18" name="Content Placeholder 2">
            <a:extLst>
              <a:ext uri="{FF2B5EF4-FFF2-40B4-BE49-F238E27FC236}">
                <a16:creationId xmlns:a16="http://schemas.microsoft.com/office/drawing/2014/main" id="{FC060DA3-1BA8-4D00-AD6F-D989C6759A8E}"/>
              </a:ext>
            </a:extLst>
          </p:cNvPr>
          <p:cNvSpPr txBox="1">
            <a:spLocks/>
          </p:cNvSpPr>
          <p:nvPr/>
        </p:nvSpPr>
        <p:spPr>
          <a:xfrm>
            <a:off x="355858" y="3510933"/>
            <a:ext cx="4615935" cy="2552344"/>
          </a:xfrm>
          <a:prstGeom prst="roundRect">
            <a:avLst/>
          </a:prstGeom>
          <a:ln>
            <a:solidFill>
              <a:srgbClr val="0D2035"/>
            </a:solidFill>
            <a:prstDash val="dashDot"/>
          </a:ln>
        </p:spPr>
        <p:txBody>
          <a:bodyPr vert="horz" lIns="91440" tIns="45720" rIns="91440" bIns="45720"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a:lnSpc>
                <a:spcPct val="150000"/>
              </a:lnSpc>
              <a:buNone/>
            </a:pPr>
            <a:r>
              <a:rPr lang="en-US" sz="1300" dirty="0"/>
              <a:t>Empower, engage and raise awareness of youth, and who have got the spirit of youth about the academic, professional and educational future choices, in partnership with professional entities and institutions that meet our standards to achieve mutual benefit and continuously contribute</a:t>
            </a:r>
            <a:r>
              <a:rPr lang="ar-SA" sz="1300" dirty="0"/>
              <a:t> </a:t>
            </a:r>
            <a:r>
              <a:rPr lang="en-US" sz="1300" dirty="0"/>
              <a:t>in the process of economic and social</a:t>
            </a:r>
            <a:r>
              <a:rPr lang="ar-SA" sz="1300" dirty="0"/>
              <a:t> </a:t>
            </a:r>
            <a:r>
              <a:rPr lang="en-US" sz="1300" dirty="0"/>
              <a:t>development</a:t>
            </a:r>
          </a:p>
        </p:txBody>
      </p:sp>
      <p:sp>
        <p:nvSpPr>
          <p:cNvPr id="19" name="Rectangle 18">
            <a:extLst>
              <a:ext uri="{FF2B5EF4-FFF2-40B4-BE49-F238E27FC236}">
                <a16:creationId xmlns:a16="http://schemas.microsoft.com/office/drawing/2014/main" id="{F05F3701-801A-4F15-BED9-9CA2EEC49592}"/>
              </a:ext>
            </a:extLst>
          </p:cNvPr>
          <p:cNvSpPr/>
          <p:nvPr/>
        </p:nvSpPr>
        <p:spPr>
          <a:xfrm>
            <a:off x="264437" y="5468529"/>
            <a:ext cx="321794" cy="7083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pic>
        <p:nvPicPr>
          <p:cNvPr id="17" name="Picture 16"/>
          <p:cNvPicPr>
            <a:picLocks noChangeAspect="1"/>
          </p:cNvPicPr>
          <p:nvPr/>
        </p:nvPicPr>
        <p:blipFill>
          <a:blip r:embed="rId3" cstate="print">
            <a:grayscl/>
            <a:extLst>
              <a:ext uri="{28A0092B-C50C-407E-A947-70E740481C1C}">
                <a14:useLocalDpi xmlns:a14="http://schemas.microsoft.com/office/drawing/2010/main" val="0"/>
              </a:ext>
            </a:extLst>
          </a:blip>
          <a:stretch>
            <a:fillRect/>
          </a:stretch>
        </p:blipFill>
        <p:spPr>
          <a:xfrm>
            <a:off x="74758" y="5491076"/>
            <a:ext cx="560950" cy="560950"/>
          </a:xfrm>
          <a:prstGeom prst="rect">
            <a:avLst/>
          </a:prstGeom>
        </p:spPr>
      </p:pic>
    </p:spTree>
    <p:extLst>
      <p:ext uri="{BB962C8B-B14F-4D97-AF65-F5344CB8AC3E}">
        <p14:creationId xmlns:p14="http://schemas.microsoft.com/office/powerpoint/2010/main" val="423638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87337" y="1205894"/>
            <a:ext cx="4752976" cy="5684696"/>
          </a:xfrm>
          <a:prstGeom prst="roundRect">
            <a:avLst/>
          </a:prstGeom>
          <a:ln>
            <a:noFill/>
            <a:prstDash val="dashDot"/>
          </a:ln>
        </p:spPr>
        <p:txBody>
          <a:bodyPr>
            <a:noAutofit/>
          </a:bodyPr>
          <a:lstStyle/>
          <a:p>
            <a:pPr marL="228600" indent="-228600" fontAlgn="ctr">
              <a:lnSpc>
                <a:spcPct val="150000"/>
              </a:lnSpc>
              <a:buAutoNum type="arabicPeriod"/>
            </a:pPr>
            <a:r>
              <a:rPr lang="en-US" sz="900" dirty="0"/>
              <a:t>Raise awareness among young people about the concept of the labor market and the available future choices to them through awareness raising campaigns.</a:t>
            </a:r>
          </a:p>
          <a:p>
            <a:pPr marL="228600" indent="-228600" fontAlgn="ctr">
              <a:lnSpc>
                <a:spcPct val="150000"/>
              </a:lnSpc>
              <a:buFont typeface="Arial" panose="020B0604020202020204" pitchFamily="34" charset="0"/>
              <a:buAutoNum type="arabicPeriod"/>
            </a:pPr>
            <a:r>
              <a:rPr lang="en-US" sz="900" dirty="0"/>
              <a:t>Bridge the gap between university students and their theoretical study through effective workshops and trainings.</a:t>
            </a:r>
          </a:p>
          <a:p>
            <a:pPr marL="228600" indent="-228600" fontAlgn="ctr">
              <a:lnSpc>
                <a:spcPct val="150000"/>
              </a:lnSpc>
              <a:buFont typeface="Arial" panose="020B0604020202020204" pitchFamily="34" charset="0"/>
              <a:buAutoNum type="arabicPeriod"/>
            </a:pPr>
            <a:r>
              <a:rPr lang="en-US" sz="900" dirty="0"/>
              <a:t>Give young people the tools and skills to enter the labor market and help them to effectively identify their professional and academic careers.</a:t>
            </a:r>
          </a:p>
          <a:p>
            <a:pPr marL="228600" indent="-228600" fontAlgn="ctr">
              <a:lnSpc>
                <a:spcPct val="150000"/>
              </a:lnSpc>
              <a:buFont typeface="Arial" panose="020B0604020202020204" pitchFamily="34" charset="0"/>
              <a:buAutoNum type="arabicPeriod"/>
            </a:pPr>
            <a:r>
              <a:rPr lang="en-US" sz="900" dirty="0"/>
              <a:t>Break the barrier between young people and operating companies in Syria and familiarize them with their activities directly through exhibitions and events.</a:t>
            </a:r>
          </a:p>
          <a:p>
            <a:pPr marL="228600" indent="-228600" fontAlgn="ctr">
              <a:lnSpc>
                <a:spcPct val="150000"/>
              </a:lnSpc>
              <a:buFont typeface="Arial" panose="020B0604020202020204" pitchFamily="34" charset="0"/>
              <a:buAutoNum type="arabicPeriod"/>
            </a:pPr>
            <a:r>
              <a:rPr lang="en-US" sz="900" dirty="0"/>
              <a:t>Encourage entrepreneurship and promote self-employment by establishing a business incubator for entrepreneurs.</a:t>
            </a:r>
          </a:p>
          <a:p>
            <a:pPr marL="228600" indent="-228600" fontAlgn="ctr">
              <a:lnSpc>
                <a:spcPct val="150000"/>
              </a:lnSpc>
              <a:buFont typeface="Arial" panose="020B0604020202020204" pitchFamily="34" charset="0"/>
              <a:buAutoNum type="arabicPeriod"/>
            </a:pPr>
            <a:r>
              <a:rPr lang="en-US" sz="900" dirty="0"/>
              <a:t>Provide spaces for youth through which they can practice their cultural, scientific and professional activities.</a:t>
            </a:r>
          </a:p>
          <a:p>
            <a:pPr marL="228600" indent="-228600" fontAlgn="ctr">
              <a:lnSpc>
                <a:spcPct val="150000"/>
              </a:lnSpc>
              <a:buFont typeface="Arial" panose="020B0604020202020204" pitchFamily="34" charset="0"/>
              <a:buAutoNum type="arabicPeriod"/>
            </a:pPr>
            <a:r>
              <a:rPr lang="en-US" sz="900" dirty="0"/>
              <a:t>Conduct needs assessments for youth periodically to design and implement projects that serve the stated objectives.</a:t>
            </a:r>
            <a:endParaRPr lang="ar-SA" sz="900" dirty="0"/>
          </a:p>
          <a:p>
            <a:pPr marL="228600" indent="-228600" fontAlgn="ctr">
              <a:lnSpc>
                <a:spcPct val="150000"/>
              </a:lnSpc>
              <a:buFont typeface="Arial" panose="020B0604020202020204" pitchFamily="34" charset="0"/>
              <a:buAutoNum type="arabicPeriod"/>
            </a:pPr>
            <a:r>
              <a:rPr lang="en-US" sz="900" dirty="0"/>
              <a:t>Implement investment projects and activities in accordance with the our objectives to secure income for the institution to cover its needs and the compensation of the individuals working in it.</a:t>
            </a:r>
          </a:p>
          <a:p>
            <a:pPr marL="228600" indent="-228600" fontAlgn="ctr">
              <a:lnSpc>
                <a:spcPct val="150000"/>
              </a:lnSpc>
              <a:buFont typeface="Arial" panose="020B0604020202020204" pitchFamily="34" charset="0"/>
              <a:buAutoNum type="arabicPeriod"/>
            </a:pPr>
            <a:r>
              <a:rPr lang="en-US" sz="900" dirty="0"/>
              <a:t>Raise awareness of Syrian heritage conservation through setting up workshops and projects that serve this.</a:t>
            </a:r>
            <a:endParaRPr lang="ar-SA" sz="900" dirty="0"/>
          </a:p>
          <a:p>
            <a:pPr marL="228600" indent="-228600" fontAlgn="ctr">
              <a:lnSpc>
                <a:spcPct val="150000"/>
              </a:lnSpc>
              <a:buFont typeface="Arial" panose="020B0604020202020204" pitchFamily="34" charset="0"/>
              <a:buAutoNum type="arabicPeriod"/>
            </a:pPr>
            <a:endParaRPr lang="en-US" sz="900" dirty="0"/>
          </a:p>
        </p:txBody>
      </p:sp>
      <p:sp>
        <p:nvSpPr>
          <p:cNvPr id="4" name="Slide Number Placeholder 3"/>
          <p:cNvSpPr>
            <a:spLocks noGrp="1"/>
          </p:cNvSpPr>
          <p:nvPr>
            <p:ph type="sldNum" sz="quarter" idx="12"/>
          </p:nvPr>
        </p:nvSpPr>
        <p:spPr/>
        <p:txBody>
          <a:bodyPr/>
          <a:lstStyle/>
          <a:p>
            <a:fld id="{B594E04C-904B-4F3D-88A6-610EC90BDE37}" type="slidenum">
              <a:rPr lang="en-US" smtClean="0"/>
              <a:t>4</a:t>
            </a:fld>
            <a:endParaRPr lang="en-US" dirty="0"/>
          </a:p>
        </p:txBody>
      </p:sp>
      <p:sp>
        <p:nvSpPr>
          <p:cNvPr id="7" name="Content Placeholder 5"/>
          <p:cNvSpPr txBox="1">
            <a:spLocks/>
          </p:cNvSpPr>
          <p:nvPr/>
        </p:nvSpPr>
        <p:spPr>
          <a:xfrm>
            <a:off x="366276" y="4324209"/>
            <a:ext cx="4595098" cy="1695591"/>
          </a:xfrm>
          <a:prstGeom prst="rect">
            <a:avLst/>
          </a:prstGeom>
        </p:spPr>
        <p:txBody>
          <a:bodyPr vert="horz" lIns="91440" tIns="45720" rIns="91440" bIns="45720"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rgbClr val="0D2035"/>
                </a:solidFill>
                <a:latin typeface="Helvetica Neue W23 for SKY Bd" panose="020B0804020202020204" pitchFamily="34" charset="-78"/>
                <a:ea typeface="+mn-ea"/>
                <a:cs typeface="Helvetica Neue W23 for SKY Bd" panose="020B0804020202020204" pitchFamily="34" charset="-78"/>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rgbClr val="0D2035"/>
                </a:solidFill>
                <a:latin typeface="Helvetica Neue W23 for SKY Bd" panose="020B0804020202020204" pitchFamily="34" charset="-78"/>
                <a:ea typeface="+mn-ea"/>
                <a:cs typeface="Helvetica Neue W23 for SKY Bd" panose="020B0804020202020204" pitchFamily="34" charset="-78"/>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rgbClr val="0D2035"/>
                </a:solidFill>
                <a:latin typeface="Helvetica Neue W23 for SKY Bd" panose="020B0804020202020204" pitchFamily="34" charset="-78"/>
                <a:ea typeface="+mn-ea"/>
                <a:cs typeface="Helvetica Neue W23 for SKY Bd" panose="020B0804020202020204" pitchFamily="34" charset="-78"/>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rgbClr val="0D2035"/>
                </a:solidFill>
                <a:latin typeface="Helvetica Neue W23 for SKY Bd" panose="020B0804020202020204" pitchFamily="34" charset="-78"/>
                <a:ea typeface="+mn-ea"/>
                <a:cs typeface="Helvetica Neue W23 for SKY Bd" panose="020B0804020202020204" pitchFamily="34" charset="-78"/>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just" rtl="1">
              <a:buFont typeface="Arial" panose="020B0604020202020204" pitchFamily="34" charset="0"/>
              <a:buNone/>
            </a:pPr>
            <a:endParaRPr lang="en-US" sz="1000" dirty="0"/>
          </a:p>
        </p:txBody>
      </p:sp>
      <p:sp>
        <p:nvSpPr>
          <p:cNvPr id="11" name="Title 1"/>
          <p:cNvSpPr txBox="1">
            <a:spLocks/>
          </p:cNvSpPr>
          <p:nvPr/>
        </p:nvSpPr>
        <p:spPr>
          <a:xfrm>
            <a:off x="366276" y="866647"/>
            <a:ext cx="4595098" cy="537792"/>
          </a:xfrm>
          <a:prstGeom prst="rect">
            <a:avLst/>
          </a:prstGeom>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rgbClr val="61D39E"/>
                </a:solidFill>
                <a:latin typeface="Helvetica Neue W23 for SKY Bd" panose="020B0804020202020204" pitchFamily="34" charset="-78"/>
                <a:ea typeface="+mj-ea"/>
                <a:cs typeface="Helvetica Neue W23 for SKY Bd" panose="020B0804020202020204" pitchFamily="34" charset="-78"/>
              </a:defRPr>
            </a:lvl1pPr>
          </a:lstStyle>
          <a:p>
            <a:pPr algn="ctr" rtl="1"/>
            <a:r>
              <a:rPr lang="en-US" sz="2400" dirty="0"/>
              <a:t>Our Goals</a:t>
            </a:r>
          </a:p>
        </p:txBody>
      </p:sp>
    </p:spTree>
    <p:extLst>
      <p:ext uri="{BB962C8B-B14F-4D97-AF65-F5344CB8AC3E}">
        <p14:creationId xmlns:p14="http://schemas.microsoft.com/office/powerpoint/2010/main" val="3475221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9300" y="37101"/>
            <a:ext cx="2566737" cy="1331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4" name="Slide Number Placeholder 3"/>
          <p:cNvSpPr>
            <a:spLocks noGrp="1"/>
          </p:cNvSpPr>
          <p:nvPr>
            <p:ph type="sldNum" sz="quarter" idx="12"/>
          </p:nvPr>
        </p:nvSpPr>
        <p:spPr/>
        <p:txBody>
          <a:bodyPr/>
          <a:lstStyle/>
          <a:p>
            <a:fld id="{B594E04C-904B-4F3D-88A6-610EC90BDE37}" type="slidenum">
              <a:rPr lang="en-US" smtClean="0"/>
              <a:pPr/>
              <a:t>5</a:t>
            </a:fld>
            <a:endParaRPr lang="en-US" dirty="0"/>
          </a:p>
        </p:txBody>
      </p:sp>
      <p:sp>
        <p:nvSpPr>
          <p:cNvPr id="51" name="Title 1"/>
          <p:cNvSpPr>
            <a:spLocks noGrp="1"/>
          </p:cNvSpPr>
          <p:nvPr>
            <p:ph type="title"/>
          </p:nvPr>
        </p:nvSpPr>
        <p:spPr>
          <a:xfrm rot="5400000">
            <a:off x="2653574" y="3457562"/>
            <a:ext cx="4410803" cy="644550"/>
          </a:xfrm>
        </p:spPr>
        <p:txBody>
          <a:bodyPr>
            <a:normAutofit/>
          </a:bodyPr>
          <a:lstStyle/>
          <a:p>
            <a:pPr algn="ctr"/>
            <a:r>
              <a:rPr lang="en-US" dirty="0"/>
              <a:t>Organization Chat</a:t>
            </a:r>
          </a:p>
        </p:txBody>
      </p:sp>
      <p:pic>
        <p:nvPicPr>
          <p:cNvPr id="6" name="Picture 5">
            <a:extLst>
              <a:ext uri="{FF2B5EF4-FFF2-40B4-BE49-F238E27FC236}">
                <a16:creationId xmlns:a16="http://schemas.microsoft.com/office/drawing/2014/main" id="{52ADA675-4885-4C41-BEA7-DA84EF6A9F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033385" y="1730173"/>
            <a:ext cx="7210898" cy="4021393"/>
          </a:xfrm>
          <a:prstGeom prst="rect">
            <a:avLst/>
          </a:prstGeom>
        </p:spPr>
      </p:pic>
    </p:spTree>
    <p:extLst>
      <p:ext uri="{BB962C8B-B14F-4D97-AF65-F5344CB8AC3E}">
        <p14:creationId xmlns:p14="http://schemas.microsoft.com/office/powerpoint/2010/main" val="416192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594E04C-904B-4F3D-88A6-610EC90BDE37}" type="slidenum">
              <a:rPr lang="en-US" smtClean="0"/>
              <a:t>6</a:t>
            </a:fld>
            <a:endParaRPr lang="en-US" dirty="0"/>
          </a:p>
        </p:txBody>
      </p:sp>
      <p:sp>
        <p:nvSpPr>
          <p:cNvPr id="5" name="Title 1"/>
          <p:cNvSpPr txBox="1">
            <a:spLocks/>
          </p:cNvSpPr>
          <p:nvPr/>
        </p:nvSpPr>
        <p:spPr>
          <a:xfrm>
            <a:off x="366276" y="866647"/>
            <a:ext cx="4595098" cy="537792"/>
          </a:xfrm>
          <a:prstGeom prst="rect">
            <a:avLst/>
          </a:prstGeom>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rgbClr val="61D39E"/>
                </a:solidFill>
                <a:latin typeface="Helvetica Neue W23 for SKY Bd" panose="020B0804020202020204" pitchFamily="34" charset="-78"/>
                <a:ea typeface="+mj-ea"/>
                <a:cs typeface="Helvetica Neue W23 for SKY Bd" panose="020B0804020202020204" pitchFamily="34" charset="-78"/>
              </a:defRPr>
            </a:lvl1pPr>
          </a:lstStyle>
          <a:p>
            <a:pPr algn="ctr" rtl="1"/>
            <a:r>
              <a:rPr lang="ar-SY" sz="2400" dirty="0"/>
              <a:t>شركائنا</a:t>
            </a:r>
            <a:endParaRPr lang="en-US" sz="2400" dirty="0"/>
          </a:p>
        </p:txBody>
      </p:sp>
      <p:grpSp>
        <p:nvGrpSpPr>
          <p:cNvPr id="21" name="Group 20"/>
          <p:cNvGrpSpPr/>
          <p:nvPr/>
        </p:nvGrpSpPr>
        <p:grpSpPr>
          <a:xfrm>
            <a:off x="827623" y="3860843"/>
            <a:ext cx="792798" cy="792798"/>
            <a:chOff x="1543899" y="1343059"/>
            <a:chExt cx="967062" cy="967062"/>
          </a:xfrm>
        </p:grpSpPr>
        <p:sp>
          <p:nvSpPr>
            <p:cNvPr id="22" name="Oval 21"/>
            <p:cNvSpPr/>
            <p:nvPr/>
          </p:nvSpPr>
          <p:spPr>
            <a:xfrm>
              <a:off x="1543899" y="1343059"/>
              <a:ext cx="967062" cy="967062"/>
            </a:xfrm>
            <a:prstGeom prst="ellipse">
              <a:avLst/>
            </a:prstGeom>
            <a:noFill/>
            <a:ln w="19050">
              <a:solidFill>
                <a:srgbClr val="61D39E"/>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pic>
          <p:nvPicPr>
            <p:cNvPr id="23" name="Picture 22"/>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627224" y="1426384"/>
              <a:ext cx="800412" cy="800412"/>
            </a:xfrm>
            <a:prstGeom prst="rect">
              <a:avLst/>
            </a:prstGeom>
          </p:spPr>
        </p:pic>
      </p:grpSp>
      <p:sp>
        <p:nvSpPr>
          <p:cNvPr id="27" name="Rounded Rectangle 26"/>
          <p:cNvSpPr/>
          <p:nvPr/>
        </p:nvSpPr>
        <p:spPr>
          <a:xfrm>
            <a:off x="1676365" y="2232714"/>
            <a:ext cx="2030866" cy="1696439"/>
          </a:xfrm>
          <a:prstGeom prst="roundRect">
            <a:avLst/>
          </a:prstGeom>
          <a:solidFill>
            <a:srgbClr val="0D2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en-US" sz="1400" dirty="0">
                <a:solidFill>
                  <a:srgbClr val="61D39E"/>
                </a:solidFill>
                <a:latin typeface="Helvetica Neue W23 for SKY Bd" panose="020B0804020202020204" pitchFamily="34" charset="-78"/>
                <a:cs typeface="Helvetica Neue W23 for SKY Bd" panose="020B0804020202020204" pitchFamily="34" charset="-78"/>
              </a:rPr>
              <a:t>Private Sector</a:t>
            </a:r>
            <a:endParaRPr lang="ar-SY" sz="1400" dirty="0">
              <a:solidFill>
                <a:srgbClr val="61D39E"/>
              </a:solidFill>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Banks </a:t>
            </a:r>
            <a:endParaRPr lang="ar-SY" sz="1100" dirty="0">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Telecommunication companies</a:t>
            </a:r>
            <a:endParaRPr lang="ar-SY" sz="1100" dirty="0">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Commercial and industrial companies</a:t>
            </a:r>
            <a:endParaRPr lang="ar-SY" sz="1100" dirty="0">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Training institutes and centers</a:t>
            </a:r>
            <a:endParaRPr lang="ar-SY" sz="1100" dirty="0">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Advisory firms</a:t>
            </a:r>
          </a:p>
        </p:txBody>
      </p:sp>
      <p:grpSp>
        <p:nvGrpSpPr>
          <p:cNvPr id="2" name="Group 1"/>
          <p:cNvGrpSpPr/>
          <p:nvPr/>
        </p:nvGrpSpPr>
        <p:grpSpPr>
          <a:xfrm>
            <a:off x="2267426" y="1422178"/>
            <a:ext cx="792798" cy="792798"/>
            <a:chOff x="2267426" y="1992085"/>
            <a:chExt cx="792798" cy="792798"/>
          </a:xfrm>
        </p:grpSpPr>
        <p:sp>
          <p:nvSpPr>
            <p:cNvPr id="25" name="Oval 24"/>
            <p:cNvSpPr/>
            <p:nvPr/>
          </p:nvSpPr>
          <p:spPr>
            <a:xfrm>
              <a:off x="2267426" y="1992085"/>
              <a:ext cx="792798" cy="792798"/>
            </a:xfrm>
            <a:prstGeom prst="ellipse">
              <a:avLst/>
            </a:prstGeom>
            <a:noFill/>
            <a:ln w="19050">
              <a:solidFill>
                <a:srgbClr val="61D39E"/>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pic>
          <p:nvPicPr>
            <p:cNvPr id="28" name="Picture 27"/>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399663" y="2098322"/>
              <a:ext cx="555682" cy="555682"/>
            </a:xfrm>
            <a:prstGeom prst="rect">
              <a:avLst/>
            </a:prstGeom>
          </p:spPr>
        </p:pic>
      </p:grpSp>
      <p:grpSp>
        <p:nvGrpSpPr>
          <p:cNvPr id="3" name="Group 2"/>
          <p:cNvGrpSpPr/>
          <p:nvPr/>
        </p:nvGrpSpPr>
        <p:grpSpPr>
          <a:xfrm>
            <a:off x="3662358" y="3860843"/>
            <a:ext cx="792798" cy="792798"/>
            <a:chOff x="3965615" y="3979685"/>
            <a:chExt cx="792798" cy="792798"/>
          </a:xfrm>
        </p:grpSpPr>
        <p:sp>
          <p:nvSpPr>
            <p:cNvPr id="31" name="Oval 30"/>
            <p:cNvSpPr/>
            <p:nvPr/>
          </p:nvSpPr>
          <p:spPr>
            <a:xfrm>
              <a:off x="3965615" y="3979685"/>
              <a:ext cx="792798" cy="792798"/>
            </a:xfrm>
            <a:prstGeom prst="ellipse">
              <a:avLst/>
            </a:prstGeom>
            <a:noFill/>
            <a:ln w="19050">
              <a:solidFill>
                <a:srgbClr val="61D39E"/>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90428" y="4098529"/>
              <a:ext cx="543078" cy="543078"/>
            </a:xfrm>
            <a:prstGeom prst="rect">
              <a:avLst/>
            </a:prstGeom>
          </p:spPr>
        </p:pic>
      </p:grpSp>
      <p:sp>
        <p:nvSpPr>
          <p:cNvPr id="18" name="Rounded Rectangle 26">
            <a:extLst>
              <a:ext uri="{FF2B5EF4-FFF2-40B4-BE49-F238E27FC236}">
                <a16:creationId xmlns:a16="http://schemas.microsoft.com/office/drawing/2014/main" id="{EA8A2A57-347D-4D35-BD7D-C3E36463B0A8}"/>
              </a:ext>
            </a:extLst>
          </p:cNvPr>
          <p:cNvSpPr/>
          <p:nvPr/>
        </p:nvSpPr>
        <p:spPr>
          <a:xfrm>
            <a:off x="316649" y="4779974"/>
            <a:ext cx="1930570" cy="1696439"/>
          </a:xfrm>
          <a:prstGeom prst="roundRect">
            <a:avLst/>
          </a:prstGeom>
          <a:solidFill>
            <a:srgbClr val="0D2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61D39E"/>
                </a:solidFill>
                <a:latin typeface="Helvetica Neue W23 for SKY Bd" panose="020B0804020202020204" pitchFamily="34" charset="-78"/>
                <a:cs typeface="Helvetica Neue W23 for SKY Bd" panose="020B0804020202020204" pitchFamily="34" charset="-78"/>
              </a:rPr>
              <a:t>Development sector</a:t>
            </a: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Local and international organization (NGOs &amp; INGOs)</a:t>
            </a:r>
            <a:endParaRPr lang="ar-SY" sz="1100" dirty="0">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charities</a:t>
            </a:r>
            <a:endParaRPr lang="ar-SY" sz="1100" dirty="0">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Voluntary teams </a:t>
            </a:r>
            <a:endParaRPr lang="ar-SY" sz="1100" dirty="0">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Initiatives</a:t>
            </a:r>
          </a:p>
        </p:txBody>
      </p:sp>
      <p:sp>
        <p:nvSpPr>
          <p:cNvPr id="19" name="Rounded Rectangle 26">
            <a:extLst>
              <a:ext uri="{FF2B5EF4-FFF2-40B4-BE49-F238E27FC236}">
                <a16:creationId xmlns:a16="http://schemas.microsoft.com/office/drawing/2014/main" id="{DA18B57F-3945-4C1E-A79C-F76A7401BFFD}"/>
              </a:ext>
            </a:extLst>
          </p:cNvPr>
          <p:cNvSpPr/>
          <p:nvPr/>
        </p:nvSpPr>
        <p:spPr>
          <a:xfrm>
            <a:off x="3104283" y="4779974"/>
            <a:ext cx="1930570" cy="1696439"/>
          </a:xfrm>
          <a:prstGeom prst="roundRect">
            <a:avLst/>
          </a:prstGeom>
          <a:solidFill>
            <a:srgbClr val="0D2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a:solidFill>
                  <a:srgbClr val="61D39E"/>
                </a:solidFill>
                <a:latin typeface="Helvetica Neue W23 for SKY Bd" panose="020B0804020202020204" pitchFamily="34" charset="-78"/>
                <a:cs typeface="Helvetica Neue W23 for SKY Bd" panose="020B0804020202020204" pitchFamily="34" charset="-78"/>
              </a:rPr>
              <a:t>Public sector</a:t>
            </a:r>
            <a:endParaRPr lang="ar-SY" sz="1200" dirty="0">
              <a:solidFill>
                <a:srgbClr val="61D39E"/>
              </a:solidFill>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Ministry of social affairs</a:t>
            </a:r>
            <a:endParaRPr lang="ar-SY" sz="1100" dirty="0">
              <a:latin typeface="Helvetica Neue W23 for SKY Bd" panose="020B0804020202020204" pitchFamily="34" charset="-78"/>
              <a:cs typeface="Helvetica Neue W23 for SKY Bd" panose="020B0804020202020204" pitchFamily="34" charset="-78"/>
            </a:endParaRP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Damascus University</a:t>
            </a:r>
          </a:p>
          <a:p>
            <a:pPr marL="171450" lvl="0" indent="-171450">
              <a:buFont typeface="Wingdings" panose="05000000000000000000" pitchFamily="2" charset="2"/>
              <a:buChar char="§"/>
            </a:pPr>
            <a:r>
              <a:rPr lang="en-US" sz="1100" dirty="0">
                <a:latin typeface="Helvetica Neue W23 for SKY Bd" panose="020B0804020202020204" pitchFamily="34" charset="-78"/>
                <a:cs typeface="Helvetica Neue W23 for SKY Bd" panose="020B0804020202020204" pitchFamily="34" charset="-78"/>
              </a:rPr>
              <a:t>Labor market Observatory</a:t>
            </a:r>
          </a:p>
          <a:p>
            <a:pPr lvl="0"/>
            <a:endParaRPr lang="en-US" sz="1100" dirty="0">
              <a:latin typeface="Helvetica Neue W23 for SKY Bd" panose="020B0804020202020204" pitchFamily="34" charset="-78"/>
              <a:cs typeface="Helvetica Neue W23 for SKY Bd" panose="020B0804020202020204" pitchFamily="34" charset="-78"/>
            </a:endParaRPr>
          </a:p>
        </p:txBody>
      </p:sp>
    </p:spTree>
    <p:extLst>
      <p:ext uri="{BB962C8B-B14F-4D97-AF65-F5344CB8AC3E}">
        <p14:creationId xmlns:p14="http://schemas.microsoft.com/office/powerpoint/2010/main" val="1939120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dirty="0"/>
              <a:t>7</a:t>
            </a:r>
          </a:p>
        </p:txBody>
      </p:sp>
      <p:grpSp>
        <p:nvGrpSpPr>
          <p:cNvPr id="26" name="Group 25"/>
          <p:cNvGrpSpPr/>
          <p:nvPr/>
        </p:nvGrpSpPr>
        <p:grpSpPr>
          <a:xfrm>
            <a:off x="2909959" y="3078372"/>
            <a:ext cx="2286780" cy="3928330"/>
            <a:chOff x="2909959" y="1977655"/>
            <a:chExt cx="2286780" cy="3928330"/>
          </a:xfrm>
        </p:grpSpPr>
        <p:grpSp>
          <p:nvGrpSpPr>
            <p:cNvPr id="24" name="Group 23"/>
            <p:cNvGrpSpPr/>
            <p:nvPr/>
          </p:nvGrpSpPr>
          <p:grpSpPr>
            <a:xfrm>
              <a:off x="3101518" y="4153384"/>
              <a:ext cx="1515895" cy="1712496"/>
              <a:chOff x="2895552" y="5346674"/>
              <a:chExt cx="1515895" cy="1712496"/>
            </a:xfrm>
          </p:grpSpPr>
          <p:sp>
            <p:nvSpPr>
              <p:cNvPr id="16" name="TextBox 15"/>
              <p:cNvSpPr txBox="1"/>
              <p:nvPr/>
            </p:nvSpPr>
            <p:spPr>
              <a:xfrm>
                <a:off x="2895552" y="6782171"/>
                <a:ext cx="184731" cy="276999"/>
              </a:xfrm>
              <a:prstGeom prst="rect">
                <a:avLst/>
              </a:prstGeom>
              <a:noFill/>
            </p:spPr>
            <p:txBody>
              <a:bodyPr wrap="none" rtlCol="0">
                <a:spAutoFit/>
              </a:bodyPr>
              <a:lstStyle/>
              <a:p>
                <a:endParaRPr lang="en-US" sz="1200" dirty="0">
                  <a:solidFill>
                    <a:srgbClr val="0D2035"/>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endParaRPr>
              </a:p>
            </p:txBody>
          </p:sp>
          <p:grpSp>
            <p:nvGrpSpPr>
              <p:cNvPr id="17" name="Group 16"/>
              <p:cNvGrpSpPr/>
              <p:nvPr/>
            </p:nvGrpSpPr>
            <p:grpSpPr>
              <a:xfrm>
                <a:off x="3210608" y="5346674"/>
                <a:ext cx="1200839" cy="1244600"/>
                <a:chOff x="1588842" y="1345667"/>
                <a:chExt cx="1200839" cy="1244600"/>
              </a:xfrm>
            </p:grpSpPr>
            <p:pic>
              <p:nvPicPr>
                <p:cNvPr id="18" name="Picture 17"/>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8813" t="15623" r="14993" b="55167"/>
                <a:stretch/>
              </p:blipFill>
              <p:spPr>
                <a:xfrm>
                  <a:off x="1631197" y="1345667"/>
                  <a:ext cx="1116128" cy="1244600"/>
                </a:xfrm>
                <a:prstGeom prst="rect">
                  <a:avLst/>
                </a:prstGeom>
              </p:spPr>
            </p:pic>
            <p:sp>
              <p:nvSpPr>
                <p:cNvPr id="19" name="Rounded Rectangle 18"/>
                <p:cNvSpPr/>
                <p:nvPr/>
              </p:nvSpPr>
              <p:spPr>
                <a:xfrm rot="18865908">
                  <a:off x="1588842" y="1367548"/>
                  <a:ext cx="1200839" cy="1200839"/>
                </a:xfrm>
                <a:prstGeom prst="roundRect">
                  <a:avLst/>
                </a:prstGeom>
                <a:solidFill>
                  <a:srgbClr val="61D39E">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12" dirty="0"/>
                </a:p>
              </p:txBody>
            </p:sp>
          </p:grpSp>
        </p:grpSp>
        <p:grpSp>
          <p:nvGrpSpPr>
            <p:cNvPr id="25" name="Group 24"/>
            <p:cNvGrpSpPr/>
            <p:nvPr/>
          </p:nvGrpSpPr>
          <p:grpSpPr>
            <a:xfrm>
              <a:off x="2909959" y="1977655"/>
              <a:ext cx="2286780" cy="3928330"/>
              <a:chOff x="2711556" y="2540207"/>
              <a:chExt cx="2286780" cy="3928330"/>
            </a:xfrm>
          </p:grpSpPr>
          <p:grpSp>
            <p:nvGrpSpPr>
              <p:cNvPr id="2" name="Group 1"/>
              <p:cNvGrpSpPr/>
              <p:nvPr/>
            </p:nvGrpSpPr>
            <p:grpSpPr>
              <a:xfrm>
                <a:off x="3218171" y="2540207"/>
                <a:ext cx="1200839" cy="1200839"/>
                <a:chOff x="3001416" y="2540207"/>
                <a:chExt cx="1200839" cy="1200839"/>
              </a:xfrm>
            </p:grpSpPr>
            <p:sp>
              <p:nvSpPr>
                <p:cNvPr id="21" name="Rounded Rectangle 20"/>
                <p:cNvSpPr/>
                <p:nvPr/>
              </p:nvSpPr>
              <p:spPr>
                <a:xfrm rot="18865908">
                  <a:off x="3001416" y="2540207"/>
                  <a:ext cx="1200839" cy="1200839"/>
                </a:xfrm>
                <a:prstGeom prst="roundRect">
                  <a:avLst/>
                </a:prstGeom>
                <a:solidFill>
                  <a:srgbClr val="0D2035">
                    <a:alpha val="9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12" dirty="0"/>
                </a:p>
              </p:txBody>
            </p:sp>
            <p:pic>
              <p:nvPicPr>
                <p:cNvPr id="9" name="Picture 8"/>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5647" t="63693" r="57457" b="8667"/>
                <a:stretch/>
              </p:blipFill>
              <p:spPr>
                <a:xfrm>
                  <a:off x="3092667" y="2633804"/>
                  <a:ext cx="1033462" cy="1062038"/>
                </a:xfrm>
                <a:prstGeom prst="rect">
                  <a:avLst/>
                </a:prstGeom>
              </p:spPr>
            </p:pic>
          </p:grpSp>
          <p:sp>
            <p:nvSpPr>
              <p:cNvPr id="22" name="TextBox 21"/>
              <p:cNvSpPr txBox="1"/>
              <p:nvPr/>
            </p:nvSpPr>
            <p:spPr>
              <a:xfrm>
                <a:off x="2711556" y="3894360"/>
                <a:ext cx="2276714" cy="461665"/>
              </a:xfrm>
              <a:prstGeom prst="rect">
                <a:avLst/>
              </a:prstGeom>
              <a:noFill/>
            </p:spPr>
            <p:txBody>
              <a:bodyPr wrap="square" rtlCol="0">
                <a:spAutoFit/>
              </a:bodyPr>
              <a:lstStyle/>
              <a:p>
                <a:pPr algn="ctr"/>
                <a:r>
                  <a:rPr lang="en-US" sz="1200" dirty="0">
                    <a:solidFill>
                      <a:srgbClr val="0D2035"/>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Employment &amp; Career Path Program</a:t>
                </a:r>
              </a:p>
            </p:txBody>
          </p:sp>
          <p:sp>
            <p:nvSpPr>
              <p:cNvPr id="27" name="TextBox 26">
                <a:extLst>
                  <a:ext uri="{FF2B5EF4-FFF2-40B4-BE49-F238E27FC236}">
                    <a16:creationId xmlns:a16="http://schemas.microsoft.com/office/drawing/2014/main" id="{0B066B3B-D977-4DF7-B425-881DC2DDBEFD}"/>
                  </a:ext>
                </a:extLst>
              </p:cNvPr>
              <p:cNvSpPr txBox="1"/>
              <p:nvPr/>
            </p:nvSpPr>
            <p:spPr>
              <a:xfrm>
                <a:off x="2711556" y="6191538"/>
                <a:ext cx="2286780" cy="276999"/>
              </a:xfrm>
              <a:prstGeom prst="rect">
                <a:avLst/>
              </a:prstGeom>
              <a:noFill/>
            </p:spPr>
            <p:txBody>
              <a:bodyPr wrap="none" rtlCol="0">
                <a:spAutoFit/>
              </a:bodyPr>
              <a:lstStyle/>
              <a:p>
                <a:r>
                  <a:rPr lang="en-US" sz="1200" dirty="0">
                    <a:solidFill>
                      <a:srgbClr val="0D2035"/>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Social Participation Program</a:t>
                </a:r>
              </a:p>
            </p:txBody>
          </p:sp>
        </p:grpSp>
      </p:grpSp>
      <p:grpSp>
        <p:nvGrpSpPr>
          <p:cNvPr id="32" name="Group 31"/>
          <p:cNvGrpSpPr/>
          <p:nvPr/>
        </p:nvGrpSpPr>
        <p:grpSpPr>
          <a:xfrm>
            <a:off x="461576" y="1982655"/>
            <a:ext cx="2137467" cy="1911163"/>
            <a:chOff x="461576" y="1982655"/>
            <a:chExt cx="2137467" cy="1911163"/>
          </a:xfrm>
        </p:grpSpPr>
        <p:sp>
          <p:nvSpPr>
            <p:cNvPr id="11" name="TextBox 10"/>
            <p:cNvSpPr txBox="1"/>
            <p:nvPr/>
          </p:nvSpPr>
          <p:spPr>
            <a:xfrm>
              <a:off x="461576" y="3432153"/>
              <a:ext cx="2137467" cy="461665"/>
            </a:xfrm>
            <a:prstGeom prst="rect">
              <a:avLst/>
            </a:prstGeom>
          </p:spPr>
          <p:txBody>
            <a:bodyPr wrap="square" rtlCol="0">
              <a:spAutoFit/>
            </a:bodyPr>
            <a:lstStyle/>
            <a:p>
              <a:pPr algn="ctr"/>
              <a:r>
                <a:rPr lang="en-US" sz="1200" dirty="0">
                  <a:solidFill>
                    <a:srgbClr val="0D2035"/>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Entrepreneurship &amp; Private Projects Program</a:t>
              </a:r>
            </a:p>
          </p:txBody>
        </p:sp>
        <p:grpSp>
          <p:nvGrpSpPr>
            <p:cNvPr id="31" name="Group 30"/>
            <p:cNvGrpSpPr/>
            <p:nvPr/>
          </p:nvGrpSpPr>
          <p:grpSpPr>
            <a:xfrm>
              <a:off x="949298" y="1982655"/>
              <a:ext cx="1200839" cy="1200838"/>
              <a:chOff x="949298" y="1982655"/>
              <a:chExt cx="1200839" cy="1200838"/>
            </a:xfrm>
          </p:grpSpPr>
          <p:sp>
            <p:nvSpPr>
              <p:cNvPr id="13" name="Rounded Rectangle 12"/>
              <p:cNvSpPr/>
              <p:nvPr/>
            </p:nvSpPr>
            <p:spPr>
              <a:xfrm rot="18865908">
                <a:off x="949299" y="1982654"/>
                <a:ext cx="1200838" cy="1200839"/>
              </a:xfrm>
              <a:prstGeom prst="roundRect">
                <a:avLst/>
              </a:prstGeom>
              <a:solidFill>
                <a:srgbClr val="61D39E">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12" dirty="0"/>
              </a:p>
            </p:txBody>
          </p:sp>
          <p:pic>
            <p:nvPicPr>
              <p:cNvPr id="14" name="Picture 13"/>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21143" t="22984" r="55192" b="54903"/>
              <a:stretch/>
            </p:blipFill>
            <p:spPr>
              <a:xfrm>
                <a:off x="1108710" y="2103014"/>
                <a:ext cx="963930" cy="900696"/>
              </a:xfrm>
              <a:prstGeom prst="rect">
                <a:avLst/>
              </a:prstGeom>
            </p:spPr>
          </p:pic>
        </p:grpSp>
      </p:grpSp>
      <p:grpSp>
        <p:nvGrpSpPr>
          <p:cNvPr id="6" name="Group 5"/>
          <p:cNvGrpSpPr/>
          <p:nvPr/>
        </p:nvGrpSpPr>
        <p:grpSpPr>
          <a:xfrm>
            <a:off x="729621" y="4218399"/>
            <a:ext cx="1968937" cy="1680086"/>
            <a:chOff x="870299" y="4218399"/>
            <a:chExt cx="1968937" cy="1680086"/>
          </a:xfrm>
        </p:grpSpPr>
        <p:sp>
          <p:nvSpPr>
            <p:cNvPr id="7" name="TextBox 6"/>
            <p:cNvSpPr txBox="1"/>
            <p:nvPr/>
          </p:nvSpPr>
          <p:spPr>
            <a:xfrm>
              <a:off x="870299" y="5621486"/>
              <a:ext cx="1968937" cy="276999"/>
            </a:xfrm>
            <a:prstGeom prst="rect">
              <a:avLst/>
            </a:prstGeom>
            <a:noFill/>
          </p:spPr>
          <p:txBody>
            <a:bodyPr wrap="none" rtlCol="0">
              <a:spAutoFit/>
            </a:bodyPr>
            <a:lstStyle/>
            <a:p>
              <a:r>
                <a:rPr lang="en-US" sz="1200" dirty="0">
                  <a:solidFill>
                    <a:srgbClr val="0D2035"/>
                  </a:solidFill>
                  <a:effectLst>
                    <a:outerShdw blurRad="38100" dist="38100" dir="2700000" algn="tl">
                      <a:srgbClr val="000000">
                        <a:alpha val="43137"/>
                      </a:srgbClr>
                    </a:outerShdw>
                  </a:effectLst>
                  <a:latin typeface="Helvetica Neue W23 for SKY Bd" panose="020B0804020202020204" pitchFamily="34" charset="-78"/>
                  <a:cs typeface="Helvetica Neue W23 for SKY Bd" panose="020B0804020202020204" pitchFamily="34" charset="-78"/>
                </a:rPr>
                <a:t>Academic Path Program</a:t>
              </a:r>
            </a:p>
          </p:txBody>
        </p:sp>
        <p:grpSp>
          <p:nvGrpSpPr>
            <p:cNvPr id="3" name="Group 2"/>
            <p:cNvGrpSpPr/>
            <p:nvPr/>
          </p:nvGrpSpPr>
          <p:grpSpPr>
            <a:xfrm>
              <a:off x="1023569" y="4218399"/>
              <a:ext cx="1333653" cy="1200840"/>
              <a:chOff x="824807" y="4218399"/>
              <a:chExt cx="1333653" cy="1200840"/>
            </a:xfrm>
          </p:grpSpPr>
          <p:sp>
            <p:nvSpPr>
              <p:cNvPr id="8" name="Rounded Rectangle 7"/>
              <p:cNvSpPr/>
              <p:nvPr/>
            </p:nvSpPr>
            <p:spPr>
              <a:xfrm rot="18865908">
                <a:off x="918712" y="4218399"/>
                <a:ext cx="1200840" cy="1200839"/>
              </a:xfrm>
              <a:prstGeom prst="roundRect">
                <a:avLst/>
              </a:prstGeom>
              <a:solidFill>
                <a:srgbClr val="0D2035">
                  <a:alpha val="9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12" dirty="0"/>
              </a:p>
            </p:txBody>
          </p:sp>
          <p:pic>
            <p:nvPicPr>
              <p:cNvPr id="23" name="Picture 22"/>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l="59616" t="69646" r="12976" b="10389"/>
              <a:stretch/>
            </p:blipFill>
            <p:spPr>
              <a:xfrm>
                <a:off x="824807" y="4375123"/>
                <a:ext cx="1333653" cy="971551"/>
              </a:xfrm>
              <a:prstGeom prst="rect">
                <a:avLst/>
              </a:prstGeom>
            </p:spPr>
          </p:pic>
        </p:grpSp>
      </p:grpSp>
      <p:sp>
        <p:nvSpPr>
          <p:cNvPr id="30" name="Title 1"/>
          <p:cNvSpPr txBox="1">
            <a:spLocks/>
          </p:cNvSpPr>
          <p:nvPr/>
        </p:nvSpPr>
        <p:spPr>
          <a:xfrm>
            <a:off x="366276" y="866647"/>
            <a:ext cx="4595098" cy="537792"/>
          </a:xfrm>
          <a:prstGeom prst="rect">
            <a:avLst/>
          </a:prstGeom>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rgbClr val="61D39E"/>
                </a:solidFill>
                <a:latin typeface="Helvetica Neue W23 for SKY Bd" panose="020B0804020202020204" pitchFamily="34" charset="-78"/>
                <a:ea typeface="+mj-ea"/>
                <a:cs typeface="Helvetica Neue W23 for SKY Bd" panose="020B0804020202020204" pitchFamily="34" charset="-78"/>
              </a:defRPr>
            </a:lvl1pPr>
          </a:lstStyle>
          <a:p>
            <a:pPr algn="ctr" rtl="1"/>
            <a:r>
              <a:rPr lang="en-US" sz="2400" dirty="0"/>
              <a:t>Our Programs </a:t>
            </a:r>
          </a:p>
        </p:txBody>
      </p:sp>
    </p:spTree>
    <p:extLst>
      <p:ext uri="{BB962C8B-B14F-4D97-AF65-F5344CB8AC3E}">
        <p14:creationId xmlns:p14="http://schemas.microsoft.com/office/powerpoint/2010/main" val="217028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1076696019"/>
              </p:ext>
            </p:extLst>
          </p:nvPr>
        </p:nvGraphicFramePr>
        <p:xfrm>
          <a:off x="484763" y="2248319"/>
          <a:ext cx="4358124" cy="4495800"/>
        </p:xfrm>
        <a:graphic>
          <a:graphicData uri="http://schemas.openxmlformats.org/drawingml/2006/table">
            <a:tbl>
              <a:tblPr firstRow="1" bandRow="1">
                <a:tableStyleId>{5C22544A-7EE6-4342-B048-85BDC9FD1C3A}</a:tableStyleId>
              </a:tblPr>
              <a:tblGrid>
                <a:gridCol w="1077337">
                  <a:extLst>
                    <a:ext uri="{9D8B030D-6E8A-4147-A177-3AD203B41FA5}">
                      <a16:colId xmlns:a16="http://schemas.microsoft.com/office/drawing/2014/main" val="2969720833"/>
                    </a:ext>
                  </a:extLst>
                </a:gridCol>
                <a:gridCol w="1889760">
                  <a:extLst>
                    <a:ext uri="{9D8B030D-6E8A-4147-A177-3AD203B41FA5}">
                      <a16:colId xmlns:a16="http://schemas.microsoft.com/office/drawing/2014/main" val="1222859284"/>
                    </a:ext>
                  </a:extLst>
                </a:gridCol>
                <a:gridCol w="1391027">
                  <a:extLst>
                    <a:ext uri="{9D8B030D-6E8A-4147-A177-3AD203B41FA5}">
                      <a16:colId xmlns:a16="http://schemas.microsoft.com/office/drawing/2014/main" val="1815928645"/>
                    </a:ext>
                  </a:extLst>
                </a:gridCol>
              </a:tblGrid>
              <a:tr h="376843">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Title</a:t>
                      </a:r>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Description</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Number of Beneficiaries</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1308812478"/>
                  </a:ext>
                </a:extLst>
              </a:tr>
              <a:tr h="847725">
                <a:tc>
                  <a:txBody>
                    <a:bodyPr/>
                    <a:lstStyle/>
                    <a:p>
                      <a:endParaRPr lang="en-US"/>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buFont typeface="Arial" panose="020B0604020202020204" pitchFamily="34" charset="0"/>
                        <a:buNone/>
                      </a:pPr>
                      <a:r>
                        <a:rPr lang="en-US" sz="1000" kern="1200" dirty="0">
                          <a:solidFill>
                            <a:srgbClr val="0D2035"/>
                          </a:solidFill>
                          <a:latin typeface="Helvetica Neue W23 for SKY Bd" panose="020B0804020202020204" pitchFamily="34" charset="-78"/>
                          <a:ea typeface="+mn-ea"/>
                          <a:cs typeface="Helvetica Neue W23 for SKY Bd" panose="020B0804020202020204" pitchFamily="34" charset="-78"/>
                        </a:rPr>
                        <a:t>Specialized training workshops for students of (economics, medicine, engineering and information,…) to enable them to have the tools and skills to enter the labor market.</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algn="ctr" defTabSz="532729" rtl="0" eaLnBrk="1" latinLnBrk="0" hangingPunct="1"/>
                      <a:r>
                        <a:rPr lang="ar-SY" sz="1600" kern="1200" dirty="0">
                          <a:solidFill>
                            <a:srgbClr val="61D39E"/>
                          </a:solidFill>
                          <a:latin typeface="Helvetica Neue W23 for SKY Bd" panose="020B0804020202020204" pitchFamily="34" charset="-78"/>
                          <a:ea typeface="+mn-ea"/>
                          <a:cs typeface="Helvetica Neue W23 for SKY Bd" panose="020B0804020202020204" pitchFamily="34" charset="-78"/>
                        </a:rPr>
                        <a:t>3471</a:t>
                      </a:r>
                      <a:endPar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687735864"/>
                  </a:ext>
                </a:extLst>
              </a:tr>
              <a:tr h="847725">
                <a:tc>
                  <a:txBody>
                    <a:bodyPr/>
                    <a:lstStyle/>
                    <a:p>
                      <a:endParaRPr lang="en-US" dirty="0"/>
                    </a:p>
                  </a:txBody>
                  <a:tcPr anchor="ctr">
                    <a:lnL w="12700" cap="flat" cmpd="sng" algn="ctr">
                      <a:noFill/>
                      <a:prstDash val="solid"/>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l" defTabSz="532729" rtl="0" eaLnBrk="1" fontAlgn="ctr" latinLnBrk="0" hangingPunct="1">
                        <a:lnSpc>
                          <a:spcPct val="150000"/>
                        </a:lnSpc>
                        <a:spcBef>
                          <a:spcPts val="583"/>
                        </a:spcBef>
                        <a:buFont typeface="Arial" panose="020B0604020202020204" pitchFamily="34" charset="0"/>
                        <a:buNone/>
                      </a:pPr>
                      <a:r>
                        <a:rPr lang="en-US" sz="1000" kern="1200" dirty="0">
                          <a:solidFill>
                            <a:srgbClr val="0D2035"/>
                          </a:solidFill>
                          <a:latin typeface="Helvetica Neue W23 for SKY Bd" panose="020B0804020202020204" pitchFamily="34" charset="-78"/>
                          <a:ea typeface="+mn-ea"/>
                          <a:cs typeface="Helvetica Neue W23 for SKY Bd" panose="020B0804020202020204" pitchFamily="34" charset="-78"/>
                        </a:rPr>
                        <a:t>A forum for all potential and effective labor market entities as well as academic institutions, voluntary groups, initiatives and business incubators with students and graduates from various colleges and disciplines.</a:t>
                      </a:r>
                      <a:endParaRPr lang="ar-SY" sz="1000" kern="1200" dirty="0">
                        <a:solidFill>
                          <a:srgbClr val="0D2035"/>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algn="ctr"/>
                      <a:r>
                        <a:rPr lang="en-US" sz="1600" dirty="0">
                          <a:solidFill>
                            <a:srgbClr val="61D39E"/>
                          </a:solidFill>
                          <a:latin typeface="Helvetica Neue W23 for SKY Bd" panose="020B0804020202020204" pitchFamily="34" charset="-78"/>
                          <a:cs typeface="Helvetica Neue W23 for SKY Bd" panose="020B0804020202020204" pitchFamily="34" charset="-78"/>
                        </a:rPr>
                        <a:t>20500</a:t>
                      </a:r>
                    </a:p>
                  </a:txBody>
                  <a:tcPr anchor="ctr">
                    <a:lnL w="12700" cap="flat" cmpd="sng" algn="ctr">
                      <a:solidFill>
                        <a:srgbClr val="0D2035"/>
                      </a:solidFill>
                      <a:prstDash val="dashDot"/>
                      <a:round/>
                      <a:headEnd type="none" w="med" len="med"/>
                      <a:tailEnd type="none" w="med" len="med"/>
                    </a:lnL>
                    <a:lnR w="12700" cap="flat" cmpd="sng" algn="ctr">
                      <a:noFill/>
                      <a:prstDash val="solid"/>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2721669445"/>
                  </a:ext>
                </a:extLst>
              </a:tr>
            </a:tbl>
          </a:graphicData>
        </a:graphic>
      </p:graphicFrame>
      <p:sp>
        <p:nvSpPr>
          <p:cNvPr id="2" name="Title 1"/>
          <p:cNvSpPr>
            <a:spLocks noGrp="1"/>
          </p:cNvSpPr>
          <p:nvPr>
            <p:ph type="title"/>
          </p:nvPr>
        </p:nvSpPr>
        <p:spPr/>
        <p:txBody>
          <a:bodyPr>
            <a:normAutofit/>
          </a:bodyPr>
          <a:lstStyle/>
          <a:p>
            <a:pPr algn="ctr"/>
            <a:r>
              <a:rPr lang="en-US" sz="2000" dirty="0"/>
              <a:t>1- </a:t>
            </a:r>
            <a:r>
              <a:rPr lang="en-US" sz="2000" dirty="0">
                <a:effectLst>
                  <a:outerShdw blurRad="38100" dist="38100" dir="2700000" algn="tl">
                    <a:srgbClr val="000000">
                      <a:alpha val="43137"/>
                    </a:srgbClr>
                  </a:outerShdw>
                </a:effectLst>
              </a:rPr>
              <a:t>Employment &amp; Career Path Program</a:t>
            </a:r>
            <a:endParaRPr lang="en-US" sz="2000" dirty="0"/>
          </a:p>
        </p:txBody>
      </p:sp>
      <p:sp>
        <p:nvSpPr>
          <p:cNvPr id="9" name="Content Placeholder 8"/>
          <p:cNvSpPr>
            <a:spLocks noGrp="1"/>
          </p:cNvSpPr>
          <p:nvPr>
            <p:ph idx="1"/>
          </p:nvPr>
        </p:nvSpPr>
        <p:spPr>
          <a:xfrm>
            <a:off x="366276" y="1436914"/>
            <a:ext cx="4595098" cy="615257"/>
          </a:xfrm>
        </p:spPr>
        <p:txBody>
          <a:bodyPr>
            <a:noAutofit/>
          </a:bodyPr>
          <a:lstStyle/>
          <a:p>
            <a:pPr marL="0" indent="0" algn="ctr" fontAlgn="ctr">
              <a:lnSpc>
                <a:spcPct val="170000"/>
              </a:lnSpc>
              <a:buNone/>
            </a:pPr>
            <a:r>
              <a:rPr lang="en-US" sz="900" dirty="0"/>
              <a:t>Empower young people entering </a:t>
            </a:r>
            <a:r>
              <a:rPr lang="en-US" sz="900" dirty="0">
                <a:solidFill>
                  <a:srgbClr val="61D39E"/>
                </a:solidFill>
              </a:rPr>
              <a:t>the labor market </a:t>
            </a:r>
            <a:r>
              <a:rPr lang="en-US" sz="900" dirty="0"/>
              <a:t>with what suits their qualifications through </a:t>
            </a:r>
            <a:r>
              <a:rPr lang="en-US" sz="900" dirty="0">
                <a:solidFill>
                  <a:srgbClr val="61D39E"/>
                </a:solidFill>
              </a:rPr>
              <a:t>specialized</a:t>
            </a:r>
            <a:r>
              <a:rPr lang="en-US" sz="900" dirty="0"/>
              <a:t> training workshops or </a:t>
            </a:r>
            <a:r>
              <a:rPr lang="en-US" sz="900" dirty="0">
                <a:solidFill>
                  <a:srgbClr val="61D39E"/>
                </a:solidFill>
              </a:rPr>
              <a:t>field</a:t>
            </a:r>
            <a:r>
              <a:rPr lang="en-US" sz="900" dirty="0"/>
              <a:t> visits, and a set of interactive </a:t>
            </a:r>
            <a:r>
              <a:rPr lang="en-US" sz="900" dirty="0">
                <a:solidFill>
                  <a:srgbClr val="61D39E"/>
                </a:solidFill>
              </a:rPr>
              <a:t>activities</a:t>
            </a:r>
            <a:r>
              <a:rPr lang="en-US" sz="900" dirty="0"/>
              <a:t>.</a:t>
            </a:r>
          </a:p>
        </p:txBody>
      </p:sp>
      <p:sp>
        <p:nvSpPr>
          <p:cNvPr id="4" name="Slide Number Placeholder 3"/>
          <p:cNvSpPr>
            <a:spLocks noGrp="1"/>
          </p:cNvSpPr>
          <p:nvPr>
            <p:ph type="sldNum" sz="quarter" idx="12"/>
          </p:nvPr>
        </p:nvSpPr>
        <p:spPr/>
        <p:txBody>
          <a:bodyPr/>
          <a:lstStyle/>
          <a:p>
            <a:fld id="{B594E04C-904B-4F3D-88A6-610EC90BDE37}" type="slidenum">
              <a:rPr lang="en-US" smtClean="0"/>
              <a:t>8</a:t>
            </a:fld>
            <a:endParaRPr lang="en-US" dirty="0"/>
          </a:p>
        </p:txBody>
      </p:sp>
      <p:pic>
        <p:nvPicPr>
          <p:cNvPr id="8" name="Google Shape;163;p16">
            <a:extLst>
              <a:ext uri="{FF2B5EF4-FFF2-40B4-BE49-F238E27FC236}">
                <a16:creationId xmlns:a16="http://schemas.microsoft.com/office/drawing/2014/main" id="{66096EC7-98C2-4613-A632-0CED5674E9D6}"/>
              </a:ext>
            </a:extLst>
          </p:cNvPr>
          <p:cNvPicPr preferRelativeResize="0"/>
          <p:nvPr/>
        </p:nvPicPr>
        <p:blipFill rotWithShape="1">
          <a:blip r:embed="rId3">
            <a:clrChange>
              <a:clrFrom>
                <a:srgbClr val="FFFFFF"/>
              </a:clrFrom>
              <a:clrTo>
                <a:srgbClr val="FFFFFF">
                  <a:alpha val="0"/>
                </a:srgbClr>
              </a:clrTo>
            </a:clrChange>
            <a:alphaModFix/>
          </a:blip>
          <a:srcRect l="69306" t="7506" r="164" b="62783"/>
          <a:stretch/>
        </p:blipFill>
        <p:spPr>
          <a:xfrm>
            <a:off x="409927" y="4949785"/>
            <a:ext cx="1263670" cy="1009462"/>
          </a:xfrm>
          <a:prstGeom prst="rect">
            <a:avLst/>
          </a:prstGeom>
          <a:noFill/>
          <a:ln>
            <a:noFill/>
          </a:ln>
        </p:spPr>
      </p:pic>
      <p:pic>
        <p:nvPicPr>
          <p:cNvPr id="10" name="Google Shape;163;p16">
            <a:extLst>
              <a:ext uri="{FF2B5EF4-FFF2-40B4-BE49-F238E27FC236}">
                <a16:creationId xmlns:a16="http://schemas.microsoft.com/office/drawing/2014/main" id="{DC99D868-3287-4CE2-A5CC-617D6D54EA04}"/>
              </a:ext>
            </a:extLst>
          </p:cNvPr>
          <p:cNvPicPr preferRelativeResize="0"/>
          <p:nvPr/>
        </p:nvPicPr>
        <p:blipFill rotWithShape="1">
          <a:blip r:embed="rId3">
            <a:clrChange>
              <a:clrFrom>
                <a:srgbClr val="FFFFFF"/>
              </a:clrFrom>
              <a:clrTo>
                <a:srgbClr val="FFFFFF">
                  <a:alpha val="0"/>
                </a:srgbClr>
              </a:clrTo>
            </a:clrChange>
            <a:alphaModFix/>
          </a:blip>
          <a:srcRect l="1049" t="7506" r="75832" b="62783"/>
          <a:stretch/>
        </p:blipFill>
        <p:spPr>
          <a:xfrm>
            <a:off x="551081" y="3099625"/>
            <a:ext cx="881998" cy="930409"/>
          </a:xfrm>
          <a:prstGeom prst="rect">
            <a:avLst/>
          </a:prstGeom>
          <a:noFill/>
          <a:ln>
            <a:noFill/>
          </a:ln>
        </p:spPr>
      </p:pic>
    </p:spTree>
    <p:extLst>
      <p:ext uri="{BB962C8B-B14F-4D97-AF65-F5344CB8AC3E}">
        <p14:creationId xmlns:p14="http://schemas.microsoft.com/office/powerpoint/2010/main" val="2194739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2152204049"/>
              </p:ext>
            </p:extLst>
          </p:nvPr>
        </p:nvGraphicFramePr>
        <p:xfrm>
          <a:off x="103505" y="2437672"/>
          <a:ext cx="5120640" cy="3169920"/>
        </p:xfrm>
        <a:graphic>
          <a:graphicData uri="http://schemas.openxmlformats.org/drawingml/2006/table">
            <a:tbl>
              <a:tblPr firstRow="1" bandRow="1">
                <a:tableStyleId>{5C22544A-7EE6-4342-B048-85BDC9FD1C3A}</a:tableStyleId>
              </a:tblPr>
              <a:tblGrid>
                <a:gridCol w="1339318">
                  <a:extLst>
                    <a:ext uri="{9D8B030D-6E8A-4147-A177-3AD203B41FA5}">
                      <a16:colId xmlns:a16="http://schemas.microsoft.com/office/drawing/2014/main" val="2969720833"/>
                    </a:ext>
                  </a:extLst>
                </a:gridCol>
                <a:gridCol w="2349311">
                  <a:extLst>
                    <a:ext uri="{9D8B030D-6E8A-4147-A177-3AD203B41FA5}">
                      <a16:colId xmlns:a16="http://schemas.microsoft.com/office/drawing/2014/main" val="1222859284"/>
                    </a:ext>
                  </a:extLst>
                </a:gridCol>
                <a:gridCol w="1432011">
                  <a:extLst>
                    <a:ext uri="{9D8B030D-6E8A-4147-A177-3AD203B41FA5}">
                      <a16:colId xmlns:a16="http://schemas.microsoft.com/office/drawing/2014/main" val="1815928645"/>
                    </a:ext>
                  </a:extLst>
                </a:gridCol>
              </a:tblGrid>
              <a:tr h="376843">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Title</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Project Description</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lvl="0" indent="0" algn="ctr" defTabSz="532729" rtl="0" eaLnBrk="1" fontAlgn="auto" latinLnBrk="0" hangingPunct="1">
                        <a:lnSpc>
                          <a:spcPct val="100000"/>
                        </a:lnSpc>
                        <a:spcBef>
                          <a:spcPts val="0"/>
                        </a:spcBef>
                        <a:spcAft>
                          <a:spcPts val="0"/>
                        </a:spcAft>
                        <a:buClrTx/>
                        <a:buSzTx/>
                        <a:buFontTx/>
                        <a:buNone/>
                        <a:tabLst/>
                        <a:defRPr/>
                      </a:pPr>
                      <a:r>
                        <a:rPr lang="en-US" sz="1100" b="1" kern="1200" dirty="0">
                          <a:solidFill>
                            <a:srgbClr val="0D2035"/>
                          </a:solidFill>
                          <a:latin typeface="Helvetica Neue W23 for SKY Bd" panose="020B0804020202020204" pitchFamily="34" charset="-78"/>
                          <a:ea typeface="+mn-ea"/>
                          <a:cs typeface="Helvetica Neue W23 for SKY Bd" panose="020B0804020202020204" pitchFamily="34" charset="-78"/>
                        </a:rPr>
                        <a:t>Number of Beneficiaries</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1308812478"/>
                  </a:ext>
                </a:extLst>
              </a:tr>
              <a:tr h="847725">
                <a:tc>
                  <a:txBody>
                    <a:bodyPr/>
                    <a:lstStyle/>
                    <a:p>
                      <a:pPr algn="ctr"/>
                      <a:endParaRPr lang="en-US" dirty="0"/>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ctr" defTabSz="532729" rtl="0" eaLnBrk="1" fontAlgn="ctr" latinLnBrk="0" hangingPunct="1">
                        <a:lnSpc>
                          <a:spcPct val="150000"/>
                        </a:lnSpc>
                        <a:spcBef>
                          <a:spcPts val="583"/>
                        </a:spcBef>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Specialized educational and training courses offered by educational institutes, and</a:t>
                      </a:r>
                      <a:r>
                        <a:rPr lang="ar-SA" sz="900" kern="1200" dirty="0">
                          <a:solidFill>
                            <a:srgbClr val="0D2035"/>
                          </a:solidFill>
                          <a:latin typeface="Helvetica Neue W23 for SKY Bd" panose="020B0804020202020204" pitchFamily="34" charset="-78"/>
                          <a:ea typeface="+mn-ea"/>
                          <a:cs typeface="Helvetica Neue W23 for SKY Bd" panose="020B0804020202020204" pitchFamily="34" charset="-78"/>
                        </a:rPr>
                        <a:t> </a:t>
                      </a: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private centers in five governorates.</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marR="0" indent="0" algn="ctr" defTabSz="532729" rtl="0" eaLnBrk="1" fontAlgn="auto" latinLnBrk="0" hangingPunct="1">
                        <a:lnSpc>
                          <a:spcPct val="100000"/>
                        </a:lnSpc>
                        <a:spcBef>
                          <a:spcPts val="0"/>
                        </a:spcBef>
                        <a:spcAft>
                          <a:spcPts val="0"/>
                        </a:spcAft>
                        <a:buClrTx/>
                        <a:buSzTx/>
                        <a:buFontTx/>
                        <a:buNone/>
                        <a:tabLst/>
                        <a:defRPr/>
                      </a:pPr>
                      <a:r>
                        <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rPr>
                        <a:t>1228</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4113968277"/>
                  </a:ext>
                </a:extLst>
              </a:tr>
              <a:tr h="847725">
                <a:tc>
                  <a:txBody>
                    <a:bodyPr/>
                    <a:lstStyle/>
                    <a:p>
                      <a:pPr algn="ctr"/>
                      <a:endParaRPr lang="en-US" dirty="0"/>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marL="0" lvl="0" indent="0" algn="ctr" defTabSz="532729" rtl="0" eaLnBrk="1" fontAlgn="ctr" latinLnBrk="0" hangingPunct="1">
                        <a:lnSpc>
                          <a:spcPct val="150000"/>
                        </a:lnSpc>
                        <a:spcBef>
                          <a:spcPts val="583"/>
                        </a:spcBef>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A forum for medical college students aims to make them aware of available choices for them and the basic skills that they must have.</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tc>
                  <a:txBody>
                    <a:bodyPr/>
                    <a:lstStyle/>
                    <a:p>
                      <a:pPr algn="ctr"/>
                      <a:r>
                        <a:rPr lang="ar-SY" sz="1600" kern="1200" dirty="0">
                          <a:solidFill>
                            <a:srgbClr val="61D39E"/>
                          </a:solidFill>
                          <a:latin typeface="Helvetica Neue W23 for SKY Bd" panose="020B0804020202020204" pitchFamily="34" charset="-78"/>
                          <a:ea typeface="+mn-ea"/>
                          <a:cs typeface="Helvetica Neue W23 for SKY Bd" panose="020B0804020202020204" pitchFamily="34" charset="-78"/>
                        </a:rPr>
                        <a:t>67</a:t>
                      </a:r>
                      <a:endPar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solidFill>
                        <a:srgbClr val="0D2035"/>
                      </a:solidFill>
                      <a:prstDash val="dashDot"/>
                      <a:round/>
                      <a:headEnd type="none" w="med" len="med"/>
                      <a:tailEnd type="none" w="med" len="med"/>
                    </a:lnB>
                    <a:noFill/>
                  </a:tcPr>
                </a:tc>
                <a:extLst>
                  <a:ext uri="{0D108BD9-81ED-4DB2-BD59-A6C34878D82A}">
                    <a16:rowId xmlns:a16="http://schemas.microsoft.com/office/drawing/2014/main" val="3943061320"/>
                  </a:ext>
                </a:extLst>
              </a:tr>
              <a:tr h="847725">
                <a:tc>
                  <a:txBody>
                    <a:bodyPr/>
                    <a:lstStyle/>
                    <a:p>
                      <a:pPr algn="ctr"/>
                      <a:endParaRPr lang="en-US" dirty="0"/>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ctr" defTabSz="532729" rtl="0" eaLnBrk="1" fontAlgn="ctr" latinLnBrk="0" hangingPunct="1">
                        <a:lnSpc>
                          <a:spcPct val="150000"/>
                        </a:lnSpc>
                        <a:spcBef>
                          <a:spcPts val="583"/>
                        </a:spcBef>
                        <a:buFont typeface="Arial" panose="020B0604020202020204" pitchFamily="34" charset="0"/>
                        <a:buNone/>
                      </a:pPr>
                      <a:r>
                        <a:rPr lang="en-US" sz="900" kern="1200" dirty="0">
                          <a:solidFill>
                            <a:srgbClr val="0D2035"/>
                          </a:solidFill>
                          <a:latin typeface="Helvetica Neue W23 for SKY Bd" panose="020B0804020202020204" pitchFamily="34" charset="-78"/>
                          <a:ea typeface="+mn-ea"/>
                          <a:cs typeface="Helvetica Neue W23 for SKY Bd" panose="020B0804020202020204" pitchFamily="34" charset="-78"/>
                        </a:rPr>
                        <a:t>Awareness-raising sessions for all students in all disciplines to make them aware of their academic &amp; professional  career.</a:t>
                      </a: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ar-SY" sz="1600" kern="1200" dirty="0">
                          <a:solidFill>
                            <a:srgbClr val="61D39E"/>
                          </a:solidFill>
                          <a:latin typeface="Helvetica Neue W23 for SKY Bd" panose="020B0804020202020204" pitchFamily="34" charset="-78"/>
                          <a:ea typeface="+mn-ea"/>
                          <a:cs typeface="Helvetica Neue W23 for SKY Bd" panose="020B0804020202020204" pitchFamily="34" charset="-78"/>
                        </a:rPr>
                        <a:t>444</a:t>
                      </a:r>
                      <a:endParaRPr lang="en-US" sz="1600" kern="1200" dirty="0">
                        <a:solidFill>
                          <a:srgbClr val="61D39E"/>
                        </a:solidFill>
                        <a:latin typeface="Helvetica Neue W23 for SKY Bd" panose="020B0804020202020204" pitchFamily="34" charset="-78"/>
                        <a:ea typeface="+mn-ea"/>
                        <a:cs typeface="Helvetica Neue W23 for SKY Bd" panose="020B0804020202020204" pitchFamily="34" charset="-78"/>
                      </a:endParaRPr>
                    </a:p>
                  </a:txBody>
                  <a:tcPr anchor="ctr">
                    <a:lnL w="12700" cap="flat" cmpd="sng" algn="ctr">
                      <a:solidFill>
                        <a:srgbClr val="0D2035"/>
                      </a:solidFill>
                      <a:prstDash val="dashDot"/>
                      <a:round/>
                      <a:headEnd type="none" w="med" len="med"/>
                      <a:tailEnd type="none" w="med" len="med"/>
                    </a:lnL>
                    <a:lnR w="12700" cap="flat" cmpd="sng" algn="ctr">
                      <a:solidFill>
                        <a:srgbClr val="0D2035"/>
                      </a:solidFill>
                      <a:prstDash val="dashDot"/>
                      <a:round/>
                      <a:headEnd type="none" w="med" len="med"/>
                      <a:tailEnd type="none" w="med" len="med"/>
                    </a:lnR>
                    <a:lnT w="12700" cap="flat" cmpd="sng" algn="ctr">
                      <a:solidFill>
                        <a:srgbClr val="0D2035"/>
                      </a:solidFill>
                      <a:prstDash val="dash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279061615"/>
                  </a:ext>
                </a:extLst>
              </a:tr>
            </a:tbl>
          </a:graphicData>
        </a:graphic>
      </p:graphicFrame>
      <p:sp>
        <p:nvSpPr>
          <p:cNvPr id="2" name="Title 1"/>
          <p:cNvSpPr>
            <a:spLocks noGrp="1"/>
          </p:cNvSpPr>
          <p:nvPr>
            <p:ph type="title"/>
          </p:nvPr>
        </p:nvSpPr>
        <p:spPr/>
        <p:txBody>
          <a:bodyPr>
            <a:normAutofit/>
          </a:bodyPr>
          <a:lstStyle/>
          <a:p>
            <a:pPr algn="ctr"/>
            <a:r>
              <a:rPr lang="en-US" sz="2000" dirty="0"/>
              <a:t>1- </a:t>
            </a:r>
            <a:r>
              <a:rPr lang="en-US" sz="2000" dirty="0">
                <a:effectLst>
                  <a:outerShdw blurRad="38100" dist="38100" dir="2700000" algn="tl">
                    <a:srgbClr val="000000">
                      <a:alpha val="43137"/>
                    </a:srgbClr>
                  </a:outerShdw>
                </a:effectLst>
              </a:rPr>
              <a:t>Employment &amp; Career Path Program</a:t>
            </a:r>
            <a:endParaRPr lang="en-US" sz="2000" dirty="0"/>
          </a:p>
        </p:txBody>
      </p:sp>
      <p:sp>
        <p:nvSpPr>
          <p:cNvPr id="4" name="Slide Number Placeholder 3"/>
          <p:cNvSpPr>
            <a:spLocks noGrp="1"/>
          </p:cNvSpPr>
          <p:nvPr>
            <p:ph type="sldNum" sz="quarter" idx="12"/>
          </p:nvPr>
        </p:nvSpPr>
        <p:spPr/>
        <p:txBody>
          <a:bodyPr/>
          <a:lstStyle/>
          <a:p>
            <a:fld id="{B594E04C-904B-4F3D-88A6-610EC90BDE37}" type="slidenum">
              <a:rPr lang="en-US" smtClean="0"/>
              <a:t>9</a:t>
            </a:fld>
            <a:endParaRPr lang="en-US" dirty="0"/>
          </a:p>
        </p:txBody>
      </p:sp>
      <p:sp>
        <p:nvSpPr>
          <p:cNvPr id="18" name="Content Placeholder 8">
            <a:extLst>
              <a:ext uri="{FF2B5EF4-FFF2-40B4-BE49-F238E27FC236}">
                <a16:creationId xmlns:a16="http://schemas.microsoft.com/office/drawing/2014/main" id="{85EABBC0-ABA4-4397-A0D8-1C6A2EE8EB31}"/>
              </a:ext>
            </a:extLst>
          </p:cNvPr>
          <p:cNvSpPr>
            <a:spLocks noGrp="1"/>
          </p:cNvSpPr>
          <p:nvPr>
            <p:ph idx="1"/>
          </p:nvPr>
        </p:nvSpPr>
        <p:spPr>
          <a:xfrm>
            <a:off x="366276" y="1436914"/>
            <a:ext cx="4595098" cy="815489"/>
          </a:xfrm>
        </p:spPr>
        <p:txBody>
          <a:bodyPr>
            <a:noAutofit/>
          </a:bodyPr>
          <a:lstStyle/>
          <a:p>
            <a:pPr marL="0" indent="0" algn="ctr" fontAlgn="ctr">
              <a:lnSpc>
                <a:spcPct val="170000"/>
              </a:lnSpc>
              <a:buNone/>
            </a:pPr>
            <a:r>
              <a:rPr lang="en-US" sz="900" dirty="0"/>
              <a:t>Empower young people entering </a:t>
            </a:r>
            <a:r>
              <a:rPr lang="en-US" sz="900" dirty="0">
                <a:solidFill>
                  <a:srgbClr val="61D39E"/>
                </a:solidFill>
              </a:rPr>
              <a:t>the labor market </a:t>
            </a:r>
            <a:r>
              <a:rPr lang="en-US" sz="900" dirty="0"/>
              <a:t>with what suits their qualifications through </a:t>
            </a:r>
            <a:r>
              <a:rPr lang="en-US" sz="900" dirty="0">
                <a:solidFill>
                  <a:srgbClr val="61D39E"/>
                </a:solidFill>
              </a:rPr>
              <a:t>specialized</a:t>
            </a:r>
            <a:r>
              <a:rPr lang="en-US" sz="900" dirty="0"/>
              <a:t> training workshops or </a:t>
            </a:r>
            <a:r>
              <a:rPr lang="en-US" sz="900" dirty="0">
                <a:solidFill>
                  <a:srgbClr val="61D39E"/>
                </a:solidFill>
              </a:rPr>
              <a:t>field</a:t>
            </a:r>
            <a:r>
              <a:rPr lang="en-US" sz="900" dirty="0"/>
              <a:t> visits, and a set of interactive </a:t>
            </a:r>
            <a:r>
              <a:rPr lang="en-US" sz="900" dirty="0">
                <a:solidFill>
                  <a:srgbClr val="61D39E"/>
                </a:solidFill>
              </a:rPr>
              <a:t>activities</a:t>
            </a:r>
            <a:r>
              <a:rPr lang="en-US" sz="900" dirty="0"/>
              <a:t>.</a:t>
            </a:r>
          </a:p>
        </p:txBody>
      </p:sp>
      <p:pic>
        <p:nvPicPr>
          <p:cNvPr id="21" name="Picture 20">
            <a:extLst>
              <a:ext uri="{FF2B5EF4-FFF2-40B4-BE49-F238E27FC236}">
                <a16:creationId xmlns:a16="http://schemas.microsoft.com/office/drawing/2014/main" id="{8F327A26-FA46-491E-8BAF-21B91ECAF4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05" y="4994692"/>
            <a:ext cx="1354452" cy="394243"/>
          </a:xfrm>
          <a:prstGeom prst="rect">
            <a:avLst/>
          </a:prstGeom>
        </p:spPr>
      </p:pic>
      <p:pic>
        <p:nvPicPr>
          <p:cNvPr id="22" name="Picture 21">
            <a:extLst>
              <a:ext uri="{FF2B5EF4-FFF2-40B4-BE49-F238E27FC236}">
                <a16:creationId xmlns:a16="http://schemas.microsoft.com/office/drawing/2014/main" id="{346FEF23-5AE8-4721-AC32-BA74E59D81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5306" y="3905884"/>
            <a:ext cx="1054425" cy="664116"/>
          </a:xfrm>
          <a:prstGeom prst="rect">
            <a:avLst/>
          </a:prstGeom>
        </p:spPr>
      </p:pic>
      <p:grpSp>
        <p:nvGrpSpPr>
          <p:cNvPr id="23" name="Group 22">
            <a:extLst>
              <a:ext uri="{FF2B5EF4-FFF2-40B4-BE49-F238E27FC236}">
                <a16:creationId xmlns:a16="http://schemas.microsoft.com/office/drawing/2014/main" id="{B804E479-E1A2-427D-82E9-A815D623C788}"/>
              </a:ext>
            </a:extLst>
          </p:cNvPr>
          <p:cNvGrpSpPr/>
          <p:nvPr/>
        </p:nvGrpSpPr>
        <p:grpSpPr>
          <a:xfrm>
            <a:off x="88369" y="2903844"/>
            <a:ext cx="1410612" cy="909405"/>
            <a:chOff x="3432275" y="4349592"/>
            <a:chExt cx="1410612" cy="909405"/>
          </a:xfrm>
        </p:grpSpPr>
        <p:pic>
          <p:nvPicPr>
            <p:cNvPr id="24" name="Picture 23">
              <a:extLst>
                <a:ext uri="{FF2B5EF4-FFF2-40B4-BE49-F238E27FC236}">
                  <a16:creationId xmlns:a16="http://schemas.microsoft.com/office/drawing/2014/main" id="{42BEF746-20B1-4023-AEAF-C10834535AD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32275" y="4349592"/>
              <a:ext cx="1410612" cy="909405"/>
            </a:xfrm>
            <a:prstGeom prst="rect">
              <a:avLst/>
            </a:prstGeom>
          </p:spPr>
        </p:pic>
        <p:sp>
          <p:nvSpPr>
            <p:cNvPr id="25" name="Rectangle 24">
              <a:extLst>
                <a:ext uri="{FF2B5EF4-FFF2-40B4-BE49-F238E27FC236}">
                  <a16:creationId xmlns:a16="http://schemas.microsoft.com/office/drawing/2014/main" id="{269B35BF-5666-4757-8B62-71F6FCA2AE8B}"/>
                </a:ext>
              </a:extLst>
            </p:cNvPr>
            <p:cNvSpPr/>
            <p:nvPr/>
          </p:nvSpPr>
          <p:spPr>
            <a:xfrm>
              <a:off x="4680110" y="4956911"/>
              <a:ext cx="112391" cy="1341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280563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2656</TotalTime>
  <Words>1368</Words>
  <Application>Microsoft Office PowerPoint</Application>
  <PresentationFormat>Custom</PresentationFormat>
  <Paragraphs>175</Paragraphs>
  <Slides>16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Helvetica Neue W23 for SKY Bd</vt:lpstr>
      <vt:lpstr>Wingdings</vt:lpstr>
      <vt:lpstr>Office Theme</vt:lpstr>
      <vt:lpstr>PowerPoint Presentation</vt:lpstr>
      <vt:lpstr>PowerPoint Presentation</vt:lpstr>
      <vt:lpstr>Our Vision</vt:lpstr>
      <vt:lpstr>PowerPoint Presentation</vt:lpstr>
      <vt:lpstr>Organization Chat</vt:lpstr>
      <vt:lpstr>PowerPoint Presentation</vt:lpstr>
      <vt:lpstr>PowerPoint Presentation</vt:lpstr>
      <vt:lpstr>1- Employment &amp; Career Path Program</vt:lpstr>
      <vt:lpstr>1- Employment &amp; Career Path Program</vt:lpstr>
      <vt:lpstr>2- Entrepreneurship &amp; Private Projects Program</vt:lpstr>
      <vt:lpstr>3- Academic Path Program</vt:lpstr>
      <vt:lpstr>4- Social Participation Program</vt:lpstr>
      <vt:lpstr>4- Social Participation Program</vt:lpstr>
      <vt:lpstr>PowerPoint Presentation</vt:lpstr>
      <vt:lpstr>Geographical distribution of the foundation’s projects:</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ASUS</cp:lastModifiedBy>
  <cp:revision>479</cp:revision>
  <dcterms:created xsi:type="dcterms:W3CDTF">2019-05-17T07:10:57Z</dcterms:created>
  <dcterms:modified xsi:type="dcterms:W3CDTF">2019-07-04T12:13:13Z</dcterms:modified>
</cp:coreProperties>
</file>