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92" r:id="rId4"/>
    <p:sldId id="293" r:id="rId5"/>
    <p:sldId id="316" r:id="rId6"/>
    <p:sldId id="257" r:id="rId7"/>
    <p:sldId id="258" r:id="rId8"/>
    <p:sldId id="261" r:id="rId9"/>
    <p:sldId id="274" r:id="rId10"/>
    <p:sldId id="259" r:id="rId11"/>
    <p:sldId id="265" r:id="rId12"/>
    <p:sldId id="266" r:id="rId13"/>
    <p:sldId id="267" r:id="rId14"/>
    <p:sldId id="268" r:id="rId15"/>
    <p:sldId id="269" r:id="rId16"/>
    <p:sldId id="270" r:id="rId17"/>
    <p:sldId id="271" r:id="rId18"/>
    <p:sldId id="272" r:id="rId19"/>
    <p:sldId id="273" r:id="rId20"/>
    <p:sldId id="260" r:id="rId21"/>
    <p:sldId id="275" r:id="rId22"/>
    <p:sldId id="262" r:id="rId23"/>
    <p:sldId id="263" r:id="rId24"/>
    <p:sldId id="264" r:id="rId25"/>
    <p:sldId id="277" r:id="rId26"/>
    <p:sldId id="276" r:id="rId27"/>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A6A"/>
    <a:srgbClr val="001208"/>
    <a:srgbClr val="C8086B"/>
    <a:srgbClr val="230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p:cNvPicPr>
          <p:nvPr/>
        </p:nvPicPr>
        <p:blipFill>
          <a:blip r:embed="rId2"/>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2063751" y="1701800"/>
            <a:ext cx="9211733" cy="1082675"/>
          </a:xfrm>
        </p:spPr>
        <p:txBody>
          <a:bodyPr/>
          <a:lstStyle>
            <a:lvl1pPr algn="r">
              <a:defRPr/>
            </a:lvl1pPr>
          </a:lstStyle>
          <a:p>
            <a:pPr lvl="0"/>
            <a:r>
              <a:rPr lang="en-US" altLang="zh-CN" noProof="0" smtClean="0"/>
              <a:t>Click to edit Master title style</a:t>
            </a:r>
            <a:endParaRPr lang="en-US" altLang="zh-CN" noProof="0" smtClean="0"/>
          </a:p>
        </p:txBody>
      </p:sp>
      <p:sp>
        <p:nvSpPr>
          <p:cNvPr id="2052" name="Rectangle 4"/>
          <p:cNvSpPr>
            <a:spLocks noGrp="1" noChangeArrowheads="1"/>
          </p:cNvSpPr>
          <p:nvPr>
            <p:ph type="subTitle" idx="1"/>
          </p:nvPr>
        </p:nvSpPr>
        <p:spPr>
          <a:xfrm>
            <a:off x="2063751" y="2927350"/>
            <a:ext cx="9218083" cy="1752600"/>
          </a:xfrm>
        </p:spPr>
        <p:txBody>
          <a:bodyPr/>
          <a:lstStyle>
            <a:lvl1pPr marL="0" indent="0" algn="r">
              <a:buFontTx/>
              <a:buNone/>
              <a:defRPr/>
            </a:lvl1pPr>
          </a:lstStyle>
          <a:p>
            <a:pPr lvl="0"/>
            <a:r>
              <a:rPr lang="en-US" altLang="zh-CN" noProof="0" smtClean="0"/>
              <a:t>Click to edit Master subtitle style</a:t>
            </a:r>
            <a:endParaRPr lang="en-US" altLang="zh-CN" noProof="0" smtClean="0"/>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FDE934FF-F4E1-47C5-9CA5-30A81DDE2BE4}" type="datetimeFigureOut">
              <a:rPr lang="en-US" smtClean="0"/>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B3561BA9-CDCF-4958-B8AB-66F3BF063E13}"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itchFamily="2" charset="-122"/>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itchFamily="2" charset="-122"/>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B2AEB82A-E188-4EC3-A976-6ACB2D5576C4}"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itchFamily="2" charset="-122"/>
              <a:cs typeface="+mn-cs"/>
            </a:endParaRPr>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itchFamily="2" charset="-122"/>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itchFamily="2" charset="-122"/>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B2AEB82A-E188-4EC3-A976-6ACB2D5576C4}" type="slidenum">
              <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itchFamily="2" charset="-122"/>
                <a:cs typeface="+mn-cs"/>
              </a:rPr>
            </a:fld>
            <a:endParaRPr kumimoji="0" lang="en-US" altLang="zh-CN" sz="1400" b="0" i="0" u="none" strike="noStrike" kern="1200" cap="none" spc="0" normalizeH="0" baseline="0" noProof="0" smtClean="0">
              <a:ln>
                <a:noFill/>
              </a:ln>
              <a:solidFill>
                <a:schemeClr val="tx1"/>
              </a:solidFill>
              <a:effectLst/>
              <a:uLnTx/>
              <a:uFillTx/>
              <a:latin typeface="Arial" panose="020B0604020202020204" pitchFamily="34" charset="0"/>
              <a:ea typeface="SimSun" pitchFamily="2" charset="-122"/>
              <a:cs typeface="+mn-cs"/>
            </a:endParaRPr>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B3561BA9-CDCF-4958-B8AB-66F3BF063E13}"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pic>
        <p:nvPicPr>
          <p:cNvPr id="1026" name="Picture 3"/>
          <p:cNvPicPr>
            <a:picLocks noChangeAspect="1"/>
          </p:cNvPicPr>
          <p:nvPr/>
        </p:nvPicPr>
        <p:blipFill>
          <a:blip r:embed="rId12"/>
          <a:stretch>
            <a:fillRect/>
          </a:stretch>
        </p:blipFill>
        <p:spPr>
          <a:xfrm>
            <a:off x="-8467" y="0"/>
            <a:ext cx="12200467"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p>
            <a:pPr lvl="0"/>
            <a:r>
              <a:rPr lang="en-US" altLang="zh-CN" dirty="0"/>
              <a:t>Click to edit Master title style</a:t>
            </a:r>
            <a:endParaRPr lang="en-US" altLang="zh-CN" dirty="0"/>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FDE934FF-F4E1-47C5-9CA5-30A81DDE2BE4}" type="datetimeFigureOut">
              <a:rPr lang="en-US" smtClean="0"/>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itchFamily="2" charset="-122"/>
        </a:defRPr>
      </a:lvl2pPr>
      <a:lvl3pPr algn="l" rtl="0" fontAlgn="base">
        <a:spcBef>
          <a:spcPct val="0"/>
        </a:spcBef>
        <a:spcAft>
          <a:spcPct val="0"/>
        </a:spcAft>
        <a:defRPr sz="3600">
          <a:solidFill>
            <a:schemeClr val="tx1"/>
          </a:solidFill>
          <a:latin typeface="Arial" panose="020B0604020202020204" pitchFamily="34" charset="0"/>
          <a:ea typeface="SimSun" pitchFamily="2" charset="-122"/>
        </a:defRPr>
      </a:lvl3pPr>
      <a:lvl4pPr algn="l" rtl="0" fontAlgn="base">
        <a:spcBef>
          <a:spcPct val="0"/>
        </a:spcBef>
        <a:spcAft>
          <a:spcPct val="0"/>
        </a:spcAft>
        <a:defRPr sz="3600">
          <a:solidFill>
            <a:schemeClr val="tx1"/>
          </a:solidFill>
          <a:latin typeface="Arial" panose="020B0604020202020204" pitchFamily="34" charset="0"/>
          <a:ea typeface="SimSun" pitchFamily="2" charset="-122"/>
        </a:defRPr>
      </a:lvl4pPr>
      <a:lvl5pPr algn="l" rtl="0" fontAlgn="base">
        <a:spcBef>
          <a:spcPct val="0"/>
        </a:spcBef>
        <a:spcAft>
          <a:spcPct val="0"/>
        </a:spcAft>
        <a:defRPr sz="3600">
          <a:solidFill>
            <a:schemeClr val="tx1"/>
          </a:solidFill>
          <a:latin typeface="Arial" panose="020B0604020202020204" pitchFamily="34" charset="0"/>
          <a:ea typeface="SimSun"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hemeOverride" Target="../theme/themeOverride1.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6.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Title 1"/>
          <p:cNvSpPr>
            <a:spLocks noGrp="1"/>
          </p:cNvSpPr>
          <p:nvPr>
            <p:ph type="ctrTitle"/>
          </p:nvPr>
        </p:nvSpPr>
        <p:spPr>
          <a:xfrm>
            <a:off x="1939925" y="1066800"/>
            <a:ext cx="9211945" cy="2636520"/>
          </a:xfrm>
        </p:spPr>
        <p:txBody>
          <a:bodyPr/>
          <a:p>
            <a:pPr algn="l"/>
            <a:r>
              <a:rPr lang="fr-FR" altLang="en-US"/>
              <a:t>         Project Management     </a:t>
            </a:r>
            <a:endParaRPr lang="fr-FR" altLang="en-US"/>
          </a:p>
        </p:txBody>
      </p:sp>
      <p:sp>
        <p:nvSpPr>
          <p:cNvPr id="3" name="Subtitle 2"/>
          <p:cNvSpPr>
            <a:spLocks noGrp="1"/>
          </p:cNvSpPr>
          <p:nvPr>
            <p:ph type="subTitle" idx="1"/>
          </p:nvPr>
        </p:nvSpPr>
        <p:spPr>
          <a:xfrm>
            <a:off x="-210820" y="3042285"/>
            <a:ext cx="11492865" cy="4669790"/>
          </a:xfrm>
        </p:spPr>
        <p:txBody>
          <a:bodyPr/>
          <a:p>
            <a:endParaRPr lang="fr-FR" altLang="en-US"/>
          </a:p>
          <a:p>
            <a:pPr algn="ctr"/>
            <a:r>
              <a:rPr lang="fr-FR" altLang="en-US" sz="2800">
                <a:latin typeface="Tunga" panose="00000400000000000000" charset="0"/>
              </a:rPr>
              <a:t>                         by </a:t>
            </a:r>
            <a:r>
              <a:rPr lang="fr-FR" altLang="en-US" b="1">
                <a:solidFill>
                  <a:schemeClr val="tx1"/>
                </a:solidFill>
                <a:latin typeface="Tunga" panose="00000400000000000000" charset="0"/>
              </a:rPr>
              <a:t>Saad Ait Benali</a:t>
            </a:r>
            <a:r>
              <a:rPr lang="fr-FR" altLang="en-US" sz="2800" b="1">
                <a:solidFill>
                  <a:schemeClr val="tx1"/>
                </a:solidFill>
                <a:latin typeface="Tunga" panose="00000400000000000000" charset="0"/>
              </a:rPr>
              <a:t> </a:t>
            </a:r>
            <a:endParaRPr lang="fr-FR" altLang="en-US" sz="2800" b="1">
              <a:solidFill>
                <a:schemeClr val="tx1"/>
              </a:solidFill>
              <a:latin typeface="Tunga" panose="00000400000000000000" charset="0"/>
            </a:endParaRPr>
          </a:p>
          <a:p>
            <a:pPr algn="ctr"/>
            <a:r>
              <a:rPr lang="fr-FR" altLang="en-US" sz="2800">
                <a:latin typeface="Tunga" panose="00000400000000000000" charset="0"/>
              </a:rPr>
              <a:t>                            </a:t>
            </a:r>
            <a:r>
              <a:rPr lang="fr-FR" altLang="en-US" b="1">
                <a:solidFill>
                  <a:srgbClr val="2305BB"/>
                </a:solidFill>
                <a:latin typeface="Comic Sans MS" panose="030F0702030302020204" charset="0"/>
              </a:rPr>
              <a:t>Project Engineer</a:t>
            </a:r>
            <a:endParaRPr lang="fr-FR" altLang="en-US" b="1">
              <a:solidFill>
                <a:srgbClr val="2305BB"/>
              </a:solidFill>
              <a:latin typeface="Comic Sans MS" panose="030F0702030302020204" charset="0"/>
            </a:endParaRPr>
          </a:p>
          <a:p>
            <a:pPr algn="ctr"/>
            <a:r>
              <a:rPr lang="fr-FR" altLang="en-US" b="1">
                <a:solidFill>
                  <a:srgbClr val="FF0000"/>
                </a:solidFill>
                <a:latin typeface="Comic Sans MS" panose="030F0702030302020204" charset="0"/>
              </a:rPr>
              <a:t>                                        </a:t>
            </a:r>
            <a:endParaRPr lang="fr-FR" altLang="en-US" b="1">
              <a:solidFill>
                <a:srgbClr val="FF0000"/>
              </a:solidFill>
              <a:latin typeface="Comic Sans MS" panose="030F0702030302020204" charset="0"/>
            </a:endParaRPr>
          </a:p>
          <a:p>
            <a:pPr algn="ctr"/>
            <a:r>
              <a:rPr lang="fr-FR" altLang="en-US" b="1">
                <a:solidFill>
                  <a:srgbClr val="FF0000"/>
                </a:solidFill>
                <a:latin typeface="Comic Sans MS" panose="030F0702030302020204" charset="0"/>
              </a:rPr>
              <a:t>                                              </a:t>
            </a:r>
            <a:r>
              <a:rPr lang="fr-FR" altLang="en-US" b="1">
                <a:solidFill>
                  <a:srgbClr val="00B050"/>
                </a:solidFill>
                <a:latin typeface="Comic Sans MS" panose="030F0702030302020204" charset="0"/>
              </a:rPr>
              <a:t>MAJOTEC sarl</a:t>
            </a:r>
            <a:r>
              <a:rPr lang="fr-FR" altLang="en-US" b="1">
                <a:solidFill>
                  <a:srgbClr val="FF0000"/>
                </a:solidFill>
                <a:latin typeface="Comic Sans MS" panose="030F0702030302020204" charset="0"/>
              </a:rPr>
              <a:t> </a:t>
            </a:r>
            <a:endParaRPr lang="fr-FR" altLang="en-US" b="1">
              <a:solidFill>
                <a:srgbClr val="FF0000"/>
              </a:solidFill>
              <a:latin typeface="Comic Sans MS" panose="030F0702030302020204" charset="0"/>
            </a:endParaRPr>
          </a:p>
          <a:p>
            <a:pPr algn="l"/>
            <a:r>
              <a:rPr lang="fr-FR" altLang="en-US" b="1">
                <a:solidFill>
                  <a:srgbClr val="FF0000"/>
                </a:solidFill>
                <a:latin typeface="Comic Sans MS" panose="030F0702030302020204" charset="0"/>
              </a:rPr>
              <a:t>  </a:t>
            </a:r>
            <a:endParaRPr lang="fr-FR" altLang="en-US" sz="2000" b="1">
              <a:solidFill>
                <a:srgbClr val="FF0000"/>
              </a:solidFill>
              <a:latin typeface="Comic Sans MS" panose="030F0702030302020204" charset="0"/>
            </a:endParaRPr>
          </a:p>
          <a:p>
            <a:endParaRPr lang="fr-FR" altLang="en-US"/>
          </a:p>
          <a:p>
            <a:endParaRPr lang="fr-FR" altLang="en-US"/>
          </a:p>
          <a:p>
            <a:pPr algn="l"/>
            <a:endParaRPr lang="fr-FR" altLang="en-US"/>
          </a:p>
          <a:p>
            <a:endParaRPr lang="fr-FR" altLang="en-US"/>
          </a:p>
          <a:p>
            <a:pPr algn="r"/>
            <a:endParaRPr lang="fr-FR" altLang="en-US"/>
          </a:p>
        </p:txBody>
      </p:sp>
      <p:pic>
        <p:nvPicPr>
          <p:cNvPr id="4" name="Picture 3" descr="Brooklyn Mind Logo"/>
          <p:cNvPicPr>
            <a:picLocks noChangeAspect="1"/>
          </p:cNvPicPr>
          <p:nvPr/>
        </p:nvPicPr>
        <p:blipFill>
          <a:blip r:embed="rId1"/>
          <a:stretch>
            <a:fillRect/>
          </a:stretch>
        </p:blipFill>
        <p:spPr>
          <a:xfrm>
            <a:off x="4810760" y="1905"/>
            <a:ext cx="1905000" cy="1905000"/>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fr-FR" altLang="en-US"/>
              <a:t>que signifie la “</a:t>
            </a:r>
            <a:r>
              <a:rPr lang="fr-FR" altLang="en-US">
                <a:solidFill>
                  <a:srgbClr val="FF0000"/>
                </a:solidFill>
              </a:rPr>
              <a:t>génie industriel</a:t>
            </a:r>
            <a:r>
              <a:rPr lang="fr-FR" altLang="en-US">
                <a:solidFill>
                  <a:srgbClr val="2305BB"/>
                </a:solidFill>
              </a:rPr>
              <a:t>” </a:t>
            </a:r>
            <a:r>
              <a:rPr lang="fr-FR" altLang="en-US"/>
              <a:t>?</a:t>
            </a:r>
            <a:endParaRPr lang="fr-FR" altLang="en-US"/>
          </a:p>
        </p:txBody>
      </p:sp>
      <p:sp>
        <p:nvSpPr>
          <p:cNvPr id="3" name="Content Placeholder 2"/>
          <p:cNvSpPr>
            <a:spLocks noGrp="1"/>
          </p:cNvSpPr>
          <p:nvPr>
            <p:ph idx="1"/>
          </p:nvPr>
        </p:nvSpPr>
        <p:spPr/>
        <p:txBody>
          <a:bodyPr/>
          <a:p>
            <a:r>
              <a:rPr lang="en-US"/>
              <a:t> Le génie industriel englobe </a:t>
            </a:r>
            <a:r>
              <a:rPr lang="en-US">
                <a:solidFill>
                  <a:srgbClr val="2305BB"/>
                </a:solidFill>
              </a:rPr>
              <a:t>la conception, l'amélioration et l'installation de systèmes intégrés.</a:t>
            </a:r>
            <a:r>
              <a:rPr lang="en-US"/>
              <a:t> Il utilise les connaissances provenant des </a:t>
            </a:r>
            <a:r>
              <a:rPr lang="en-US">
                <a:solidFill>
                  <a:srgbClr val="2305BB"/>
                </a:solidFill>
              </a:rPr>
              <a:t>sciences mathématiques, physiques et sociales</a:t>
            </a:r>
            <a:r>
              <a:rPr lang="en-US"/>
              <a:t>, ainsi que les principes et méthodes propres au “génie” ou, à l'art de l'ingénieur, dans le but de spécifier, prédire et évaluer les résultats découlant de ces systèmes. » On peut résumer tous les domaines qui touchent au génie industriel par la phrase : « Optimisation des performances globales de l'entreprise</a:t>
            </a:r>
            <a:r>
              <a:rPr lang="fr-FR" altLang="en-US"/>
              <a:t>.</a:t>
            </a:r>
            <a:r>
              <a:rPr lang="en-US">
                <a:sym typeface="+mn-ea"/>
              </a:rPr>
              <a:t>» </a:t>
            </a:r>
            <a:endParaRPr lang="fr-FR"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sym typeface="+mn-ea"/>
              </a:rPr>
              <a:t>L'ingénierie de procédés industriels </a:t>
            </a:r>
            <a:r>
              <a:rPr lang="fr-FR" altLang="en-US">
                <a:solidFill>
                  <a:srgbClr val="FF0000"/>
                </a:solidFill>
                <a:sym typeface="+mn-ea"/>
              </a:rPr>
              <a:t>?</a:t>
            </a:r>
            <a:endParaRPr lang="fr-FR" altLang="en-US">
              <a:solidFill>
                <a:srgbClr val="FF0000"/>
              </a:solidFill>
              <a:sym typeface="+mn-ea"/>
            </a:endParaRPr>
          </a:p>
        </p:txBody>
      </p:sp>
      <p:sp>
        <p:nvSpPr>
          <p:cNvPr id="3" name="Content Placeholder 2"/>
          <p:cNvSpPr>
            <a:spLocks noGrp="1"/>
          </p:cNvSpPr>
          <p:nvPr>
            <p:ph idx="1"/>
          </p:nvPr>
        </p:nvSpPr>
        <p:spPr/>
        <p:txBody>
          <a:bodyPr/>
          <a:p>
            <a:r>
              <a:rPr lang="en-US"/>
              <a:t>Dans le cadre de l’ingénierie de procédés industriels le projet à réaliser est un ouvrage (système, usine, site industriel). Pour appréhender la complexité de ces projets, un client (maître d’ouvrage) fait appel à une société d’ingénierie (maître d’œuvre). La société d’ingénierie se charge de coordonner les différents corps de métiers intervenant sur le projet dans le respect du cahier des charges contractuel. C’est une activité en évolution permanente du fait d’une intense compétition internationale. </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rPr>
              <a:t>Phases et métiers</a:t>
            </a:r>
            <a:endParaRPr lang="en-US">
              <a:solidFill>
                <a:srgbClr val="FF0000"/>
              </a:solidFill>
            </a:endParaRPr>
          </a:p>
        </p:txBody>
      </p:sp>
      <p:sp>
        <p:nvSpPr>
          <p:cNvPr id="3" name="Content Placeholder 2"/>
          <p:cNvSpPr>
            <a:spLocks noGrp="1"/>
          </p:cNvSpPr>
          <p:nvPr>
            <p:ph idx="1"/>
          </p:nvPr>
        </p:nvSpPr>
        <p:spPr/>
        <p:txBody>
          <a:bodyPr/>
          <a:p>
            <a:r>
              <a:rPr lang="en-US"/>
              <a:t>L’ingénierie couvre différentes phases dont les principales sont les suivantes : </a:t>
            </a:r>
            <a:r>
              <a:rPr lang="en-US">
                <a:solidFill>
                  <a:srgbClr val="2305BB"/>
                </a:solidFill>
              </a:rPr>
              <a:t>commerciale, conception, études détaillées et achats, construction et mise en route ainsi que réception finale.</a:t>
            </a:r>
            <a:endParaRPr lang="en-US">
              <a:solidFill>
                <a:srgbClr val="2305BB"/>
              </a:solidFill>
            </a:endParaRPr>
          </a:p>
          <a:p>
            <a:endParaRPr lang="en-US"/>
          </a:p>
          <a:p>
            <a:r>
              <a:rPr lang="en-US"/>
              <a:t>Dans toutes ces phases, différentes compétences techniques sont mises en œuvre. </a:t>
            </a: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67640" y="102870"/>
            <a:ext cx="10972800" cy="6395720"/>
          </a:xfrm>
        </p:spPr>
        <p:txBody>
          <a:bodyPr/>
          <a:p>
            <a:r>
              <a:rPr lang="en-US"/>
              <a:t>a)</a:t>
            </a:r>
            <a:r>
              <a:rPr lang="en-US">
                <a:solidFill>
                  <a:srgbClr val="7030A0"/>
                </a:solidFill>
              </a:rPr>
              <a:t> </a:t>
            </a:r>
            <a:r>
              <a:rPr lang="en-US">
                <a:solidFill>
                  <a:srgbClr val="00FA6A"/>
                </a:solidFill>
              </a:rPr>
              <a:t>La phase commerciale</a:t>
            </a:r>
            <a:r>
              <a:rPr lang="en-US">
                <a:solidFill>
                  <a:srgbClr val="FF0000"/>
                </a:solidFill>
              </a:rPr>
              <a:t> </a:t>
            </a:r>
            <a:r>
              <a:rPr lang="en-US"/>
              <a:t>correspond à l’activité de prospection de futurs contrats, et de réponse aux appels d’offres au niveau technique et commercial.</a:t>
            </a:r>
            <a:endParaRPr lang="en-US"/>
          </a:p>
          <a:p>
            <a:r>
              <a:rPr lang="en-US"/>
              <a:t>b) </a:t>
            </a:r>
            <a:r>
              <a:rPr lang="en-US">
                <a:solidFill>
                  <a:srgbClr val="C8086B"/>
                </a:solidFill>
              </a:rPr>
              <a:t>La phase d’études conceptuelles</a:t>
            </a:r>
            <a:r>
              <a:rPr lang="en-US"/>
              <a:t> consiste à définir les choix de procédés ainsi que la faisabilité de réalisation du projet en termes de coût et de délais.</a:t>
            </a:r>
            <a:endParaRPr lang="en-US"/>
          </a:p>
          <a:p>
            <a:r>
              <a:rPr lang="en-US"/>
              <a:t>c)</a:t>
            </a:r>
            <a:r>
              <a:rPr lang="en-US">
                <a:solidFill>
                  <a:srgbClr val="C8086B"/>
                </a:solidFill>
              </a:rPr>
              <a:t> La phase d’études de détail</a:t>
            </a:r>
            <a:r>
              <a:rPr lang="en-US"/>
              <a:t> consiste à produire l’ensemble de documents nécessaires à la réalisation du projet.</a:t>
            </a:r>
            <a:endParaRPr lang="en-US"/>
          </a:p>
          <a:p>
            <a:r>
              <a:rPr lang="en-US"/>
              <a:t>d) </a:t>
            </a:r>
            <a:r>
              <a:rPr lang="en-US">
                <a:solidFill>
                  <a:srgbClr val="C8086B"/>
                </a:solidFill>
              </a:rPr>
              <a:t>La phase achats</a:t>
            </a:r>
            <a:r>
              <a:rPr lang="en-US"/>
              <a:t> consiste à acheter les équipements définis lors de la phase d’étude de détail et à les livrer sur le site de construction.</a:t>
            </a:r>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p:txBody>
          <a:bodyPr/>
          <a:p>
            <a:r>
              <a:rPr lang="en-US"/>
              <a:t>f)</a:t>
            </a:r>
            <a:r>
              <a:rPr lang="en-US">
                <a:solidFill>
                  <a:srgbClr val="C8086B"/>
                </a:solidFill>
              </a:rPr>
              <a:t> La mise en route </a:t>
            </a:r>
            <a:r>
              <a:rPr lang="en-US"/>
              <a:t>constitue l’ensemble des activités de mise en production des unités et leurs tests de performances.</a:t>
            </a:r>
            <a:endParaRPr lang="en-US"/>
          </a:p>
          <a:p>
            <a:r>
              <a:rPr lang="en-US"/>
              <a:t>g) </a:t>
            </a:r>
            <a:r>
              <a:rPr lang="en-US">
                <a:solidFill>
                  <a:srgbClr val="C8086B"/>
                </a:solidFill>
              </a:rPr>
              <a:t>La réception de l’ouvrage</a:t>
            </a:r>
            <a:r>
              <a:rPr lang="en-US"/>
              <a:t> est l’étape finale de transfert des unités au client.</a:t>
            </a:r>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rPr>
              <a:t>Phases et métiers</a:t>
            </a:r>
            <a:r>
              <a:rPr lang="en-US"/>
              <a:t> </a:t>
            </a:r>
            <a:r>
              <a:rPr lang="fr-FR" altLang="en-US"/>
              <a:t>:</a:t>
            </a:r>
            <a:endParaRPr lang="fr-FR" altLang="en-US"/>
          </a:p>
        </p:txBody>
      </p:sp>
      <p:sp>
        <p:nvSpPr>
          <p:cNvPr id="3" name="Content Placeholder 2"/>
          <p:cNvSpPr>
            <a:spLocks noGrp="1"/>
          </p:cNvSpPr>
          <p:nvPr>
            <p:ph idx="1"/>
          </p:nvPr>
        </p:nvSpPr>
        <p:spPr/>
        <p:txBody>
          <a:bodyPr/>
          <a:p>
            <a:r>
              <a:rPr lang="en-US"/>
              <a:t>Les métiers de l’ingénierie sont très variés. On peut citer notamment le procédé, le génie civil, la structure métallique, l’installation et tuyauteries, la sécurité et l’environnement, la mécanique, l’électricité et l’instrumentation, l’architecture, génie climatique…</a:t>
            </a:r>
            <a:endParaRPr lang="en-US"/>
          </a:p>
          <a:p>
            <a:r>
              <a:rPr lang="en-US"/>
              <a:t>L’ingénierie requiert des compétences complémentaires indispensables à la réussite d’une réalisation, études, achats et construction, comme le planning, l’estimation, le juridique, les contrats, financier, fiscal, assurances ainsi que le contrôle de coûts. </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olidFill>
                  <a:srgbClr val="FF0000"/>
                </a:solidFill>
              </a:rPr>
              <a:t>L’ingénierie face à ses défis</a:t>
            </a:r>
            <a:endParaRPr lang="en-US">
              <a:solidFill>
                <a:srgbClr val="FF0000"/>
              </a:solidFill>
            </a:endParaRPr>
          </a:p>
        </p:txBody>
      </p:sp>
      <p:sp>
        <p:nvSpPr>
          <p:cNvPr id="3" name="Content Placeholder 2"/>
          <p:cNvSpPr>
            <a:spLocks noGrp="1"/>
          </p:cNvSpPr>
          <p:nvPr>
            <p:ph idx="1"/>
          </p:nvPr>
        </p:nvSpPr>
        <p:spPr/>
        <p:txBody>
          <a:bodyPr/>
          <a:p>
            <a:r>
              <a:rPr lang="en-US"/>
              <a:t>En partant de données d’entrées multiples, l’ingénierie produit des documents (notes de calculs, plans, spécifications) en prenant en compte l’ensemble des contraintes provenant des interfaces avec son client, ses fournisseurs et différents partenaires, afin de réaliser la construction d’ensembles industriels complexes :</a:t>
            </a:r>
            <a:endParaRPr lang="en-US"/>
          </a:p>
          <a:p>
            <a:r>
              <a:rPr lang="en-US"/>
              <a:t>En préalable au lancement du projet, il convient de trouver un financement pour le contrat si le client le demande.</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27025" y="255905"/>
            <a:ext cx="10972800" cy="4953000"/>
          </a:xfrm>
        </p:spPr>
        <p:txBody>
          <a:bodyPr/>
          <a:p>
            <a:r>
              <a:rPr lang="en-US">
                <a:solidFill>
                  <a:srgbClr val="FF0000"/>
                </a:solidFill>
              </a:rPr>
              <a:t>Les exigences principales </a:t>
            </a:r>
            <a:r>
              <a:rPr lang="en-US"/>
              <a:t>sont indiquées dans un cahier des charges qui définit :</a:t>
            </a:r>
            <a:endParaRPr lang="en-US"/>
          </a:p>
          <a:p>
            <a:r>
              <a:rPr lang="en-US"/>
              <a:t>a) </a:t>
            </a:r>
            <a:r>
              <a:rPr lang="en-US">
                <a:solidFill>
                  <a:srgbClr val="2305BB"/>
                </a:solidFill>
              </a:rPr>
              <a:t>le contrat</a:t>
            </a:r>
            <a:endParaRPr lang="en-US">
              <a:solidFill>
                <a:srgbClr val="2305BB"/>
              </a:solidFill>
            </a:endParaRPr>
          </a:p>
          <a:p>
            <a:r>
              <a:rPr lang="en-US"/>
              <a:t>b) </a:t>
            </a:r>
            <a:r>
              <a:rPr lang="en-US">
                <a:solidFill>
                  <a:srgbClr val="2305BB"/>
                </a:solidFill>
              </a:rPr>
              <a:t>le budget</a:t>
            </a:r>
            <a:endParaRPr lang="en-US">
              <a:solidFill>
                <a:srgbClr val="2305BB"/>
              </a:solidFill>
            </a:endParaRPr>
          </a:p>
          <a:p>
            <a:r>
              <a:rPr lang="en-US"/>
              <a:t>c) </a:t>
            </a:r>
            <a:r>
              <a:rPr lang="en-US">
                <a:solidFill>
                  <a:srgbClr val="2305BB"/>
                </a:solidFill>
              </a:rPr>
              <a:t>l'échéancier,</a:t>
            </a:r>
            <a:endParaRPr lang="en-US">
              <a:solidFill>
                <a:srgbClr val="2305BB"/>
              </a:solidFill>
            </a:endParaRPr>
          </a:p>
          <a:p>
            <a:r>
              <a:rPr lang="en-US"/>
              <a:t>d) </a:t>
            </a:r>
            <a:r>
              <a:rPr lang="en-US">
                <a:solidFill>
                  <a:srgbClr val="2305BB"/>
                </a:solidFill>
              </a:rPr>
              <a:t>la qualité</a:t>
            </a:r>
            <a:r>
              <a:rPr lang="en-US"/>
              <a:t>,</a:t>
            </a:r>
            <a:endParaRPr lang="en-US"/>
          </a:p>
          <a:p>
            <a:r>
              <a:rPr lang="en-US"/>
              <a:t>e) </a:t>
            </a:r>
            <a:r>
              <a:rPr lang="en-US">
                <a:solidFill>
                  <a:srgbClr val="2305BB"/>
                </a:solidFill>
              </a:rPr>
              <a:t>Hygiène</a:t>
            </a:r>
            <a:r>
              <a:rPr lang="en-US"/>
              <a:t>, sécurité et les impositions liées à l'environnement,</a:t>
            </a:r>
            <a:endParaRPr lang="en-US"/>
          </a:p>
          <a:p>
            <a:r>
              <a:rPr lang="en-US"/>
              <a:t>f) </a:t>
            </a:r>
            <a:r>
              <a:rPr lang="en-US">
                <a:solidFill>
                  <a:srgbClr val="2305BB"/>
                </a:solidFill>
              </a:rPr>
              <a:t>Contexte local</a:t>
            </a:r>
            <a:r>
              <a:rPr lang="en-US"/>
              <a:t> (géographie, règlementation, environnement social, qualification de la main d’œuvre…),</a:t>
            </a:r>
            <a:endParaRPr lang="en-US"/>
          </a:p>
          <a:p>
            <a:r>
              <a:rPr lang="en-US"/>
              <a:t>g) </a:t>
            </a:r>
            <a:r>
              <a:rPr lang="en-US">
                <a:solidFill>
                  <a:srgbClr val="2305BB"/>
                </a:solidFill>
              </a:rPr>
              <a:t>Règlementation internationale</a:t>
            </a:r>
            <a:r>
              <a:rPr lang="en-US"/>
              <a:t>. </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descr="800px-Ingenierie"/>
          <p:cNvPicPr>
            <a:picLocks noChangeAspect="1"/>
          </p:cNvPicPr>
          <p:nvPr>
            <p:ph idx="1"/>
          </p:nvPr>
        </p:nvPicPr>
        <p:blipFill>
          <a:blip r:embed="rId1"/>
          <a:stretch>
            <a:fillRect/>
          </a:stretch>
        </p:blipFill>
        <p:spPr>
          <a:xfrm>
            <a:off x="1009650" y="303530"/>
            <a:ext cx="8334375" cy="6251575"/>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41910"/>
            <a:ext cx="10515600" cy="1003300"/>
          </a:xfrm>
        </p:spPr>
        <p:txBody>
          <a:bodyPr/>
          <a:p>
            <a:pPr algn="ctr"/>
            <a:r>
              <a:rPr lang="fr-FR" altLang="en-US">
                <a:solidFill>
                  <a:srgbClr val="FF0000"/>
                </a:solidFill>
                <a:latin typeface="Times New Roman" panose="02020603050405020304" charset="0"/>
              </a:rPr>
              <a:t>Génie Civile</a:t>
            </a:r>
            <a:r>
              <a:rPr lang="fr-FR" altLang="en-US">
                <a:solidFill>
                  <a:srgbClr val="FF0000"/>
                </a:solidFill>
              </a:rPr>
              <a:t> </a:t>
            </a:r>
            <a:endParaRPr lang="fr-FR" altLang="en-US">
              <a:solidFill>
                <a:srgbClr val="FF0000"/>
              </a:solidFill>
            </a:endParaRPr>
          </a:p>
        </p:txBody>
      </p:sp>
      <p:sp>
        <p:nvSpPr>
          <p:cNvPr id="3" name="Content Placeholder 2"/>
          <p:cNvSpPr>
            <a:spLocks noGrp="1"/>
          </p:cNvSpPr>
          <p:nvPr>
            <p:ph idx="1"/>
          </p:nvPr>
        </p:nvSpPr>
        <p:spPr>
          <a:xfrm>
            <a:off x="838200" y="789305"/>
            <a:ext cx="10515600" cy="5723255"/>
          </a:xfrm>
        </p:spPr>
        <p:txBody>
          <a:bodyPr>
            <a:normAutofit fontScale="90000" lnSpcReduction="10000"/>
          </a:bodyPr>
          <a:p>
            <a:endParaRPr lang="en-US"/>
          </a:p>
          <a:p>
            <a:pPr algn="l"/>
            <a:r>
              <a:rPr lang="en-US">
                <a:latin typeface="Times New Roman" panose="02020603050405020304" charset="0"/>
              </a:rPr>
              <a:t>Mettre en place la conception d’un projet de réalisation d’un ouvrage ou d’une construction</a:t>
            </a:r>
            <a:endParaRPr lang="en-US">
              <a:latin typeface="Times New Roman" panose="02020603050405020304" charset="0"/>
            </a:endParaRPr>
          </a:p>
          <a:p>
            <a:pPr algn="l"/>
            <a:r>
              <a:rPr lang="en-US">
                <a:latin typeface="Times New Roman" panose="02020603050405020304" charset="0"/>
              </a:rPr>
              <a:t>Déterminer les matériaux et les procédés techniques à suivre pour chaque ouvrage.</a:t>
            </a:r>
            <a:endParaRPr lang="en-US">
              <a:latin typeface="Times New Roman" panose="02020603050405020304" charset="0"/>
            </a:endParaRPr>
          </a:p>
          <a:p>
            <a:pPr algn="l"/>
            <a:r>
              <a:rPr lang="en-US">
                <a:latin typeface="Times New Roman" panose="02020603050405020304" charset="0"/>
              </a:rPr>
              <a:t>Réaliser les simulations lors de la phase de conception d’un projet</a:t>
            </a:r>
            <a:endParaRPr lang="en-US">
              <a:latin typeface="Times New Roman" panose="02020603050405020304" charset="0"/>
            </a:endParaRPr>
          </a:p>
          <a:p>
            <a:pPr algn="l"/>
            <a:r>
              <a:rPr lang="en-US">
                <a:latin typeface="Times New Roman" panose="02020603050405020304" charset="0"/>
              </a:rPr>
              <a:t>Assurer la stabilité d’un bâtiment ou d’un ouvrage en construction.</a:t>
            </a:r>
            <a:endParaRPr lang="en-US">
              <a:latin typeface="Times New Roman" panose="02020603050405020304" charset="0"/>
            </a:endParaRPr>
          </a:p>
          <a:p>
            <a:pPr algn="l"/>
            <a:r>
              <a:rPr lang="en-US">
                <a:latin typeface="Times New Roman" panose="02020603050405020304" charset="0"/>
              </a:rPr>
              <a:t>Mettre au point la structure de chaque projet de construction</a:t>
            </a:r>
            <a:endParaRPr lang="en-US">
              <a:latin typeface="Times New Roman" panose="02020603050405020304" charset="0"/>
            </a:endParaRPr>
          </a:p>
          <a:p>
            <a:pPr algn="l"/>
            <a:r>
              <a:rPr lang="en-US">
                <a:latin typeface="Times New Roman" panose="02020603050405020304" charset="0"/>
              </a:rPr>
              <a:t>Chiffrer un projet de construction et en déterminer les ressources humaines et matérielles nécessaires.</a:t>
            </a:r>
            <a:endParaRPr lang="en-US">
              <a:latin typeface="Times New Roman" panose="02020603050405020304" charset="0"/>
            </a:endParaRPr>
          </a:p>
          <a:p>
            <a:pPr algn="l"/>
            <a:r>
              <a:rPr lang="en-US">
                <a:latin typeface="Times New Roman" panose="02020603050405020304" charset="0"/>
              </a:rPr>
              <a:t>Déterminer les détails de calculs et de dimensionnement de chaque projet de construction</a:t>
            </a:r>
            <a:endParaRPr lang="en-US">
              <a:latin typeface="Times New Roman" panose="02020603050405020304" charset="0"/>
            </a:endParaRPr>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fr-FR" altLang="en-US"/>
              <a:t>notre réference :</a:t>
            </a:r>
            <a:endParaRPr lang="fr-FR" altLang="en-US"/>
          </a:p>
        </p:txBody>
      </p:sp>
      <p:sp>
        <p:nvSpPr>
          <p:cNvPr id="3" name="Content Placeholder 2"/>
          <p:cNvSpPr>
            <a:spLocks noGrp="1"/>
          </p:cNvSpPr>
          <p:nvPr>
            <p:ph idx="1"/>
          </p:nvPr>
        </p:nvSpPr>
        <p:spPr/>
        <p:txBody>
          <a:bodyPr/>
          <a:p>
            <a:pPr>
              <a:buFont typeface="Wingdings" panose="05000000000000000000" charset="0"/>
              <a:buChar char=""/>
            </a:pPr>
            <a:r>
              <a:rPr lang="fr-FR" altLang="en-US"/>
              <a:t>     </a:t>
            </a:r>
            <a:r>
              <a:rPr lang="en-US"/>
              <a:t>Entreprise </a:t>
            </a:r>
            <a:r>
              <a:rPr lang="fr-FR" altLang="en-US">
                <a:solidFill>
                  <a:srgbClr val="00B050"/>
                </a:solidFill>
              </a:rPr>
              <a:t>MAJOTEC</a:t>
            </a:r>
            <a:r>
              <a:rPr lang="en-US">
                <a:solidFill>
                  <a:srgbClr val="00B050"/>
                </a:solidFill>
              </a:rPr>
              <a:t> Sarl </a:t>
            </a:r>
            <a:endParaRPr lang="en-US">
              <a:solidFill>
                <a:srgbClr val="00B050"/>
              </a:solidFill>
            </a:endParaRPr>
          </a:p>
          <a:p>
            <a:pPr marL="0" indent="0">
              <a:buNone/>
            </a:pPr>
            <a:r>
              <a:rPr lang="en-US">
                <a:solidFill>
                  <a:srgbClr val="00B050"/>
                </a:solidFill>
              </a:rPr>
              <a:t>       </a:t>
            </a:r>
            <a:r>
              <a:rPr lang="en-US"/>
              <a:t>Addresse: 29 AVENUE OUED MAKHAZINE PSG 30</a:t>
            </a:r>
            <a:endParaRPr lang="en-US"/>
          </a:p>
          <a:p>
            <a:pPr marL="0" indent="0">
              <a:buNone/>
            </a:pPr>
            <a:r>
              <a:rPr lang="en-US"/>
              <a:t>93200 M'diq Tétouan - Morocco </a:t>
            </a:r>
            <a:endParaRPr lang="en-US"/>
          </a:p>
          <a:p>
            <a:pPr marL="0" indent="0">
              <a:buNone/>
            </a:pPr>
            <a:r>
              <a:rPr lang="en-US"/>
              <a:t> Email:brooklynwall147@outlook.com</a:t>
            </a:r>
            <a:endParaRPr lang="en-US"/>
          </a:p>
          <a:p>
            <a:pPr marL="0" indent="0">
              <a:buNone/>
            </a:pPr>
            <a:r>
              <a:rPr lang="en-US"/>
              <a:t>  </a:t>
            </a:r>
            <a:r>
              <a:rPr lang="fr-FR" altLang="en-US"/>
              <a:t>ass.brooklynmind@gmail.com</a:t>
            </a:r>
            <a:endParaRPr lang="fr-FR" altLang="en-US"/>
          </a:p>
          <a:p>
            <a:pPr marL="0" indent="0" algn="l">
              <a:buNone/>
            </a:pPr>
            <a:r>
              <a:rPr lang="en-US"/>
              <a:t>Tel</a:t>
            </a:r>
            <a:r>
              <a:rPr lang="fr-FR" altLang="en-US"/>
              <a:t>/</a:t>
            </a:r>
            <a:r>
              <a:rPr lang="en-US"/>
              <a:t>Fax: 0522272855</a:t>
            </a:r>
            <a:endParaRPr lang="en-US"/>
          </a:p>
          <a:p>
            <a:pPr marL="0" indent="0" algn="l">
              <a:buNone/>
            </a:pPr>
            <a:r>
              <a:rPr lang="en-US"/>
              <a:t>Mobile phone: 00212656100138</a:t>
            </a:r>
            <a:endParaRPr lang="en-US"/>
          </a:p>
          <a:p>
            <a:pPr marL="0" indent="0" algn="l">
              <a:buFont typeface="Wingdings" panose="05000000000000000000" charset="0"/>
              <a:buNone/>
            </a:pPr>
            <a:r>
              <a:rPr lang="fr-FR" altLang="en-US"/>
              <a:t>  </a:t>
            </a:r>
            <a:endParaRPr lang="fr-FR" altLang="en-US"/>
          </a:p>
          <a:p>
            <a:pPr marL="0" indent="0" algn="l">
              <a:buNone/>
            </a:pPr>
            <a:endParaRPr lang="en-US"/>
          </a:p>
          <a:p>
            <a:pPr marL="0" indent="0" algn="l">
              <a:buNone/>
            </a:pP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473075"/>
            <a:ext cx="10601960" cy="300355"/>
          </a:xfrm>
        </p:spPr>
        <p:txBody>
          <a:bodyPr/>
          <a:p>
            <a:br>
              <a:rPr lang="fr-FR" altLang="en-US"/>
            </a:br>
            <a:br>
              <a:rPr lang="fr-FR" altLang="en-US"/>
            </a:br>
            <a:r>
              <a:rPr lang="fr-FR" altLang="en-US"/>
              <a:t>Architecture par  Architecte </a:t>
            </a:r>
            <a:r>
              <a:rPr lang="fr-FR" altLang="en-US">
                <a:solidFill>
                  <a:srgbClr val="FF0000"/>
                </a:solidFill>
              </a:rPr>
              <a:t>Walter Gaj Pagano</a:t>
            </a:r>
            <a:br>
              <a:rPr lang="fr-FR" altLang="en-US">
                <a:solidFill>
                  <a:srgbClr val="FF0000"/>
                </a:solidFill>
              </a:rPr>
            </a:br>
            <a:br>
              <a:rPr lang="fr-FR" altLang="en-US">
                <a:solidFill>
                  <a:srgbClr val="FF0000"/>
                </a:solidFill>
              </a:rPr>
            </a:br>
            <a:endParaRPr lang="fr-FR" altLang="en-US">
              <a:solidFill>
                <a:srgbClr val="FF0000"/>
              </a:solidFill>
            </a:endParaRPr>
          </a:p>
        </p:txBody>
      </p:sp>
      <p:sp>
        <p:nvSpPr>
          <p:cNvPr id="3" name="Content Placeholder 2"/>
          <p:cNvSpPr>
            <a:spLocks noGrp="1"/>
          </p:cNvSpPr>
          <p:nvPr>
            <p:ph sz="half" idx="1"/>
          </p:nvPr>
        </p:nvSpPr>
        <p:spPr>
          <a:xfrm>
            <a:off x="609600" y="1501140"/>
            <a:ext cx="11533505" cy="4882515"/>
          </a:xfrm>
        </p:spPr>
        <p:txBody>
          <a:bodyPr/>
          <a:p>
            <a:pPr marL="0" indent="0">
              <a:buNone/>
            </a:pPr>
            <a:endParaRPr lang="en-US"/>
          </a:p>
          <a:p>
            <a:r>
              <a:rPr lang="en-US"/>
              <a:t>Un dessin d'architecture est un dessin de tout type et nature, utilisé dans le domaine de l'architecture. C'est généralement une représentation technique d'un bâtiment qui associée à d'autres, permet une compréhension de ses caractéristiques, qu'il soit édifié ou seulement une construction en projet. Ainsi, divers plans forment le cœur d'un dossier de demande d'un permis de construire. </a:t>
            </a:r>
            <a:endParaRPr lang="en-US"/>
          </a:p>
          <a:p>
            <a:r>
              <a:rPr lang="en-US"/>
              <a:t> </a:t>
            </a:r>
            <a:r>
              <a:rPr lang="fr-FR" altLang="en-US"/>
              <a:t>Plans,Revit,2D 3D ...   </a:t>
            </a:r>
            <a:endParaRPr lang="fr-FR" altLang="en-US"/>
          </a:p>
        </p:txBody>
      </p:sp>
      <p:pic>
        <p:nvPicPr>
          <p:cNvPr id="4" name="Content Placeholder 3" descr="LogoTestataGreenVille1170"/>
          <p:cNvPicPr>
            <a:picLocks noChangeAspect="1"/>
          </p:cNvPicPr>
          <p:nvPr>
            <p:ph sz="half" idx="2"/>
          </p:nvPr>
        </p:nvPicPr>
        <p:blipFill>
          <a:blip r:embed="rId1"/>
          <a:stretch>
            <a:fillRect/>
          </a:stretch>
        </p:blipFill>
        <p:spPr>
          <a:xfrm>
            <a:off x="429260" y="1174750"/>
            <a:ext cx="10949940" cy="73596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scene3d>
              <a:camera prst="orthographicFront"/>
              <a:lightRig rig="soft" dir="t">
                <a:rot lat="0" lon="0" rev="15600000"/>
              </a:lightRig>
            </a:scene3d>
            <a:sp3d extrusionH="57150" prstMaterial="softEdge">
              <a:bevelT w="25400" h="38100"/>
            </a:sp3d>
          </a:bodyPr>
          <a:p>
            <a:pPr marL="0" indent="0">
              <a:buNone/>
            </a:pPr>
            <a:br>
              <a:rPr lang="fr-FR" altLang="en-US">
                <a:solidFill>
                  <a:schemeClr val="accent4"/>
                </a:solidFill>
              </a:rPr>
            </a:br>
            <a:r>
              <a:rPr lang="fr-FR" altLang="en-US">
                <a:solidFill>
                  <a:schemeClr val="accent4"/>
                </a:solidFill>
              </a:rPr>
              <a:t>        </a:t>
            </a:r>
            <a:br>
              <a:rPr lang="fr-FR" altLang="en-US">
                <a:solidFill>
                  <a:schemeClr val="accent4"/>
                </a:solidFill>
              </a:rPr>
            </a:br>
            <a:r>
              <a:rPr lang="fr-FR" altLang="en-US">
                <a:solidFill>
                  <a:schemeClr val="accent4"/>
                </a:solidFill>
              </a:rPr>
              <a:t>          </a:t>
            </a:r>
            <a:r>
              <a:rPr lang="fr-FR" altLang="en-US">
                <a:solidFill>
                  <a:schemeClr val="tx1"/>
                </a:solidFill>
              </a:rPr>
              <a:t> C</a:t>
            </a:r>
            <a:r>
              <a:rPr lang="fr-FR" altLang="en-US" i="1">
                <a:solidFill>
                  <a:schemeClr val="tx1"/>
                </a:solidFill>
                <a:effectLst/>
              </a:rPr>
              <a:t>onstruction par </a:t>
            </a:r>
            <a:r>
              <a:rPr lang="fr-FR" altLang="en-US" i="1">
                <a:solidFill>
                  <a:srgbClr val="FF0000"/>
                </a:solidFill>
                <a:effectLst/>
              </a:rPr>
              <a:t>Mr</a:t>
            </a:r>
            <a:r>
              <a:rPr lang="fr-FR" altLang="en-US" i="1">
                <a:solidFill>
                  <a:schemeClr val="tx1"/>
                </a:solidFill>
                <a:effectLst/>
              </a:rPr>
              <a:t> </a:t>
            </a:r>
            <a:r>
              <a:rPr lang="fr-FR" altLang="en-US" i="1">
                <a:solidFill>
                  <a:srgbClr val="FF0000"/>
                </a:solidFill>
                <a:effectLst/>
              </a:rPr>
              <a:t>Saad ait benali </a:t>
            </a:r>
            <a:br>
              <a:rPr lang="fr-FR" altLang="en-US" i="1">
                <a:solidFill>
                  <a:srgbClr val="FF0000"/>
                </a:solidFill>
                <a:effectLst/>
              </a:rPr>
            </a:br>
            <a:br>
              <a:rPr lang="fr-FR" altLang="en-US">
                <a:solidFill>
                  <a:schemeClr val="accent4"/>
                </a:solidFill>
              </a:rPr>
            </a:br>
            <a:r>
              <a:rPr lang="fr-FR" altLang="en-US">
                <a:solidFill>
                  <a:schemeClr val="accent4"/>
                </a:solidFill>
              </a:rPr>
              <a:t>       </a:t>
            </a:r>
            <a:r>
              <a:rPr lang="fr-FR" altLang="en-US" i="1">
                <a:solidFill>
                  <a:srgbClr val="FF0000"/>
                </a:solidFill>
                <a:effectLst>
                  <a:outerShdw blurRad="38100" dist="38100" dir="2700000" algn="tl">
                    <a:srgbClr val="000000">
                      <a:alpha val="43137"/>
                    </a:srgbClr>
                  </a:outerShdw>
                </a:effectLst>
              </a:rPr>
              <a:t>Construction lourde </a:t>
            </a:r>
            <a:r>
              <a:rPr lang="fr-FR" altLang="en-US" i="1">
                <a:solidFill>
                  <a:schemeClr val="accent4"/>
                </a:solidFill>
                <a:effectLst>
                  <a:outerShdw blurRad="38100" dist="38100" dir="2700000" algn="tl">
                    <a:srgbClr val="000000">
                      <a:alpha val="43137"/>
                    </a:srgbClr>
                  </a:outerShdw>
                </a:effectLst>
              </a:rPr>
              <a:t>:   </a:t>
            </a:r>
            <a:endParaRPr lang="fr-FR" altLang="en-US" i="1">
              <a:solidFill>
                <a:schemeClr val="accent4"/>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09600" y="2005330"/>
            <a:ext cx="10972800" cy="4034155"/>
          </a:xfrm>
        </p:spPr>
        <p:txBody>
          <a:bodyPr/>
          <a:p>
            <a:r>
              <a:rPr lang="fr-FR" altLang="en-US"/>
              <a:t>     D</a:t>
            </a:r>
            <a:r>
              <a:rPr lang="en-US"/>
              <a:t>émolitions</a:t>
            </a:r>
            <a:endParaRPr lang="en-US"/>
          </a:p>
          <a:p>
            <a:r>
              <a:rPr lang="en-US"/>
              <a:t>     </a:t>
            </a:r>
            <a:r>
              <a:rPr lang="fr-FR" altLang="en-US"/>
              <a:t>F</a:t>
            </a:r>
            <a:r>
              <a:rPr lang="en-US"/>
              <a:t>ouilles, mouvement de la terre</a:t>
            </a:r>
            <a:endParaRPr lang="en-US"/>
          </a:p>
          <a:p>
            <a:r>
              <a:rPr lang="en-US"/>
              <a:t>     </a:t>
            </a:r>
            <a:r>
              <a:rPr lang="fr-FR" altLang="en-US"/>
              <a:t>F</a:t>
            </a:r>
            <a:r>
              <a:rPr lang="en-US"/>
              <a:t>ondations</a:t>
            </a:r>
            <a:endParaRPr lang="en-US"/>
          </a:p>
          <a:p>
            <a:r>
              <a:rPr lang="en-US"/>
              <a:t>     </a:t>
            </a:r>
            <a:r>
              <a:rPr lang="fr-FR" altLang="en-US"/>
              <a:t>M</a:t>
            </a:r>
            <a:r>
              <a:rPr lang="en-US"/>
              <a:t>açonnerie, cloisons et remplissages en brique ou    dans des systèmes traditionnels, y compris le lissage</a:t>
            </a:r>
            <a:endParaRPr lang="en-US"/>
          </a:p>
          <a:p>
            <a:r>
              <a:rPr lang="en-US"/>
              <a:t>     </a:t>
            </a:r>
            <a:r>
              <a:rPr lang="fr-FR" altLang="en-US"/>
              <a:t>S</a:t>
            </a:r>
            <a:r>
              <a:rPr lang="en-US"/>
              <a:t>tructures en béton armé, y compris les fondations</a:t>
            </a:r>
            <a:endParaRPr lang="en-US"/>
          </a:p>
          <a:p>
            <a:r>
              <a:rPr lang="en-US"/>
              <a:t>     </a:t>
            </a:r>
            <a:r>
              <a:rPr lang="fr-FR" altLang="en-US"/>
              <a:t>R</a:t>
            </a:r>
            <a:r>
              <a:rPr lang="en-US"/>
              <a:t>evêtements de sol et revêtements en céramique et matériaux en pierre naturelle ou artificielle</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fr-FR" altLang="en-US" i="1">
                <a:solidFill>
                  <a:srgbClr val="FF0000"/>
                </a:solidFill>
                <a:effectLst>
                  <a:outerShdw blurRad="38100" dist="38100" dir="2700000" algn="tl">
                    <a:srgbClr val="000000">
                      <a:alpha val="43137"/>
                    </a:srgbClr>
                  </a:outerShdw>
                </a:effectLst>
              </a:rPr>
              <a:t>                    construction  légère</a:t>
            </a:r>
            <a:r>
              <a:rPr lang="fr-FR" altLang="en-US"/>
              <a:t> : </a:t>
            </a:r>
            <a:endParaRPr lang="fr-FR" altLang="en-US"/>
          </a:p>
        </p:txBody>
      </p:sp>
      <p:sp>
        <p:nvSpPr>
          <p:cNvPr id="3" name="Content Placeholder 2"/>
          <p:cNvSpPr>
            <a:spLocks noGrp="1"/>
          </p:cNvSpPr>
          <p:nvPr>
            <p:ph idx="1"/>
          </p:nvPr>
        </p:nvSpPr>
        <p:spPr/>
        <p:txBody>
          <a:bodyPr/>
          <a:p>
            <a:r>
              <a:rPr lang="en-US"/>
              <a:t>peintures, vernis, décoratifs, meubles rembourrés, papiers peints</a:t>
            </a:r>
            <a:endParaRPr lang="en-US"/>
          </a:p>
          <a:p>
            <a:r>
              <a:rPr lang="en-US"/>
              <a:t>     étanchéité et isolation (par exemple isolation, thermorétractable et isolation phonique)</a:t>
            </a:r>
            <a:endParaRPr lang="en-US"/>
          </a:p>
          <a:p>
            <a:r>
              <a:rPr lang="en-US"/>
              <a:t>     Surfaces horizontales et verticales en résine</a:t>
            </a:r>
            <a:endParaRPr lang="en-US"/>
          </a:p>
          <a:p>
            <a:r>
              <a:rPr lang="en-US"/>
              <a:t>     Cloisons, murs et éléments décoratifs en placoplâtre</a:t>
            </a:r>
            <a:endParaRPr lang="en-US"/>
          </a:p>
          <a:p>
            <a:r>
              <a:rPr lang="en-US"/>
              <a:t>     structures sèches en acier et bois</a:t>
            </a: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Travaux collatéraux de construction </a:t>
            </a:r>
            <a:r>
              <a:rPr lang="fr-FR" altLang="en-US"/>
              <a:t>:</a:t>
            </a:r>
            <a:endParaRPr lang="fr-FR" altLang="en-US"/>
          </a:p>
        </p:txBody>
      </p:sp>
      <p:sp>
        <p:nvSpPr>
          <p:cNvPr id="3" name="Content Placeholder 2"/>
          <p:cNvSpPr>
            <a:spLocks noGrp="1"/>
          </p:cNvSpPr>
          <p:nvPr>
            <p:ph idx="1"/>
          </p:nvPr>
        </p:nvSpPr>
        <p:spPr/>
        <p:txBody>
          <a:bodyPr/>
          <a:p>
            <a:r>
              <a:rPr lang="fr-FR" altLang="en-US"/>
              <a:t>     </a:t>
            </a:r>
            <a:r>
              <a:rPr lang="en-US"/>
              <a:t>travaux de fer / acier / aluminium</a:t>
            </a:r>
            <a:endParaRPr lang="en-US"/>
          </a:p>
          <a:p>
            <a:r>
              <a:rPr lang="en-US"/>
              <a:t>     travaux de verre</a:t>
            </a:r>
            <a:endParaRPr lang="en-US"/>
          </a:p>
          <a:p>
            <a:r>
              <a:rPr lang="en-US"/>
              <a:t>     hydraulique</a:t>
            </a:r>
            <a:endParaRPr lang="en-US"/>
          </a:p>
          <a:p>
            <a:r>
              <a:rPr lang="en-US"/>
              <a:t>     électricité et génie électrique </a:t>
            </a:r>
            <a:endParaRPr lang="fr-FR" altLang="en-US"/>
          </a:p>
          <a:p>
            <a:r>
              <a:rPr lang="en-US"/>
              <a:t>     installation de climatisation et de traitement</a:t>
            </a:r>
            <a:endParaRPr lang="en-US"/>
          </a:p>
          <a:p>
            <a:r>
              <a:rPr lang="en-US"/>
              <a:t>     traitement du marbre</a:t>
            </a:r>
            <a:endParaRPr lang="en-US"/>
          </a:p>
          <a:p>
            <a:r>
              <a:rPr lang="en-US"/>
              <a:t>     menuiserie</a:t>
            </a:r>
            <a:endParaRPr lang="en-US"/>
          </a:p>
          <a:p>
            <a:r>
              <a:rPr lang="en-US"/>
              <a:t>     Décoration d'intérieur et architecture </a:t>
            </a:r>
            <a:endParaRPr lang="fr-FR"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fr-FR" altLang="en-US"/>
              <a:t>Nos Services :</a:t>
            </a:r>
            <a:endParaRPr lang="fr-FR" altLang="en-US"/>
          </a:p>
        </p:txBody>
      </p:sp>
      <p:sp>
        <p:nvSpPr>
          <p:cNvPr id="3" name="Content Placeholder 2"/>
          <p:cNvSpPr>
            <a:spLocks noGrp="1"/>
          </p:cNvSpPr>
          <p:nvPr>
            <p:ph idx="1"/>
          </p:nvPr>
        </p:nvSpPr>
        <p:spPr>
          <a:xfrm>
            <a:off x="609600" y="952500"/>
            <a:ext cx="10972800" cy="5475605"/>
          </a:xfrm>
        </p:spPr>
        <p:txBody>
          <a:bodyPr/>
          <a:p>
            <a:r>
              <a:rPr lang="fr-FR" altLang="en-US"/>
              <a:t>Géothermie</a:t>
            </a:r>
            <a:endParaRPr lang="fr-FR" altLang="en-US"/>
          </a:p>
          <a:p>
            <a:r>
              <a:rPr lang="fr-FR" altLang="en-US"/>
              <a:t>photovoltaique et solaire thermique </a:t>
            </a:r>
            <a:endParaRPr lang="fr-FR" altLang="en-US"/>
          </a:p>
          <a:p>
            <a:r>
              <a:rPr lang="fr-FR" altLang="en-US"/>
              <a:t>anti-incendies </a:t>
            </a:r>
            <a:endParaRPr lang="fr-FR" altLang="en-US"/>
          </a:p>
          <a:p>
            <a:r>
              <a:rPr lang="fr-FR" altLang="en-US"/>
              <a:t>installation hydro-thermo-sanitaires</a:t>
            </a:r>
            <a:endParaRPr lang="fr-FR" altLang="en-US"/>
          </a:p>
          <a:p>
            <a:r>
              <a:rPr lang="fr-FR" altLang="en-US"/>
              <a:t>ventilation mécanique controlée</a:t>
            </a:r>
            <a:endParaRPr lang="fr-FR" altLang="en-US"/>
          </a:p>
          <a:p>
            <a:r>
              <a:rPr lang="fr-FR" altLang="en-US"/>
              <a:t>climatisation et chauffage au sol </a:t>
            </a:r>
            <a:endParaRPr lang="fr-FR" altLang="en-US"/>
          </a:p>
          <a:p>
            <a:r>
              <a:rPr lang="fr-FR" altLang="en-US"/>
              <a:t>traitement de l'air</a:t>
            </a:r>
            <a:endParaRPr lang="fr-FR" altLang="en-US"/>
          </a:p>
          <a:p>
            <a:r>
              <a:rPr lang="fr-FR" altLang="en-US"/>
              <a:t>construction de canaux </a:t>
            </a:r>
            <a:endParaRPr lang="fr-FR" altLang="en-US"/>
          </a:p>
          <a:p>
            <a:r>
              <a:rPr lang="fr-FR" altLang="en-US"/>
              <a:t>traitements des terres au secteur agricole</a:t>
            </a:r>
            <a:endParaRPr lang="fr-FR" alt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215900"/>
            <a:ext cx="10972800" cy="582613"/>
          </a:xfrm>
        </p:spPr>
        <p:txBody>
          <a:bodyPr/>
          <a:p>
            <a:r>
              <a:rPr lang="fr-FR" altLang="en-US"/>
              <a:t> qu'est ce qu'une “Energie Renouvelable”?!</a:t>
            </a:r>
            <a:endParaRPr lang="fr-FR" altLang="en-US"/>
          </a:p>
        </p:txBody>
      </p:sp>
      <p:sp>
        <p:nvSpPr>
          <p:cNvPr id="3" name="Content Placeholder 2"/>
          <p:cNvSpPr>
            <a:spLocks noGrp="1"/>
          </p:cNvSpPr>
          <p:nvPr>
            <p:ph idx="1"/>
          </p:nvPr>
        </p:nvSpPr>
        <p:spPr/>
        <p:txBody>
          <a:bodyPr/>
          <a:p>
            <a:r>
              <a:rPr lang="en-US"/>
              <a:t>Le terme </a:t>
            </a:r>
            <a:r>
              <a:rPr lang="fr-FR" altLang="en-US"/>
              <a:t>“</a:t>
            </a:r>
            <a:r>
              <a:rPr lang="en-US" i="1">
                <a:solidFill>
                  <a:srgbClr val="FF0000"/>
                </a:solidFill>
              </a:rPr>
              <a:t>énergie renouvelable</a:t>
            </a:r>
            <a:r>
              <a:rPr lang="fr-FR" altLang="en-US"/>
              <a:t>”</a:t>
            </a:r>
            <a:r>
              <a:rPr lang="en-US"/>
              <a:t> est employé pour désigner des énergies qui, à l'échelle humaine au moins, sont inépuisables et disponibles en grande quantité. Ainsi il existe cinq grands types d'énergies renouvelables : </a:t>
            </a:r>
            <a:r>
              <a:rPr lang="en-US" i="1">
                <a:solidFill>
                  <a:srgbClr val="00B050"/>
                </a:solidFill>
              </a:rPr>
              <a:t>l'énergie solaire, l'énergie éolienne, l'énergie hydraulique, la biomasse et la géothermie.</a:t>
            </a:r>
            <a:r>
              <a:rPr lang="en-US"/>
              <a:t> Leur caractéristique commune est de ne pas produire, en phase d'exploitation, d'émissions polluantes (ou peu), et ainsi d'aider à lutter contre l'effet de serre et le réchauffement climatique.</a:t>
            </a:r>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a:xfrm>
            <a:off x="609600" y="591820"/>
            <a:ext cx="10972800" cy="582613"/>
          </a:xfrm>
        </p:spPr>
        <p:txBody>
          <a:bodyPr/>
          <a:p>
            <a:r>
              <a:rPr lang="fr-FR" altLang="en-US">
                <a:solidFill>
                  <a:srgbClr val="FF0000"/>
                </a:solidFill>
                <a:sym typeface="+mn-ea"/>
              </a:rPr>
              <a:t>Saad ait benali</a:t>
            </a:r>
            <a:r>
              <a:rPr lang="fr-FR" altLang="en-US">
                <a:sym typeface="+mn-ea"/>
              </a:rPr>
              <a:t> président du </a:t>
            </a:r>
            <a:r>
              <a:rPr lang="fr-FR" altLang="en-US">
                <a:solidFill>
                  <a:srgbClr val="00B050"/>
                </a:solidFill>
                <a:sym typeface="+mn-ea"/>
              </a:rPr>
              <a:t>“Brooklyn Mind” </a:t>
            </a:r>
            <a:r>
              <a:rPr lang="fr-FR" altLang="en-US">
                <a:sym typeface="+mn-ea"/>
              </a:rPr>
              <a:t>platteforme/association</a:t>
            </a:r>
            <a:endParaRPr lang="fr-FR" altLang="en-US"/>
          </a:p>
        </p:txBody>
      </p:sp>
      <p:sp>
        <p:nvSpPr>
          <p:cNvPr id="3" name="Content Placeholder 2"/>
          <p:cNvSpPr>
            <a:spLocks noGrp="1"/>
          </p:cNvSpPr>
          <p:nvPr>
            <p:ph sz="half" idx="1"/>
          </p:nvPr>
        </p:nvSpPr>
        <p:spPr>
          <a:xfrm>
            <a:off x="609600" y="1597025"/>
            <a:ext cx="5384800" cy="4953000"/>
          </a:xfrm>
        </p:spPr>
        <p:txBody>
          <a:bodyPr/>
          <a:p>
            <a:r>
              <a:rPr lang="fr-FR" altLang="en-US"/>
              <a:t> c'est un groupe des jeunes entrepreneurs diplomates au Maroc</a:t>
            </a:r>
            <a:endParaRPr lang="fr-FR" altLang="en-US"/>
          </a:p>
          <a:p>
            <a:r>
              <a:rPr lang="fr-FR" altLang="en-US"/>
              <a:t>est un antenne pour les entrepreneurs et les sociétés étrangers  au Maroc </a:t>
            </a:r>
            <a:endParaRPr lang="fr-FR" altLang="en-US"/>
          </a:p>
          <a:p>
            <a:endParaRPr lang="fr-FR" altLang="en-US"/>
          </a:p>
          <a:p>
            <a:endParaRPr lang="fr-FR" altLang="en-US"/>
          </a:p>
          <a:p>
            <a:pPr marL="0" indent="0">
              <a:buNone/>
            </a:pPr>
            <a:r>
              <a:rPr lang="fr-FR" altLang="en-US"/>
              <a:t> </a:t>
            </a:r>
            <a:endParaRPr lang="fr-FR" altLang="en-US"/>
          </a:p>
        </p:txBody>
      </p:sp>
      <p:pic>
        <p:nvPicPr>
          <p:cNvPr id="4" name="Content Placeholder 3" descr="antenne-relais"/>
          <p:cNvPicPr>
            <a:picLocks noChangeAspect="1"/>
          </p:cNvPicPr>
          <p:nvPr>
            <p:ph sz="half" idx="2"/>
          </p:nvPr>
        </p:nvPicPr>
        <p:blipFill>
          <a:blip r:embed="rId1"/>
          <a:stretch>
            <a:fillRect/>
          </a:stretch>
        </p:blipFill>
        <p:spPr>
          <a:xfrm>
            <a:off x="6691630" y="1673860"/>
            <a:ext cx="4422775" cy="4953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fr-FR" altLang="en-US"/>
              <a:t>nous offres sont : </a:t>
            </a:r>
            <a:endParaRPr lang="fr-FR" altLang="en-US"/>
          </a:p>
        </p:txBody>
      </p:sp>
      <p:sp>
        <p:nvSpPr>
          <p:cNvPr id="3" name="Content Placeholder 2"/>
          <p:cNvSpPr>
            <a:spLocks noGrp="1"/>
          </p:cNvSpPr>
          <p:nvPr>
            <p:ph sz="half" idx="1"/>
          </p:nvPr>
        </p:nvSpPr>
        <p:spPr>
          <a:xfrm>
            <a:off x="609600" y="1174750"/>
            <a:ext cx="11322685" cy="4953000"/>
          </a:xfrm>
        </p:spPr>
        <p:txBody>
          <a:bodyPr/>
          <a:p>
            <a:r>
              <a:rPr lang="fr-FR" altLang="en-US"/>
              <a:t>business services </a:t>
            </a:r>
            <a:endParaRPr lang="fr-FR" altLang="en-US"/>
          </a:p>
          <a:p>
            <a:r>
              <a:rPr lang="fr-FR" altLang="en-US"/>
              <a:t>startups</a:t>
            </a:r>
            <a:endParaRPr lang="fr-FR" altLang="en-US"/>
          </a:p>
          <a:p>
            <a:r>
              <a:rPr lang="fr-FR" altLang="en-US"/>
              <a:t>small business </a:t>
            </a:r>
            <a:endParaRPr lang="fr-FR" altLang="en-US"/>
          </a:p>
          <a:p>
            <a:r>
              <a:rPr lang="fr-FR" altLang="en-US"/>
              <a:t>consulting </a:t>
            </a:r>
            <a:endParaRPr lang="fr-FR" altLang="en-US"/>
          </a:p>
          <a:p>
            <a:r>
              <a:rPr lang="fr-FR" altLang="en-US"/>
              <a:t>services social </a:t>
            </a:r>
            <a:endParaRPr lang="fr-FR" altLang="en-US"/>
          </a:p>
          <a:p>
            <a:r>
              <a:rPr lang="fr-FR" altLang="en-US"/>
              <a:t>partenariat et entrepreneurship </a:t>
            </a:r>
            <a:endParaRPr lang="fr-FR" altLang="en-US"/>
          </a:p>
          <a:p>
            <a:r>
              <a:rPr lang="fr-FR" altLang="en-US"/>
              <a:t>realisation des projets publique et privée</a:t>
            </a:r>
            <a:endParaRPr lang="fr-FR" altLang="en-US"/>
          </a:p>
          <a:p>
            <a:r>
              <a:rPr lang="fr-FR" altLang="en-US"/>
              <a:t>accées aux services administratifs et governmentals</a:t>
            </a:r>
            <a:endParaRPr lang="fr-FR" altLang="en-US"/>
          </a:p>
          <a:p>
            <a:endParaRPr lang="fr-FR" altLang="en-US"/>
          </a:p>
          <a:p>
            <a:endParaRPr lang="fr-FR"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fr-FR" altLang="en-US"/>
              <a:t> </a:t>
            </a:r>
            <a:r>
              <a:rPr lang="fr-FR" altLang="en-US">
                <a:solidFill>
                  <a:srgbClr val="FF0000"/>
                </a:solidFill>
              </a:rPr>
              <a:t>diplômes et certificats obtenu</a:t>
            </a:r>
            <a:r>
              <a:rPr lang="fr-FR" altLang="en-US"/>
              <a:t> :</a:t>
            </a:r>
            <a:endParaRPr lang="fr-FR" altLang="en-US"/>
          </a:p>
        </p:txBody>
      </p:sp>
      <p:sp>
        <p:nvSpPr>
          <p:cNvPr id="3" name="Content Placeholder 2"/>
          <p:cNvSpPr>
            <a:spLocks noGrp="1"/>
          </p:cNvSpPr>
          <p:nvPr>
            <p:ph idx="1"/>
          </p:nvPr>
        </p:nvSpPr>
        <p:spPr>
          <a:xfrm>
            <a:off x="609600" y="773430"/>
            <a:ext cx="10972800" cy="5551170"/>
          </a:xfrm>
        </p:spPr>
        <p:txBody>
          <a:bodyPr/>
          <a:p>
            <a:pPr marL="0" indent="0">
              <a:buNone/>
            </a:pPr>
            <a:endParaRPr lang="fr-FR" altLang="en-US">
              <a:solidFill>
                <a:srgbClr val="2305BB"/>
              </a:solidFill>
            </a:endParaRPr>
          </a:p>
          <a:p>
            <a:r>
              <a:rPr lang="en-US">
                <a:solidFill>
                  <a:srgbClr val="2305BB"/>
                </a:solidFill>
              </a:rPr>
              <a:t>Gestion de projet</a:t>
            </a:r>
            <a:endParaRPr lang="en-US">
              <a:solidFill>
                <a:srgbClr val="2305BB"/>
              </a:solidFill>
            </a:endParaRPr>
          </a:p>
          <a:p>
            <a:r>
              <a:rPr lang="en-US">
                <a:solidFill>
                  <a:srgbClr val="2305BB"/>
                </a:solidFill>
              </a:rPr>
              <a:t>Formation au service à la clientèle</a:t>
            </a:r>
            <a:endParaRPr lang="en-US">
              <a:solidFill>
                <a:srgbClr val="2305BB"/>
              </a:solidFill>
            </a:endParaRPr>
          </a:p>
          <a:p>
            <a:r>
              <a:rPr lang="en-US">
                <a:solidFill>
                  <a:srgbClr val="2305BB"/>
                </a:solidFill>
              </a:rPr>
              <a:t>Ressources humaines</a:t>
            </a:r>
            <a:endParaRPr lang="en-US">
              <a:solidFill>
                <a:srgbClr val="2305BB"/>
              </a:solidFill>
            </a:endParaRPr>
          </a:p>
          <a:p>
            <a:r>
              <a:rPr lang="en-US">
                <a:solidFill>
                  <a:srgbClr val="2305BB"/>
                </a:solidFill>
              </a:rPr>
              <a:t>Compétences de leader en affaires</a:t>
            </a:r>
            <a:endParaRPr lang="en-US">
              <a:solidFill>
                <a:srgbClr val="2305BB"/>
              </a:solidFill>
            </a:endParaRPr>
          </a:p>
          <a:p>
            <a:r>
              <a:rPr lang="en-US">
                <a:solidFill>
                  <a:srgbClr val="2305BB"/>
                </a:solidFill>
              </a:rPr>
              <a:t>principes fondamentaux de la gestion des opérations</a:t>
            </a:r>
            <a:endParaRPr lang="en-US">
              <a:solidFill>
                <a:srgbClr val="2305BB"/>
              </a:solidFill>
            </a:endParaRPr>
          </a:p>
          <a:p>
            <a:r>
              <a:rPr lang="en-US">
                <a:solidFill>
                  <a:srgbClr val="2305BB"/>
                </a:solidFill>
              </a:rPr>
              <a:t>Développement d'entreprises durables</a:t>
            </a:r>
            <a:endParaRPr lang="en-US">
              <a:solidFill>
                <a:srgbClr val="2305BB"/>
              </a:solidFill>
            </a:endParaRPr>
          </a:p>
          <a:p>
            <a:r>
              <a:rPr lang="en-US">
                <a:solidFill>
                  <a:srgbClr val="2305BB"/>
                </a:solidFill>
              </a:rPr>
              <a:t>Entrepreneuriat et innovation</a:t>
            </a:r>
            <a:endParaRPr lang="en-US">
              <a:solidFill>
                <a:srgbClr val="2305BB"/>
              </a:solidFill>
            </a:endParaRPr>
          </a:p>
          <a:p>
            <a:r>
              <a:rPr lang="fr-FR" altLang="en-US">
                <a:solidFill>
                  <a:srgbClr val="2305BB"/>
                </a:solidFill>
                <a:sym typeface="+mn-ea"/>
              </a:rPr>
              <a:t>I</a:t>
            </a:r>
            <a:r>
              <a:rPr lang="en-US">
                <a:solidFill>
                  <a:srgbClr val="2305BB"/>
                </a:solidFill>
                <a:sym typeface="+mn-ea"/>
              </a:rPr>
              <a:t>ngénierie </a:t>
            </a:r>
            <a:r>
              <a:rPr lang="fr-FR" altLang="en-US">
                <a:solidFill>
                  <a:srgbClr val="2305BB"/>
                </a:solidFill>
                <a:sym typeface="+mn-ea"/>
              </a:rPr>
              <a:t>de systeme et industrielle</a:t>
            </a:r>
            <a:endParaRPr lang="fr-FR" altLang="en-US">
              <a:solidFill>
                <a:srgbClr val="2305BB"/>
              </a:solidFill>
              <a:sym typeface="+mn-ea"/>
            </a:endParaRPr>
          </a:p>
          <a:p>
            <a:endParaRPr lang="en-US">
              <a:solidFill>
                <a:srgbClr val="2305BB"/>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fr-FR" altLang="en-US">
                <a:solidFill>
                  <a:srgbClr val="FF0000"/>
                </a:solidFill>
              </a:rPr>
              <a:t>les secteurs exercés</a:t>
            </a:r>
            <a:r>
              <a:rPr lang="fr-FR" altLang="en-US"/>
              <a:t> :</a:t>
            </a:r>
            <a:endParaRPr lang="fr-FR" altLang="en-US"/>
          </a:p>
        </p:txBody>
      </p:sp>
      <p:sp>
        <p:nvSpPr>
          <p:cNvPr id="3" name="Content Placeholder 2"/>
          <p:cNvSpPr>
            <a:spLocks noGrp="1"/>
          </p:cNvSpPr>
          <p:nvPr>
            <p:ph idx="1"/>
          </p:nvPr>
        </p:nvSpPr>
        <p:spPr/>
        <p:txBody>
          <a:bodyPr/>
          <a:p>
            <a:r>
              <a:rPr lang="fr-FR" altLang="en-US">
                <a:solidFill>
                  <a:srgbClr val="0070C0"/>
                </a:solidFill>
                <a:sym typeface="+mn-ea"/>
              </a:rPr>
              <a:t>administration</a:t>
            </a:r>
            <a:endParaRPr lang="fr-FR" altLang="en-US">
              <a:solidFill>
                <a:srgbClr val="0070C0"/>
              </a:solidFill>
              <a:sym typeface="+mn-ea"/>
            </a:endParaRPr>
          </a:p>
          <a:p>
            <a:r>
              <a:rPr lang="fr-FR" altLang="en-US">
                <a:solidFill>
                  <a:srgbClr val="0070C0"/>
                </a:solidFill>
              </a:rPr>
              <a:t>industrie</a:t>
            </a:r>
            <a:r>
              <a:rPr lang="fr-FR" altLang="en-US"/>
              <a:t> :production,logistique,import-export...</a:t>
            </a:r>
            <a:endParaRPr lang="fr-FR" altLang="en-US"/>
          </a:p>
          <a:p>
            <a:r>
              <a:rPr lang="fr-FR" altLang="en-US">
                <a:solidFill>
                  <a:srgbClr val="0070C0"/>
                </a:solidFill>
              </a:rPr>
              <a:t>civil </a:t>
            </a:r>
            <a:r>
              <a:rPr lang="fr-FR" altLang="en-US"/>
              <a:t>: architecture,construction,plomberie,climatisation,</a:t>
            </a:r>
            <a:endParaRPr lang="fr-FR" altLang="en-US"/>
          </a:p>
          <a:p>
            <a:pPr marL="0" indent="0">
              <a:buNone/>
            </a:pPr>
            <a:r>
              <a:rPr lang="fr-FR" altLang="en-US"/>
              <a:t> électricité...</a:t>
            </a:r>
            <a:endParaRPr lang="fr-FR" altLang="en-US"/>
          </a:p>
          <a:p>
            <a:r>
              <a:rPr lang="fr-FR" altLang="en-US">
                <a:solidFill>
                  <a:srgbClr val="0070C0"/>
                </a:solidFill>
                <a:sym typeface="+mn-ea"/>
              </a:rPr>
              <a:t>agriculture</a:t>
            </a:r>
            <a:endParaRPr lang="fr-FR" altLang="en-US">
              <a:solidFill>
                <a:srgbClr val="0070C0"/>
              </a:solidFill>
              <a:sym typeface="+mn-ea"/>
            </a:endParaRPr>
          </a:p>
          <a:p>
            <a:r>
              <a:rPr lang="fr-FR" altLang="en-US">
                <a:solidFill>
                  <a:srgbClr val="0070C0"/>
                </a:solidFill>
              </a:rPr>
              <a:t>énergie renouvable </a:t>
            </a:r>
            <a:endParaRPr lang="fr-FR" altLang="en-US">
              <a:solidFill>
                <a:srgbClr val="0070C0"/>
              </a:solidFill>
            </a:endParaRPr>
          </a:p>
          <a:p>
            <a:endParaRPr lang="fr-FR"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534035"/>
            <a:ext cx="10515600" cy="1616075"/>
          </a:xfrm>
        </p:spPr>
        <p:txBody>
          <a:bodyPr/>
          <a:p>
            <a:r>
              <a:rPr lang="fr-FR" altLang="en-US"/>
              <a:t>       </a:t>
            </a:r>
            <a:br>
              <a:rPr lang="fr-FR" altLang="en-US"/>
            </a:br>
            <a:r>
              <a:rPr lang="fr-FR" altLang="en-US"/>
              <a:t>                     </a:t>
            </a:r>
            <a:r>
              <a:rPr lang="fr-FR" altLang="en-US">
                <a:solidFill>
                  <a:srgbClr val="FF0000"/>
                </a:solidFill>
              </a:rPr>
              <a:t>C</a:t>
            </a:r>
            <a:r>
              <a:rPr lang="fr-FR" altLang="en-US">
                <a:solidFill>
                  <a:srgbClr val="FF0000"/>
                </a:solidFill>
                <a:latin typeface="Times New Roman" panose="02020603050405020304" charset="0"/>
              </a:rPr>
              <a:t>ompétences Magériales </a:t>
            </a:r>
            <a:endParaRPr lang="fr-FR" altLang="en-US">
              <a:solidFill>
                <a:srgbClr val="FF0000"/>
              </a:solidFill>
              <a:latin typeface="Times New Roman" panose="02020603050405020304" charset="0"/>
            </a:endParaRPr>
          </a:p>
        </p:txBody>
      </p:sp>
      <p:sp>
        <p:nvSpPr>
          <p:cNvPr id="3" name="Content Placeholder 2"/>
          <p:cNvSpPr>
            <a:spLocks noGrp="1"/>
          </p:cNvSpPr>
          <p:nvPr>
            <p:ph idx="1"/>
          </p:nvPr>
        </p:nvSpPr>
        <p:spPr>
          <a:xfrm>
            <a:off x="838200" y="1257935"/>
            <a:ext cx="10515600" cy="5575300"/>
          </a:xfrm>
        </p:spPr>
        <p:txBody>
          <a:bodyPr>
            <a:noAutofit/>
          </a:bodyPr>
          <a:p>
            <a:r>
              <a:rPr lang="en-US" sz="2900">
                <a:latin typeface="Times New Roman" panose="02020603050405020304" charset="0"/>
              </a:rPr>
              <a:t>Autogestion                                                    </a:t>
            </a:r>
            <a:endParaRPr lang="en-US" sz="2900">
              <a:latin typeface="Times New Roman" panose="02020603050405020304" charset="0"/>
            </a:endParaRPr>
          </a:p>
          <a:p>
            <a:r>
              <a:rPr lang="en-US" sz="2900">
                <a:latin typeface="Times New Roman" panose="02020603050405020304" charset="0"/>
              </a:rPr>
              <a:t>Aptitudes à communiquer</a:t>
            </a:r>
            <a:endParaRPr lang="en-US" sz="2900">
              <a:latin typeface="Times New Roman" panose="02020603050405020304" charset="0"/>
            </a:endParaRPr>
          </a:p>
          <a:p>
            <a:r>
              <a:rPr lang="en-US" sz="2900">
                <a:latin typeface="Times New Roman" panose="02020603050405020304" charset="0"/>
              </a:rPr>
              <a:t>Gestion d’équipe</a:t>
            </a:r>
            <a:endParaRPr lang="en-US" sz="2900">
              <a:latin typeface="Times New Roman" panose="02020603050405020304" charset="0"/>
            </a:endParaRPr>
          </a:p>
          <a:p>
            <a:r>
              <a:rPr lang="en-US" sz="2900">
                <a:latin typeface="Times New Roman" panose="02020603050405020304" charset="0"/>
              </a:rPr>
              <a:t>Expertise</a:t>
            </a:r>
            <a:endParaRPr lang="en-US" sz="2900">
              <a:latin typeface="Times New Roman" panose="02020603050405020304" charset="0"/>
            </a:endParaRPr>
          </a:p>
          <a:p>
            <a:r>
              <a:rPr lang="en-US" sz="2900">
                <a:latin typeface="Times New Roman" panose="02020603050405020304" charset="0"/>
              </a:rPr>
              <a:t>Flexibilité</a:t>
            </a:r>
            <a:endParaRPr lang="en-US" sz="2900">
              <a:latin typeface="Times New Roman" panose="02020603050405020304" charset="0"/>
            </a:endParaRPr>
          </a:p>
          <a:p>
            <a:r>
              <a:rPr lang="fr-FR" altLang="en-US" sz="2900">
                <a:latin typeface="Times New Roman" panose="02020603050405020304" charset="0"/>
              </a:rPr>
              <a:t>l</a:t>
            </a:r>
            <a:r>
              <a:rPr lang="en-US" sz="2900">
                <a:latin typeface="Times New Roman" panose="02020603050405020304" charset="0"/>
              </a:rPr>
              <a:t>eadership en affaires</a:t>
            </a:r>
            <a:endParaRPr lang="en-US" sz="2900">
              <a:latin typeface="Times New Roman" panose="02020603050405020304" charset="0"/>
            </a:endParaRPr>
          </a:p>
          <a:p>
            <a:r>
              <a:rPr lang="en-US" sz="2900">
                <a:latin typeface="Times New Roman" panose="02020603050405020304" charset="0"/>
              </a:rPr>
              <a:t>Des connaissances juridiques</a:t>
            </a:r>
            <a:endParaRPr lang="en-US" sz="2900">
              <a:latin typeface="Times New Roman" panose="02020603050405020304" charset="0"/>
            </a:endParaRPr>
          </a:p>
          <a:p>
            <a:r>
              <a:rPr lang="en-US" sz="2900">
                <a:latin typeface="Times New Roman" panose="02020603050405020304" charset="0"/>
              </a:rPr>
              <a:t>Une souplesse intellectuelle</a:t>
            </a:r>
            <a:endParaRPr lang="en-US" sz="2900">
              <a:latin typeface="Times New Roman" panose="02020603050405020304" charset="0"/>
            </a:endParaRPr>
          </a:p>
          <a:p>
            <a:endParaRPr lang="en-US" sz="2900">
              <a:latin typeface="Times New Roman" panose="02020603050405020304" charset="0"/>
            </a:endParaRPr>
          </a:p>
          <a:p>
            <a:pPr marL="0" indent="0">
              <a:buNone/>
            </a:pPr>
            <a:endParaRPr lang="en-US" sz="2200">
              <a:latin typeface="Times New Roman" panose="020206030504050203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pPr algn="ctr"/>
            <a:r>
              <a:rPr lang="fr-FR" altLang="en-US"/>
              <a:t> </a:t>
            </a:r>
            <a:r>
              <a:rPr lang="fr-FR" altLang="en-US">
                <a:solidFill>
                  <a:srgbClr val="FF0000"/>
                </a:solidFill>
              </a:rPr>
              <a:t>Compétences Magériales (RH) </a:t>
            </a:r>
            <a:r>
              <a:rPr lang="fr-FR" altLang="en-US"/>
              <a:t> </a:t>
            </a:r>
            <a:endParaRPr lang="fr-FR" altLang="en-US"/>
          </a:p>
        </p:txBody>
      </p:sp>
      <p:sp>
        <p:nvSpPr>
          <p:cNvPr id="3" name="Content Placeholder 2"/>
          <p:cNvSpPr>
            <a:spLocks noGrp="1"/>
          </p:cNvSpPr>
          <p:nvPr>
            <p:ph idx="1"/>
          </p:nvPr>
        </p:nvSpPr>
        <p:spPr/>
        <p:txBody>
          <a:bodyPr/>
          <a:p>
            <a:r>
              <a:rPr lang="en-US">
                <a:latin typeface="Times New Roman" panose="02020603050405020304" charset="0"/>
                <a:sym typeface="+mn-ea"/>
              </a:rPr>
              <a:t>Proposer, élaborer, actualiser et implémenter la politique RH dans son domaine de compétence (gestion des compétences, formation, gestion des carrières, gestion administrative et sociale, paie, recrutement, SIRH…) </a:t>
            </a:r>
            <a:endParaRPr lang="en-US">
              <a:latin typeface="Times New Roman" panose="02020603050405020304" charset="0"/>
              <a:sym typeface="+mn-ea"/>
            </a:endParaRPr>
          </a:p>
          <a:p>
            <a:r>
              <a:rPr lang="en-US">
                <a:latin typeface="Times New Roman" panose="02020603050405020304" charset="0"/>
                <a:sym typeface="+mn-ea"/>
              </a:rPr>
              <a:t>Conseiller et assister les responsables opérationnels dans leurs problématiques RH</a:t>
            </a:r>
            <a:endParaRPr lang="en-US">
              <a:latin typeface="Times New Roman" panose="02020603050405020304" charset="0"/>
            </a:endParaRPr>
          </a:p>
          <a:p>
            <a:r>
              <a:rPr lang="en-US">
                <a:latin typeface="Times New Roman" panose="02020603050405020304" charset="0"/>
                <a:sym typeface="+mn-ea"/>
              </a:rPr>
              <a:t>Assurer l'intégration et le suivi RH des collaborateurs</a:t>
            </a:r>
            <a:endParaRPr lang="en-US">
              <a:latin typeface="Times New Roman" panose="02020603050405020304" charset="0"/>
            </a:endParaRPr>
          </a:p>
          <a:p>
            <a:r>
              <a:rPr lang="fr-FR" altLang="en-US">
                <a:latin typeface="Times New Roman" panose="02020603050405020304" charset="0"/>
                <a:sym typeface="+mn-ea"/>
              </a:rPr>
              <a:t>u</a:t>
            </a:r>
            <a:r>
              <a:rPr lang="en-US">
                <a:latin typeface="Times New Roman" panose="02020603050405020304" charset="0"/>
                <a:sym typeface="+mn-ea"/>
              </a:rPr>
              <a:t>ne capacité d’innovation</a:t>
            </a:r>
            <a:endParaRPr lang="en-US">
              <a:latin typeface="Times New Roman" panose="02020603050405020304" charset="0"/>
            </a:endParaRPr>
          </a:p>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838200" y="-417195"/>
            <a:ext cx="10515600" cy="1995170"/>
          </a:xfrm>
        </p:spPr>
        <p:txBody>
          <a:bodyPr/>
          <a:p>
            <a:r>
              <a:rPr lang="fr-FR" altLang="en-US">
                <a:latin typeface="Times New Roman" panose="02020603050405020304" charset="0"/>
              </a:rPr>
              <a:t>                            </a:t>
            </a:r>
            <a:r>
              <a:rPr lang="fr-FR" altLang="en-US">
                <a:solidFill>
                  <a:srgbClr val="FF0000"/>
                </a:solidFill>
                <a:latin typeface="Times New Roman" panose="02020603050405020304" charset="0"/>
              </a:rPr>
              <a:t>Génie Industriel </a:t>
            </a:r>
            <a:endParaRPr lang="fr-FR" altLang="en-US">
              <a:solidFill>
                <a:srgbClr val="FF0000"/>
              </a:solidFill>
              <a:latin typeface="Times New Roman" panose="02020603050405020304" charset="0"/>
            </a:endParaRPr>
          </a:p>
        </p:txBody>
      </p:sp>
      <p:sp>
        <p:nvSpPr>
          <p:cNvPr id="3" name="Content Placeholder 2"/>
          <p:cNvSpPr>
            <a:spLocks noGrp="1"/>
          </p:cNvSpPr>
          <p:nvPr>
            <p:ph idx="1"/>
          </p:nvPr>
        </p:nvSpPr>
        <p:spPr>
          <a:xfrm>
            <a:off x="609600" y="1578610"/>
            <a:ext cx="10972800" cy="5166995"/>
          </a:xfrm>
        </p:spPr>
        <p:txBody>
          <a:bodyPr>
            <a:normAutofit lnSpcReduction="20000"/>
          </a:bodyPr>
          <a:p>
            <a:r>
              <a:rPr lang="en-US">
                <a:latin typeface="Times New Roman" panose="02020603050405020304" charset="0"/>
              </a:rPr>
              <a:t>Concevoir des méthodes de production</a:t>
            </a:r>
            <a:endParaRPr lang="en-US">
              <a:latin typeface="Times New Roman" panose="02020603050405020304" charset="0"/>
            </a:endParaRPr>
          </a:p>
          <a:p>
            <a:r>
              <a:rPr lang="en-US">
                <a:latin typeface="Times New Roman" panose="02020603050405020304" charset="0"/>
              </a:rPr>
              <a:t> Mettre en œuvre et anticiper les actions nécessaires pour optimiser l’utilisation des moyens de production</a:t>
            </a:r>
            <a:endParaRPr lang="en-US">
              <a:latin typeface="Times New Roman" panose="02020603050405020304" charset="0"/>
            </a:endParaRPr>
          </a:p>
          <a:p>
            <a:r>
              <a:rPr lang="en-US">
                <a:latin typeface="Times New Roman" panose="02020603050405020304" charset="0"/>
              </a:rPr>
              <a:t>Implémenter les systèmes d’information nécessaires à l’entreprise</a:t>
            </a:r>
            <a:endParaRPr lang="en-US">
              <a:latin typeface="Times New Roman" panose="02020603050405020304" charset="0"/>
            </a:endParaRPr>
          </a:p>
          <a:p>
            <a:r>
              <a:rPr lang="en-US">
                <a:latin typeface="Times New Roman" panose="02020603050405020304" charset="0"/>
              </a:rPr>
              <a:t>Organiser le circuit de production et la logistique associée</a:t>
            </a:r>
            <a:endParaRPr lang="en-US">
              <a:latin typeface="Times New Roman" panose="02020603050405020304" charset="0"/>
            </a:endParaRPr>
          </a:p>
          <a:p>
            <a:r>
              <a:rPr lang="en-US">
                <a:latin typeface="Times New Roman" panose="02020603050405020304" charset="0"/>
              </a:rPr>
              <a:t>Organiser la fonction maintenance de l’entreprise pour limiter les coûts</a:t>
            </a:r>
            <a:endParaRPr lang="en-US">
              <a:latin typeface="Times New Roman" panose="02020603050405020304" charset="0"/>
            </a:endParaRPr>
          </a:p>
          <a:p>
            <a:r>
              <a:rPr lang="fr-FR" altLang="en-US">
                <a:latin typeface="Times New Roman" panose="02020603050405020304" charset="0"/>
                <a:sym typeface="+mn-ea"/>
              </a:rPr>
              <a:t>u</a:t>
            </a:r>
            <a:r>
              <a:rPr lang="en-US">
                <a:latin typeface="Times New Roman" panose="02020603050405020304" charset="0"/>
                <a:sym typeface="+mn-ea"/>
              </a:rPr>
              <a:t>ne capacité d’innovation</a:t>
            </a:r>
            <a:endParaRPr lang="en-US">
              <a:latin typeface="Times New Roman" panose="02020603050405020304" charset="0"/>
            </a:endParaRPr>
          </a:p>
          <a:p>
            <a:endParaRPr lang="en-US"/>
          </a:p>
        </p:txBody>
      </p:sp>
    </p:spTree>
  </p:cSld>
  <p:clrMapOvr>
    <a:masterClrMapping/>
  </p:clrMapOvr>
</p:sld>
</file>

<file path=ppt/theme/theme1.xml><?xml version="1.0" encoding="utf-8"?>
<a:theme xmlns:a="http://schemas.openxmlformats.org/drawingml/2006/main" name="Gear Drives">
  <a:themeElements>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fontScheme name="Gear Drives">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itchFamily="2" charset="-122"/>
          </a:defRPr>
        </a:defPPr>
      </a:lstStyle>
    </a:lnDef>
  </a:objectDefaults>
  <a:extraClrSchemeLst>
    <a:extraClrScheme>
      <a:clrScheme name="Gear Driv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ear Driv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ear Driv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ear Driv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ear Driv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ear Driv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ear Driv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ear Driv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ear Driv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ear Driv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ear Driv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ear Driv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Gear Drives 13">
    <a:dk1>
      <a:srgbClr val="000000"/>
    </a:dk1>
    <a:lt1>
      <a:srgbClr val="FFFFFF"/>
    </a:lt1>
    <a:dk2>
      <a:srgbClr val="000000"/>
    </a:dk2>
    <a:lt2>
      <a:srgbClr val="969696"/>
    </a:lt2>
    <a:accent1>
      <a:srgbClr val="5F5F5F"/>
    </a:accent1>
    <a:accent2>
      <a:srgbClr val="969696"/>
    </a:accent2>
    <a:accent3>
      <a:srgbClr val="FFFFFF"/>
    </a:accent3>
    <a:accent4>
      <a:srgbClr val="000000"/>
    </a:accent4>
    <a:accent5>
      <a:srgbClr val="B6B6B6"/>
    </a:accent5>
    <a:accent6>
      <a:srgbClr val="878787"/>
    </a:accent6>
    <a:hlink>
      <a:srgbClr val="CC3300"/>
    </a:hlink>
    <a:folHlink>
      <a:srgbClr val="996600"/>
    </a:folHlink>
  </a:clrScheme>
</a:themeOverride>
</file>

<file path=docProps/app.xml><?xml version="1.0" encoding="utf-8"?>
<Properties xmlns="http://schemas.openxmlformats.org/officeDocument/2006/extended-properties" xmlns:vt="http://schemas.openxmlformats.org/officeDocument/2006/docPropsVTypes">
  <TotalTime>0</TotalTime>
  <Words>8803</Words>
  <Application>WPS Presentation</Application>
  <PresentationFormat>Widescreen</PresentationFormat>
  <Paragraphs>213</Paragraphs>
  <Slides>25</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25</vt:i4>
      </vt:variant>
    </vt:vector>
  </HeadingPairs>
  <TitlesOfParts>
    <vt:vector size="39" baseType="lpstr">
      <vt:lpstr>Arial</vt:lpstr>
      <vt:lpstr>SimSun</vt:lpstr>
      <vt:lpstr>Wingdings</vt:lpstr>
      <vt:lpstr>Tunga</vt:lpstr>
      <vt:lpstr>Comic Sans MS</vt:lpstr>
      <vt:lpstr>Wingdings</vt:lpstr>
      <vt:lpstr>Times New Roman</vt:lpstr>
      <vt:lpstr>微软雅黑</vt:lpstr>
      <vt:lpstr/>
      <vt:lpstr>Arial Unicode MS</vt:lpstr>
      <vt:lpstr>Calibri</vt:lpstr>
      <vt:lpstr>Lucida Sans Unicode</vt:lpstr>
      <vt:lpstr>Latha</vt:lpstr>
      <vt:lpstr>Gear Drives</vt:lpstr>
      <vt:lpstr>         Project Management     </vt:lpstr>
      <vt:lpstr>notre réference :</vt:lpstr>
      <vt:lpstr>Saad ait benali président du “Brooklyn Mind” platteforme/association</vt:lpstr>
      <vt:lpstr>PowerPoint 演示文稿</vt:lpstr>
      <vt:lpstr> diplômes et certificats obtenu :</vt:lpstr>
      <vt:lpstr>les secteurs exercés :</vt:lpstr>
      <vt:lpstr>                             Compétences Magériales </vt:lpstr>
      <vt:lpstr> Compétences Magériales (RH)  </vt:lpstr>
      <vt:lpstr>                            Génie Industriel </vt:lpstr>
      <vt:lpstr>que signifie la “génie industriel” ?</vt:lpstr>
      <vt:lpstr>L'ingénierie de procédés industriels ?</vt:lpstr>
      <vt:lpstr>Phases et métiers</vt:lpstr>
      <vt:lpstr>PowerPoint 演示文稿</vt:lpstr>
      <vt:lpstr>PowerPoint 演示文稿</vt:lpstr>
      <vt:lpstr>Phases et métiers :</vt:lpstr>
      <vt:lpstr>L’ingénierie face à ses défis</vt:lpstr>
      <vt:lpstr>PowerPoint 演示文稿</vt:lpstr>
      <vt:lpstr>PowerPoint 演示文稿</vt:lpstr>
      <vt:lpstr>Génie Civile </vt:lpstr>
      <vt:lpstr>  Architecture par  Architecte Walter Gaj Pagano  </vt:lpstr>
      <vt:lpstr>                     Construction par Mr Saad ait benali          Construction lourde :   </vt:lpstr>
      <vt:lpstr>                    construction  légère : </vt:lpstr>
      <vt:lpstr>Travaux collatéraux de construction :</vt:lpstr>
      <vt:lpstr>Nos Services :</vt:lpstr>
      <vt:lpstr> qu'est ce qu'une “Energie Renouvelable”?!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Management </dc:title>
  <dc:creator>saad</dc:creator>
  <cp:lastModifiedBy>saad</cp:lastModifiedBy>
  <cp:revision>17</cp:revision>
  <dcterms:created xsi:type="dcterms:W3CDTF">2018-10-14T16:59:00Z</dcterms:created>
  <dcterms:modified xsi:type="dcterms:W3CDTF">2019-03-14T12:52:06Z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1033-10.2.0.6051</vt:lpwstr>
  </property>
</Properties>
</file>