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63" r:id="rId1"/>
  </p:sldMasterIdLst>
  <p:notesMasterIdLst>
    <p:notesMasterId r:id="rId39"/>
  </p:notesMasterIdLst>
  <p:handoutMasterIdLst>
    <p:handoutMasterId r:id="rId40"/>
  </p:handoutMasterIdLst>
  <p:sldIdLst>
    <p:sldId id="350" r:id="rId2"/>
    <p:sldId id="266" r:id="rId3"/>
    <p:sldId id="314" r:id="rId4"/>
    <p:sldId id="315" r:id="rId5"/>
    <p:sldId id="353" r:id="rId6"/>
    <p:sldId id="318" r:id="rId7"/>
    <p:sldId id="295" r:id="rId8"/>
    <p:sldId id="296" r:id="rId9"/>
    <p:sldId id="290" r:id="rId10"/>
    <p:sldId id="320" r:id="rId11"/>
    <p:sldId id="321" r:id="rId12"/>
    <p:sldId id="344" r:id="rId13"/>
    <p:sldId id="322" r:id="rId14"/>
    <p:sldId id="323" r:id="rId15"/>
    <p:sldId id="324" r:id="rId16"/>
    <p:sldId id="325" r:id="rId17"/>
    <p:sldId id="326" r:id="rId18"/>
    <p:sldId id="338" r:id="rId19"/>
    <p:sldId id="327" r:id="rId20"/>
    <p:sldId id="328" r:id="rId21"/>
    <p:sldId id="354" r:id="rId22"/>
    <p:sldId id="329" r:id="rId23"/>
    <p:sldId id="345" r:id="rId24"/>
    <p:sldId id="307" r:id="rId25"/>
    <p:sldId id="308" r:id="rId26"/>
    <p:sldId id="309" r:id="rId27"/>
    <p:sldId id="348" r:id="rId28"/>
    <p:sldId id="349" r:id="rId29"/>
    <p:sldId id="342" r:id="rId30"/>
    <p:sldId id="310" r:id="rId31"/>
    <p:sldId id="311" r:id="rId32"/>
    <p:sldId id="281" r:id="rId33"/>
    <p:sldId id="312" r:id="rId34"/>
    <p:sldId id="337" r:id="rId35"/>
    <p:sldId id="340" r:id="rId36"/>
    <p:sldId id="339" r:id="rId37"/>
    <p:sldId id="332" r:id="rId38"/>
  </p:sldIdLst>
  <p:sldSz cx="9144000" cy="5143500" type="screen16x9"/>
  <p:notesSz cx="6735763" cy="9866313"/>
  <p:embeddedFontLst>
    <p:embeddedFont>
      <p:font typeface="ＭＳ Ｐゴシック" panose="020B0600070205080204" pitchFamily="34" charset="-128"/>
      <p:regular r:id="rId41"/>
    </p:embeddedFont>
    <p:embeddedFont>
      <p:font typeface="Tw Cen MT" panose="020B0602020104020603" pitchFamily="3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Palatino Linotype" panose="02040502050505030304" pitchFamily="18" charset="0"/>
      <p:regular r:id="rId50"/>
      <p:bold r:id="rId51"/>
      <p:italic r:id="rId52"/>
      <p:boldItalic r:id="rId53"/>
    </p:embeddedFont>
    <p:embeddedFont>
      <p:font typeface="Century Gothic" panose="020B0502020202020204" pitchFamily="34" charset="0"/>
      <p:regular r:id="rId54"/>
      <p:bold r:id="rId55"/>
      <p:italic r:id="rId56"/>
      <p:boldItalic r:id="rId57"/>
    </p:embeddedFont>
    <p:embeddedFont>
      <p:font typeface="Wingdings 2" panose="05020102010507070707" pitchFamily="18" charset="2"/>
      <p:regular r:id="rId58"/>
    </p:embeddedFont>
    <p:embeddedFont>
      <p:font typeface="Helvetica" panose="020B0604020202020204" pitchFamily="34" charset="0"/>
      <p:regular r:id="rId59"/>
      <p:bold r:id="rId60"/>
      <p:italic r:id="rId61"/>
      <p:boldItalic r:id="rId62"/>
    </p:embeddedFont>
  </p:embeddedFontLst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9771" autoAdjust="0"/>
  </p:normalViewPr>
  <p:slideViewPr>
    <p:cSldViewPr>
      <p:cViewPr varScale="1">
        <p:scale>
          <a:sx n="106" d="100"/>
          <a:sy n="106" d="100"/>
        </p:scale>
        <p:origin x="132" y="7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2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w Cen MT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4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w Cen MT" pitchFamily="34" charset="0"/>
              </a:defRPr>
            </a:lvl1pPr>
          </a:lstStyle>
          <a:p>
            <a:pPr>
              <a:defRPr/>
            </a:pPr>
            <a:fld id="{6C4E6ADA-42D1-4671-A7E1-F6B4B3BB015D}" type="datetime1">
              <a:rPr lang="en-US"/>
              <a:pPr>
                <a:defRPr/>
              </a:pPr>
              <a:t>5/2/2017</a:t>
            </a:fld>
            <a:endParaRPr lang="tr-TR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w Cen MT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4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w Cen MT" pitchFamily="34" charset="0"/>
              </a:defRPr>
            </a:lvl1pPr>
          </a:lstStyle>
          <a:p>
            <a:pPr>
              <a:defRPr/>
            </a:pPr>
            <a:fld id="{8E0D28F4-4A50-435F-846B-B159B5D70A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886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fld id="{A68C1773-56A4-4912-922B-2B304AC33BC9}" type="datetime1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2007" tIns="46003" rIns="92007" bIns="46003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fld id="{7D84F894-2A14-4E9E-B34E-E11494B3D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556" indent="-28752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087" indent="-2300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0121" indent="-2300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56" indent="-2300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191" indent="-230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0225" indent="-230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0260" indent="-230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0294" indent="-2300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AE8F97-DBAC-4563-8BFA-87716AA6FC69}" type="slidenum">
              <a:rPr lang="en-US" altLang="tr-TR">
                <a:latin typeface="Calibri" panose="020F0502020204030204" pitchFamily="34" charset="0"/>
              </a:rPr>
              <a:pPr eaLnBrk="1" hangingPunct="1"/>
              <a:t>1</a:t>
            </a:fld>
            <a:endParaRPr lang="en-US" altLang="tr-TR">
              <a:latin typeface="Calibri" panose="020F0502020204030204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07" tIns="46003" rIns="92007" bIns="4600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smtClean="0"/>
          </a:p>
        </p:txBody>
      </p:sp>
      <p:sp>
        <p:nvSpPr>
          <p:cNvPr id="17412" name="Rectangle 3"/>
          <p:cNvSpPr txBox="1">
            <a:spLocks noGrp="1"/>
          </p:cNvSpPr>
          <p:nvPr/>
        </p:nvSpPr>
        <p:spPr bwMode="auto">
          <a:xfrm>
            <a:off x="3891033" y="8767029"/>
            <a:ext cx="2976711" cy="4615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07" tIns="46003" rIns="92007" bIns="46003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0D59DBD-4F71-4AEA-B129-C9B615E9E355}" type="slidenum">
              <a:rPr lang="en-US" altLang="tr-TR" sz="1200">
                <a:latin typeface="Calibri" panose="020F0502020204030204" pitchFamily="34" charset="0"/>
              </a:rPr>
              <a:pPr algn="r" eaLnBrk="1" hangingPunct="1"/>
              <a:t>1</a:t>
            </a:fld>
            <a:endParaRPr lang="en-US" altLang="tr-T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3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710BB-F94B-4928-BF78-6DB0B8B0132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07" tIns="46003" rIns="92007" bIns="46003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91516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4E382D-B2CB-494E-8BC5-F12F57538E6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07" tIns="46003" rIns="92007" bIns="46003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65740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07B39-B220-4E9A-88B5-AA92E126FCA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07" tIns="46003" rIns="92007" bIns="46003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628678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98CC25-1540-441F-A0B4-39C311DA4B29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07" tIns="46003" rIns="92007" bIns="4600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50258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>
              <a:defRPr cap="all" baseline="0"/>
            </a:lvl1pPr>
            <a:extLst/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638C0BF-D24A-4E68-A3BE-1BEE60C5D7AD}" type="datetime1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E17174F-CF5A-4CBF-9AA0-0095FC552B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3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CA0756-578A-4501-B073-83FB03ABB792}" type="datetime1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2E235F0-58F8-4D99-A0EF-466532C828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28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4B5A9B-54A6-46F8-983E-CED806D1E04D}" type="datetime1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AD131C-8760-4558-A349-70CC1617E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8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0CCD7B-8FDB-47C4-B6AF-E7DC38ED645E}" type="datetime1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3FECEF-19C7-4B60-B4F3-2C96D73F0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4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  <a:endParaRPr lang="en-US" altLang="tr-TR" smtClean="0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  <a:endParaRPr lang="en-US" altLang="tr-TR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rtlCol="0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807D2C2-1662-4842-9CB0-294B827740A8}" type="datetime1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CE887DC-E6A0-4EA8-AB27-4485F2AC5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INOVASYON.pptx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/>
          </p:cNvSpPr>
          <p:nvPr>
            <p:ph type="subTitle" idx="1"/>
          </p:nvPr>
        </p:nvSpPr>
        <p:spPr>
          <a:xfrm>
            <a:off x="2362200" y="4552950"/>
            <a:ext cx="6515100" cy="51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r-TR" dirty="0">
                <a:latin typeface="Century Gothic" panose="020B0502020202020204" pitchFamily="34" charset="0"/>
              </a:rPr>
              <a:t>www.iztech.edu.tr</a:t>
            </a:r>
            <a:endParaRPr lang="en-US" altLang="tr-TR" dirty="0" smtClean="0">
              <a:latin typeface="Century Gothic" panose="020B0502020202020204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3400" y="4552950"/>
            <a:ext cx="1385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B641B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dirty="0" smtClean="0">
                <a:latin typeface="Century Gothic" panose="020B0502020202020204" pitchFamily="34" charset="0"/>
              </a:rPr>
              <a:t>İZTECH</a:t>
            </a:r>
            <a:r>
              <a:rPr lang="tr-TR" altLang="tr-TR" sz="1800" dirty="0" smtClean="0">
                <a:latin typeface="Century Gothic" panose="020B0502020202020204" pitchFamily="34" charset="0"/>
              </a:rPr>
              <a:t> </a:t>
            </a:r>
            <a:endParaRPr lang="tr-TR" altLang="tr-TR" sz="1800" dirty="0"/>
          </a:p>
        </p:txBody>
      </p:sp>
      <p:pic>
        <p:nvPicPr>
          <p:cNvPr id="6149" name="Picture 10" descr="iyte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95275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C:\Documents and Settings\asenaaltan\Desktop\iyte_sunum_2014\SUNUMA-KOYULACAK-FOTOLAR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896461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971600" y="3219822"/>
            <a:ext cx="7704856" cy="7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 cap="all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itchFamily="34" charset="0"/>
              </a:defRPr>
            </a:lvl9pPr>
            <a:extLst/>
          </a:lstStyle>
          <a:p>
            <a:pPr eaLnBrk="1" hangingPunct="1"/>
            <a:r>
              <a:rPr lang="tr-TR" altLang="tr-TR" sz="3200" cap="none" dirty="0" smtClean="0">
                <a:latin typeface="Palatino Linotype" pitchFamily="18" charset="0"/>
              </a:rPr>
              <a:t>   </a:t>
            </a:r>
            <a:r>
              <a:rPr lang="en-US" altLang="tr-TR" sz="3200" cap="none" dirty="0" smtClean="0">
                <a:latin typeface="Palatino Linotype" pitchFamily="18" charset="0"/>
              </a:rPr>
              <a:t>İZMİR</a:t>
            </a:r>
            <a:r>
              <a:rPr lang="tr-TR" altLang="tr-TR" sz="3200" cap="none" dirty="0" smtClean="0">
                <a:latin typeface="Palatino Linotype" pitchFamily="18" charset="0"/>
              </a:rPr>
              <a:t> INSTITUTE OF TECHNOLOGY</a:t>
            </a:r>
            <a:endParaRPr lang="en-US" altLang="tr-TR" sz="3200" cap="none" dirty="0" smtClean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69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56" y="-90909"/>
            <a:ext cx="8153400" cy="1006475"/>
          </a:xfrm>
        </p:spPr>
        <p:txBody>
          <a:bodyPr/>
          <a:lstStyle/>
          <a:p>
            <a:pPr>
              <a:defRPr/>
            </a:pPr>
            <a:r>
              <a:rPr 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RESEARCH FACTS</a:t>
            </a:r>
            <a:endParaRPr lang="tr-TR" sz="2800" b="1" dirty="0">
              <a:solidFill>
                <a:srgbClr val="376092"/>
              </a:solidFill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DCCB1B82-8F67-4A4D-8188-6BE32EF117C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467544" y="1811888"/>
            <a:ext cx="5328592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4400" indent="-284400">
              <a:spcBef>
                <a:spcPts val="600"/>
              </a:spcBef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Number of Tübitak Projects: </a:t>
            </a:r>
            <a:r>
              <a:rPr lang="tr-TR" altLang="tr-TR" sz="1800" b="1" dirty="0" smtClean="0">
                <a:latin typeface="Helvetica" pitchFamily="34" charset="0"/>
              </a:rPr>
              <a:t>243 </a:t>
            </a:r>
            <a:endParaRPr lang="tr-TR" altLang="tr-TR" sz="1800" b="1" u="sng" dirty="0">
              <a:latin typeface="Helvetica" pitchFamily="34" charset="0"/>
            </a:endParaRPr>
          </a:p>
          <a:p>
            <a:pPr marL="284400" indent="-284400">
              <a:spcBef>
                <a:spcPts val="600"/>
              </a:spcBef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Budget of Tübitak Projects : </a:t>
            </a:r>
            <a:r>
              <a:rPr lang="tr-TR" altLang="tr-TR" sz="1800" b="1" dirty="0" smtClean="0">
                <a:latin typeface="Helvetica" pitchFamily="34" charset="0"/>
              </a:rPr>
              <a:t>42.353.378,33 TL</a:t>
            </a:r>
          </a:p>
          <a:p>
            <a:pPr>
              <a:spcBef>
                <a:spcPts val="600"/>
              </a:spcBef>
            </a:pPr>
            <a:r>
              <a:rPr lang="tr-TR" altLang="tr-TR" sz="1800" dirty="0">
                <a:latin typeface="Helvetica" pitchFamily="34" charset="0"/>
              </a:rPr>
              <a:t> </a:t>
            </a:r>
            <a:r>
              <a:rPr lang="tr-TR" altLang="tr-TR" sz="1800" dirty="0" smtClean="0">
                <a:latin typeface="Helvetica" pitchFamily="34" charset="0"/>
              </a:rPr>
              <a:t>   + </a:t>
            </a:r>
            <a:r>
              <a:rPr lang="tr-TR" altLang="tr-TR" sz="1800" b="1" dirty="0" smtClean="0">
                <a:latin typeface="Helvetica" pitchFamily="34" charset="0"/>
              </a:rPr>
              <a:t>343.224,00 €</a:t>
            </a:r>
            <a:endParaRPr lang="tr-TR" altLang="tr-TR" sz="1800" b="1" dirty="0">
              <a:latin typeface="Helvetica" pitchFamily="34" charset="0"/>
            </a:endParaRPr>
          </a:p>
          <a:p>
            <a:pPr marL="284400" indent="-284400">
              <a:spcBef>
                <a:spcPts val="600"/>
              </a:spcBef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Number of Santez Projects: </a:t>
            </a:r>
            <a:r>
              <a:rPr lang="tr-TR" altLang="tr-TR" sz="1800" b="1" dirty="0" smtClean="0">
                <a:latin typeface="Helvetica" pitchFamily="34" charset="0"/>
              </a:rPr>
              <a:t>23</a:t>
            </a:r>
          </a:p>
          <a:p>
            <a:pPr marL="284400" indent="-284400">
              <a:spcBef>
                <a:spcPts val="600"/>
              </a:spcBef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Budget of Santez Projects: </a:t>
            </a:r>
            <a:r>
              <a:rPr lang="tr-TR" altLang="tr-TR" sz="1800" b="1" dirty="0" smtClean="0">
                <a:latin typeface="Helvetica" pitchFamily="34" charset="0"/>
              </a:rPr>
              <a:t>6.201.999,88 </a:t>
            </a:r>
            <a:r>
              <a:rPr lang="tr-TR" altLang="tr-TR" sz="1800" b="1" dirty="0">
                <a:latin typeface="Helvetica" pitchFamily="34" charset="0"/>
              </a:rPr>
              <a:t>TL</a:t>
            </a:r>
          </a:p>
          <a:p>
            <a:pPr marL="284400" indent="-284400">
              <a:spcBef>
                <a:spcPts val="600"/>
              </a:spcBef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Number of EU Projects: </a:t>
            </a:r>
            <a:r>
              <a:rPr lang="tr-TR" altLang="tr-TR" sz="1800" b="1" dirty="0" smtClean="0">
                <a:latin typeface="Helvetica" pitchFamily="34" charset="0"/>
              </a:rPr>
              <a:t>19</a:t>
            </a:r>
            <a:endParaRPr lang="tr-TR" altLang="tr-TR" sz="1800" b="1" dirty="0">
              <a:latin typeface="Helvetica" pitchFamily="34" charset="0"/>
            </a:endParaRPr>
          </a:p>
          <a:p>
            <a:pPr marL="284400" indent="-284400">
              <a:spcBef>
                <a:spcPts val="600"/>
              </a:spcBef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Budget of EU Projects:</a:t>
            </a:r>
            <a:r>
              <a:rPr lang="tr-TR" altLang="tr-TR" sz="1800" dirty="0" smtClean="0">
                <a:latin typeface="Helvetica" pitchFamily="34" charset="0"/>
              </a:rPr>
              <a:t> </a:t>
            </a:r>
            <a:r>
              <a:rPr lang="tr-TR" altLang="tr-TR" sz="1800" b="1" dirty="0" smtClean="0">
                <a:latin typeface="Helvetica" pitchFamily="34" charset="0"/>
              </a:rPr>
              <a:t>2.679.046,00 </a:t>
            </a:r>
            <a:r>
              <a:rPr lang="tr-TR" altLang="tr-TR" sz="1800" b="1" dirty="0">
                <a:latin typeface="Helvetica" pitchFamily="34" charset="0"/>
              </a:rPr>
              <a:t>€</a:t>
            </a:r>
            <a:endParaRPr lang="tr-TR" altLang="tr-TR" sz="1800" dirty="0">
              <a:latin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endParaRPr lang="tr-TR" altLang="tr-TR" sz="1800" dirty="0">
              <a:latin typeface="Palatino Linotype" pitchFamily="18" charset="0"/>
            </a:endParaRPr>
          </a:p>
        </p:txBody>
      </p:sp>
      <p:pic>
        <p:nvPicPr>
          <p:cNvPr id="19459" name="Picture 3" descr="C:\Documents and Settings\asenaaltan\Desktop\but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472" y="1635646"/>
            <a:ext cx="30480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pic>
        <p:nvPicPr>
          <p:cNvPr id="8" name="Picture 2" descr="E: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FC6FF632-B063-4A46-9F07-33487AA56D5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493712" y="125115"/>
            <a:ext cx="8686800" cy="1006475"/>
          </a:xfrm>
        </p:spPr>
        <p:txBody>
          <a:bodyPr/>
          <a:lstStyle/>
          <a:p>
            <a:pPr>
              <a:defRPr/>
            </a:pPr>
            <a:r>
              <a:rPr 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III</a:t>
            </a:r>
            <a:r>
              <a:rPr lang="en-US" sz="2800" b="1" dirty="0" smtClean="0">
                <a:solidFill>
                  <a:srgbClr val="376092"/>
                </a:solidFill>
                <a:latin typeface="Palatino Linotype" pitchFamily="18" charset="0"/>
              </a:rPr>
              <a:t>.</a:t>
            </a:r>
            <a:r>
              <a:rPr 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 </a:t>
            </a:r>
            <a:r>
              <a:rPr lang="en-US" sz="2800" b="1" dirty="0" smtClean="0">
                <a:solidFill>
                  <a:srgbClr val="376092"/>
                </a:solidFill>
                <a:latin typeface="Palatino Linotype" pitchFamily="18" charset="0"/>
              </a:rPr>
              <a:t>FACULT</a:t>
            </a:r>
            <a:r>
              <a:rPr 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I</a:t>
            </a:r>
            <a:r>
              <a:rPr lang="en-US" sz="2800" b="1" dirty="0" smtClean="0">
                <a:solidFill>
                  <a:srgbClr val="376092"/>
                </a:solidFill>
                <a:latin typeface="Palatino Linotype" pitchFamily="18" charset="0"/>
              </a:rPr>
              <a:t>ES, DEPARTMENTS AND</a:t>
            </a:r>
            <a:r>
              <a:rPr 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 </a:t>
            </a:r>
            <a:r>
              <a:rPr lang="en-US" sz="2800" b="1" dirty="0" smtClean="0">
                <a:solidFill>
                  <a:srgbClr val="376092"/>
                </a:solidFill>
                <a:latin typeface="Palatino Linotype" pitchFamily="18" charset="0"/>
              </a:rPr>
              <a:t>PROGRAMMES</a:t>
            </a:r>
            <a:endParaRPr lang="tr-TR" sz="2800" b="1" dirty="0" smtClean="0">
              <a:solidFill>
                <a:srgbClr val="376092"/>
              </a:solidFill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8436" name="Content Placeholder 2"/>
          <p:cNvSpPr>
            <a:spLocks/>
          </p:cNvSpPr>
          <p:nvPr/>
        </p:nvSpPr>
        <p:spPr bwMode="auto">
          <a:xfrm>
            <a:off x="467544" y="1362025"/>
            <a:ext cx="5262736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4400" indent="-284400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tr-TR" altLang="tr-TR" dirty="0">
              <a:latin typeface="Helvetica" pitchFamily="34" charset="0"/>
            </a:endParaRPr>
          </a:p>
          <a:p>
            <a:pPr marL="284400" indent="-2844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tr-TR" dirty="0" smtClean="0">
                <a:latin typeface="Palatino Linotype" pitchFamily="18" charset="0"/>
              </a:rPr>
              <a:t>3 faculties with</a:t>
            </a:r>
            <a:r>
              <a:rPr lang="tr-TR" altLang="tr-TR" dirty="0" smtClean="0">
                <a:latin typeface="Palatino Linotype" pitchFamily="18" charset="0"/>
              </a:rPr>
              <a:t> 20</a:t>
            </a:r>
            <a:r>
              <a:rPr lang="en-US" altLang="tr-TR" dirty="0" smtClean="0">
                <a:latin typeface="Palatino Linotype" pitchFamily="18" charset="0"/>
              </a:rPr>
              <a:t> departments</a:t>
            </a:r>
            <a:endParaRPr lang="tr-TR" altLang="tr-TR" dirty="0" smtClean="0">
              <a:latin typeface="Palatino Linotype" pitchFamily="18" charset="0"/>
            </a:endParaRPr>
          </a:p>
          <a:p>
            <a:pPr marL="284400" indent="-2844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tr-TR" altLang="tr-TR" b="1" dirty="0" smtClean="0">
              <a:latin typeface="Palatino Linotype" pitchFamily="18" charset="0"/>
            </a:endParaRPr>
          </a:p>
          <a:p>
            <a:pPr marL="284400" indent="-2844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tr-TR" altLang="tr-TR" b="1" dirty="0" smtClean="0">
                <a:latin typeface="Palatino Linotype" pitchFamily="18" charset="0"/>
              </a:rPr>
              <a:t>Programmes</a:t>
            </a:r>
            <a:endParaRPr lang="tr-TR" altLang="tr-TR" b="1" dirty="0">
              <a:latin typeface="Palatino Linotype" pitchFamily="18" charset="0"/>
            </a:endParaRPr>
          </a:p>
          <a:p>
            <a:pPr marL="284400" indent="-284400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tr-TR" altLang="tr-TR" dirty="0" smtClean="0">
                <a:latin typeface="Palatino Linotype" pitchFamily="18" charset="0"/>
              </a:rPr>
              <a:t>	-12</a:t>
            </a:r>
            <a:r>
              <a:rPr lang="en-US" altLang="tr-TR" dirty="0" smtClean="0">
                <a:latin typeface="Palatino Linotype" pitchFamily="18" charset="0"/>
              </a:rPr>
              <a:t> </a:t>
            </a:r>
            <a:r>
              <a:rPr lang="tr-TR" altLang="tr-TR" dirty="0" smtClean="0">
                <a:latin typeface="Palatino Linotype" pitchFamily="18" charset="0"/>
              </a:rPr>
              <a:t>undergraduate programmes</a:t>
            </a:r>
            <a:endParaRPr lang="tr-TR" altLang="tr-TR" dirty="0">
              <a:latin typeface="Palatino Linotype" pitchFamily="18" charset="0"/>
            </a:endParaRPr>
          </a:p>
          <a:p>
            <a:pPr marL="284400" indent="-284400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tr-TR" altLang="tr-TR" dirty="0" smtClean="0">
                <a:latin typeface="Palatino Linotype" pitchFamily="18" charset="0"/>
              </a:rPr>
              <a:t>	-</a:t>
            </a:r>
            <a:r>
              <a:rPr lang="en-US" altLang="tr-TR" dirty="0" smtClean="0">
                <a:latin typeface="Palatino Linotype" pitchFamily="18" charset="0"/>
              </a:rPr>
              <a:t>2</a:t>
            </a:r>
            <a:r>
              <a:rPr lang="tr-TR" altLang="tr-TR" dirty="0">
                <a:latin typeface="Palatino Linotype" pitchFamily="18" charset="0"/>
              </a:rPr>
              <a:t>4</a:t>
            </a:r>
            <a:r>
              <a:rPr lang="en-US" altLang="tr-TR" dirty="0" smtClean="0">
                <a:latin typeface="Palatino Linotype" pitchFamily="18" charset="0"/>
              </a:rPr>
              <a:t> </a:t>
            </a:r>
            <a:r>
              <a:rPr lang="tr-TR" altLang="tr-TR" dirty="0" smtClean="0">
                <a:latin typeface="Palatino Linotype" pitchFamily="18" charset="0"/>
              </a:rPr>
              <a:t>master programmes (2 interdisciplinary)</a:t>
            </a:r>
            <a:endParaRPr lang="en-US" altLang="tr-TR" dirty="0">
              <a:latin typeface="Palatino Linotype" pitchFamily="18" charset="0"/>
            </a:endParaRPr>
          </a:p>
          <a:p>
            <a:pPr marL="284400" indent="-284400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tr-TR" altLang="tr-TR" dirty="0" smtClean="0">
                <a:latin typeface="Palatino Linotype" pitchFamily="18" charset="0"/>
              </a:rPr>
              <a:t>	-18</a:t>
            </a:r>
            <a:r>
              <a:rPr lang="en-US" altLang="tr-TR" dirty="0" smtClean="0">
                <a:latin typeface="Palatino Linotype" pitchFamily="18" charset="0"/>
              </a:rPr>
              <a:t> </a:t>
            </a:r>
            <a:r>
              <a:rPr lang="tr-TR" altLang="tr-TR" dirty="0" smtClean="0">
                <a:latin typeface="Palatino Linotype" pitchFamily="18" charset="0"/>
              </a:rPr>
              <a:t>doctoral</a:t>
            </a:r>
            <a:r>
              <a:rPr lang="en-US" altLang="tr-TR" dirty="0" smtClean="0">
                <a:latin typeface="Palatino Linotype" pitchFamily="18" charset="0"/>
              </a:rPr>
              <a:t> program</a:t>
            </a:r>
            <a:r>
              <a:rPr lang="tr-TR" altLang="tr-TR" dirty="0" smtClean="0">
                <a:latin typeface="Palatino Linotype" pitchFamily="18" charset="0"/>
              </a:rPr>
              <a:t>me</a:t>
            </a:r>
            <a:r>
              <a:rPr lang="en-US" altLang="tr-TR" dirty="0" smtClean="0">
                <a:latin typeface="Palatino Linotype" pitchFamily="18" charset="0"/>
              </a:rPr>
              <a:t>s</a:t>
            </a:r>
            <a:r>
              <a:rPr lang="tr-TR" altLang="tr-TR" dirty="0" smtClean="0">
                <a:latin typeface="Palatino Linotype" pitchFamily="18" charset="0"/>
              </a:rPr>
              <a:t> </a:t>
            </a:r>
            <a:endParaRPr lang="tr-TR" altLang="tr-TR" dirty="0">
              <a:latin typeface="Palatino Linotyp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tr-TR" altLang="tr-TR" sz="2100" dirty="0">
              <a:latin typeface="Palatino Linotyp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altLang="tr-TR" sz="2100" dirty="0">
              <a:latin typeface="Palatino Linotyp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tr-TR" altLang="tr-TR" sz="2100" dirty="0">
                <a:latin typeface="Palatino Linotype" pitchFamily="18" charset="0"/>
              </a:rPr>
              <a:t>            </a:t>
            </a: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tr-TR" altLang="tr-TR" sz="2100" dirty="0">
              <a:latin typeface="Palatino Linotyp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tr-TR" altLang="tr-TR" sz="2100" dirty="0">
              <a:latin typeface="Palatino Linotyp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tr-TR" altLang="tr-TR" sz="2100" dirty="0">
              <a:latin typeface="Palatino Linotyp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tr-TR" altLang="tr-TR" sz="2100" dirty="0">
                <a:latin typeface="Palatino Linotype" pitchFamily="18" charset="0"/>
              </a:rPr>
              <a:t> </a:t>
            </a:r>
            <a:endParaRPr lang="en-US" altLang="tr-TR" sz="2100" dirty="0">
              <a:latin typeface="Palatino Linotype" pitchFamily="18" charset="0"/>
            </a:endParaRPr>
          </a:p>
          <a:p>
            <a:pPr marL="342900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tr-TR" altLang="tr-TR" sz="2100" dirty="0">
              <a:latin typeface="Palatino Linotype" pitchFamily="18" charset="0"/>
            </a:endParaRP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63638"/>
            <a:ext cx="3366492" cy="2463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 descr="E: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2"/>
          <p:cNvSpPr>
            <a:spLocks noChangeArrowheads="1"/>
          </p:cNvSpPr>
          <p:nvPr/>
        </p:nvSpPr>
        <p:spPr bwMode="auto">
          <a:xfrm>
            <a:off x="3581400" y="57150"/>
            <a:ext cx="22860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b="1" dirty="0" smtClean="0"/>
              <a:t>Rectorate</a:t>
            </a:r>
            <a:endParaRPr lang="tr-TR" b="1" dirty="0"/>
          </a:p>
        </p:txBody>
      </p:sp>
      <p:sp>
        <p:nvSpPr>
          <p:cNvPr id="83" name="Line 10"/>
          <p:cNvSpPr>
            <a:spLocks noChangeShapeType="1"/>
          </p:cNvSpPr>
          <p:nvPr/>
        </p:nvSpPr>
        <p:spPr bwMode="auto">
          <a:xfrm>
            <a:off x="4876800" y="3619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85" name="Line 16"/>
          <p:cNvSpPr>
            <a:spLocks noChangeShapeType="1"/>
          </p:cNvSpPr>
          <p:nvPr/>
        </p:nvSpPr>
        <p:spPr bwMode="auto">
          <a:xfrm>
            <a:off x="533400" y="51435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86" name="Line 20"/>
          <p:cNvSpPr>
            <a:spLocks noChangeShapeType="1"/>
          </p:cNvSpPr>
          <p:nvPr/>
        </p:nvSpPr>
        <p:spPr bwMode="auto">
          <a:xfrm>
            <a:off x="533400" y="5143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87" name="Rectangle 22"/>
          <p:cNvSpPr>
            <a:spLocks noChangeArrowheads="1"/>
          </p:cNvSpPr>
          <p:nvPr/>
        </p:nvSpPr>
        <p:spPr bwMode="auto">
          <a:xfrm>
            <a:off x="76200" y="666750"/>
            <a:ext cx="14478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sz="1200" b="1" dirty="0" smtClean="0"/>
              <a:t>Faculty of Science</a:t>
            </a:r>
            <a:endParaRPr lang="tr-TR" sz="1200" b="1" dirty="0"/>
          </a:p>
        </p:txBody>
      </p:sp>
      <p:sp>
        <p:nvSpPr>
          <p:cNvPr id="88" name="Line 23"/>
          <p:cNvSpPr>
            <a:spLocks noChangeShapeType="1"/>
          </p:cNvSpPr>
          <p:nvPr/>
        </p:nvSpPr>
        <p:spPr bwMode="auto">
          <a:xfrm>
            <a:off x="152400" y="1123949"/>
            <a:ext cx="8582" cy="25279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89" name="Rectangle 25"/>
          <p:cNvSpPr>
            <a:spLocks noChangeArrowheads="1"/>
          </p:cNvSpPr>
          <p:nvPr/>
        </p:nvSpPr>
        <p:spPr bwMode="auto">
          <a:xfrm>
            <a:off x="4800600" y="666750"/>
            <a:ext cx="16002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sz="1200" b="1" dirty="0" smtClean="0"/>
              <a:t>The Graduate School</a:t>
            </a:r>
          </a:p>
          <a:p>
            <a:pPr algn="ctr">
              <a:defRPr/>
            </a:pPr>
            <a:r>
              <a:rPr lang="tr-TR" sz="1200" b="1" dirty="0" smtClean="0"/>
              <a:t>of Eng. &amp; Sciences</a:t>
            </a:r>
            <a:endParaRPr lang="tr-TR" sz="1200" b="1" dirty="0"/>
          </a:p>
        </p:txBody>
      </p:sp>
      <p:sp>
        <p:nvSpPr>
          <p:cNvPr id="90" name="Line 26"/>
          <p:cNvSpPr>
            <a:spLocks noChangeShapeType="1"/>
          </p:cNvSpPr>
          <p:nvPr/>
        </p:nvSpPr>
        <p:spPr bwMode="auto">
          <a:xfrm>
            <a:off x="152400" y="2427734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91" name="Line 27"/>
          <p:cNvSpPr>
            <a:spLocks noChangeShapeType="1"/>
          </p:cNvSpPr>
          <p:nvPr/>
        </p:nvSpPr>
        <p:spPr bwMode="auto">
          <a:xfrm>
            <a:off x="152400" y="1995686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92" name="Line 28"/>
          <p:cNvSpPr>
            <a:spLocks noChangeShapeType="1"/>
          </p:cNvSpPr>
          <p:nvPr/>
        </p:nvSpPr>
        <p:spPr bwMode="auto">
          <a:xfrm>
            <a:off x="152400" y="15636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93" name="Rectangle 29"/>
          <p:cNvSpPr>
            <a:spLocks noChangeArrowheads="1"/>
          </p:cNvSpPr>
          <p:nvPr/>
        </p:nvSpPr>
        <p:spPr bwMode="auto">
          <a:xfrm>
            <a:off x="7696200" y="666750"/>
            <a:ext cx="13716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sz="1200" b="1" dirty="0" smtClean="0"/>
              <a:t>School of Foreign</a:t>
            </a:r>
          </a:p>
          <a:p>
            <a:pPr algn="ctr">
              <a:defRPr/>
            </a:pPr>
            <a:r>
              <a:rPr lang="tr-TR" sz="1200" b="1" dirty="0" smtClean="0"/>
              <a:t>Languages</a:t>
            </a:r>
            <a:endParaRPr lang="tr-TR" sz="1200" b="1" dirty="0"/>
          </a:p>
        </p:txBody>
      </p:sp>
      <p:sp>
        <p:nvSpPr>
          <p:cNvPr id="94" name="Rectangle 34"/>
          <p:cNvSpPr>
            <a:spLocks noChangeArrowheads="1"/>
          </p:cNvSpPr>
          <p:nvPr/>
        </p:nvSpPr>
        <p:spPr bwMode="auto">
          <a:xfrm>
            <a:off x="304800" y="1321966"/>
            <a:ext cx="1295400" cy="385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tr-TR" sz="900" b="1" dirty="0" smtClean="0"/>
              <a:t>Physics</a:t>
            </a:r>
          </a:p>
          <a:p>
            <a:pPr>
              <a:defRPr/>
            </a:pPr>
            <a:r>
              <a:rPr lang="tr-TR" sz="900" dirty="0" smtClean="0"/>
              <a:t>(BS, MS, PhD)</a:t>
            </a:r>
            <a:endParaRPr lang="tr-TR" sz="900" dirty="0"/>
          </a:p>
        </p:txBody>
      </p:sp>
      <p:sp>
        <p:nvSpPr>
          <p:cNvPr id="95" name="Line 70"/>
          <p:cNvSpPr>
            <a:spLocks noChangeShapeType="1"/>
          </p:cNvSpPr>
          <p:nvPr/>
        </p:nvSpPr>
        <p:spPr bwMode="auto">
          <a:xfrm flipH="1">
            <a:off x="4419600" y="3714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96" name="Rectangle 107"/>
          <p:cNvSpPr>
            <a:spLocks noChangeArrowheads="1"/>
          </p:cNvSpPr>
          <p:nvPr/>
        </p:nvSpPr>
        <p:spPr bwMode="auto">
          <a:xfrm>
            <a:off x="1600200" y="666750"/>
            <a:ext cx="18288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sz="1200" b="1" dirty="0" smtClean="0"/>
              <a:t>Faculty of Engineering</a:t>
            </a:r>
            <a:endParaRPr lang="tr-TR" sz="1200" b="1" dirty="0"/>
          </a:p>
        </p:txBody>
      </p:sp>
      <p:sp>
        <p:nvSpPr>
          <p:cNvPr id="97" name="Rectangle 108"/>
          <p:cNvSpPr>
            <a:spLocks noChangeArrowheads="1"/>
          </p:cNvSpPr>
          <p:nvPr/>
        </p:nvSpPr>
        <p:spPr bwMode="auto">
          <a:xfrm>
            <a:off x="3505200" y="666750"/>
            <a:ext cx="12192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sz="1200" b="1" dirty="0" smtClean="0"/>
              <a:t>Faculty of </a:t>
            </a:r>
          </a:p>
          <a:p>
            <a:pPr algn="ctr">
              <a:defRPr/>
            </a:pPr>
            <a:r>
              <a:rPr lang="tr-TR" sz="1200" b="1" dirty="0" smtClean="0"/>
              <a:t>Architecture</a:t>
            </a:r>
            <a:endParaRPr lang="tr-TR" sz="1200" b="1" dirty="0"/>
          </a:p>
        </p:txBody>
      </p:sp>
      <p:sp>
        <p:nvSpPr>
          <p:cNvPr id="98" name="Rectangle 109"/>
          <p:cNvSpPr>
            <a:spLocks noChangeArrowheads="1"/>
          </p:cNvSpPr>
          <p:nvPr/>
        </p:nvSpPr>
        <p:spPr bwMode="auto">
          <a:xfrm>
            <a:off x="304800" y="1754014"/>
            <a:ext cx="1295400" cy="385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tr-TR" sz="900" b="1" dirty="0" smtClean="0"/>
              <a:t>Chemistry </a:t>
            </a:r>
          </a:p>
          <a:p>
            <a:pPr>
              <a:defRPr/>
            </a:pPr>
            <a:r>
              <a:rPr lang="tr-TR" sz="900" dirty="0" smtClean="0"/>
              <a:t>(BS, MS, PhD)</a:t>
            </a:r>
            <a:endParaRPr lang="tr-TR" sz="900" dirty="0"/>
          </a:p>
        </p:txBody>
      </p:sp>
      <p:sp>
        <p:nvSpPr>
          <p:cNvPr id="99" name="Rectangle 110"/>
          <p:cNvSpPr>
            <a:spLocks noChangeArrowheads="1"/>
          </p:cNvSpPr>
          <p:nvPr/>
        </p:nvSpPr>
        <p:spPr bwMode="auto">
          <a:xfrm>
            <a:off x="304800" y="2186434"/>
            <a:ext cx="1295400" cy="3853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sz="900" b="1" dirty="0"/>
          </a:p>
          <a:p>
            <a:pPr>
              <a:defRPr/>
            </a:pPr>
            <a:r>
              <a:rPr lang="tr-TR" sz="900" b="1" dirty="0" smtClean="0"/>
              <a:t>Mathematics</a:t>
            </a:r>
          </a:p>
          <a:p>
            <a:pPr>
              <a:defRPr/>
            </a:pPr>
            <a:r>
              <a:rPr lang="tr-TR" sz="900" dirty="0" smtClean="0"/>
              <a:t>(BS, MS, PhD)</a:t>
            </a:r>
          </a:p>
          <a:p>
            <a:pPr>
              <a:defRPr/>
            </a:pPr>
            <a:endParaRPr lang="tr-TR" sz="900" b="1" dirty="0"/>
          </a:p>
        </p:txBody>
      </p:sp>
      <p:sp>
        <p:nvSpPr>
          <p:cNvPr id="100" name="Rectangle 111"/>
          <p:cNvSpPr>
            <a:spLocks noChangeArrowheads="1"/>
          </p:cNvSpPr>
          <p:nvPr/>
        </p:nvSpPr>
        <p:spPr bwMode="auto">
          <a:xfrm>
            <a:off x="304800" y="2618482"/>
            <a:ext cx="1314872" cy="457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tr-TR" sz="900" b="1" dirty="0"/>
              <a:t> </a:t>
            </a:r>
          </a:p>
          <a:p>
            <a:pPr>
              <a:defRPr/>
            </a:pPr>
            <a:endParaRPr lang="tr-TR" sz="900" b="1" dirty="0"/>
          </a:p>
          <a:p>
            <a:pPr>
              <a:defRPr/>
            </a:pPr>
            <a:endParaRPr lang="tr-TR" sz="900" b="1" dirty="0"/>
          </a:p>
          <a:p>
            <a:pPr>
              <a:defRPr/>
            </a:pPr>
            <a:r>
              <a:rPr lang="tr-TR" sz="900" b="1" dirty="0" smtClean="0"/>
              <a:t>Molecular</a:t>
            </a:r>
          </a:p>
          <a:p>
            <a:pPr>
              <a:defRPr/>
            </a:pPr>
            <a:r>
              <a:rPr lang="tr-TR" sz="900" b="1" dirty="0" smtClean="0"/>
              <a:t>Biology and Genetics </a:t>
            </a:r>
          </a:p>
          <a:p>
            <a:pPr>
              <a:defRPr/>
            </a:pPr>
            <a:r>
              <a:rPr lang="tr-TR" sz="900" dirty="0" smtClean="0"/>
              <a:t>(BS, MS, PhD)</a:t>
            </a:r>
          </a:p>
          <a:p>
            <a:pPr>
              <a:defRPr/>
            </a:pPr>
            <a:endParaRPr lang="tr-TR" sz="900" b="1" dirty="0"/>
          </a:p>
          <a:p>
            <a:pPr>
              <a:defRPr/>
            </a:pPr>
            <a:endParaRPr lang="tr-TR" sz="900" b="1" dirty="0"/>
          </a:p>
          <a:p>
            <a:pPr>
              <a:defRPr/>
            </a:pPr>
            <a:endParaRPr lang="tr-TR" sz="900" b="1" dirty="0"/>
          </a:p>
        </p:txBody>
      </p:sp>
      <p:sp>
        <p:nvSpPr>
          <p:cNvPr id="101" name="Rectangle 114"/>
          <p:cNvSpPr>
            <a:spLocks noChangeArrowheads="1"/>
          </p:cNvSpPr>
          <p:nvPr/>
        </p:nvSpPr>
        <p:spPr bwMode="auto">
          <a:xfrm>
            <a:off x="1981200" y="1275606"/>
            <a:ext cx="1870075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tr-TR" sz="900" b="1" dirty="0" smtClean="0"/>
              <a:t>Computer Eng. </a:t>
            </a:r>
            <a:r>
              <a:rPr lang="tr-TR" sz="900" dirty="0" smtClean="0"/>
              <a:t>(BS, MS, PhD)</a:t>
            </a:r>
            <a:endParaRPr lang="tr-TR" sz="900" dirty="0"/>
          </a:p>
        </p:txBody>
      </p:sp>
      <p:sp>
        <p:nvSpPr>
          <p:cNvPr id="102" name="Rectangle 115"/>
          <p:cNvSpPr>
            <a:spLocks noChangeArrowheads="1"/>
          </p:cNvSpPr>
          <p:nvPr/>
        </p:nvSpPr>
        <p:spPr bwMode="auto">
          <a:xfrm>
            <a:off x="1981200" y="1707654"/>
            <a:ext cx="1870075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900" b="1" dirty="0" smtClean="0"/>
              <a:t>Bioengineering</a:t>
            </a:r>
            <a:r>
              <a:rPr lang="tr-TR" sz="900" b="1" dirty="0" smtClean="0"/>
              <a:t> </a:t>
            </a:r>
            <a:r>
              <a:rPr lang="tr-TR" sz="900" dirty="0" smtClean="0"/>
              <a:t>(MS in </a:t>
            </a:r>
          </a:p>
          <a:p>
            <a:pPr>
              <a:defRPr/>
            </a:pPr>
            <a:r>
              <a:rPr lang="tr-TR" sz="900" dirty="0" smtClean="0"/>
              <a:t>Biotechnology, </a:t>
            </a:r>
            <a:r>
              <a:rPr lang="en-US" sz="900" dirty="0" smtClean="0"/>
              <a:t>PhD </a:t>
            </a:r>
            <a:r>
              <a:rPr lang="en-US" sz="900" dirty="0" err="1" smtClean="0"/>
              <a:t>i</a:t>
            </a:r>
            <a:r>
              <a:rPr lang="tr-TR" sz="900" dirty="0" smtClean="0"/>
              <a:t>n </a:t>
            </a:r>
          </a:p>
          <a:p>
            <a:pPr>
              <a:defRPr/>
            </a:pPr>
            <a:r>
              <a:rPr lang="tr-TR" sz="900" dirty="0" smtClean="0"/>
              <a:t>Bioengineering)</a:t>
            </a:r>
            <a:endParaRPr lang="tr-TR" sz="900" dirty="0"/>
          </a:p>
        </p:txBody>
      </p:sp>
      <p:sp>
        <p:nvSpPr>
          <p:cNvPr id="103" name="Rectangle 116"/>
          <p:cNvSpPr>
            <a:spLocks noChangeArrowheads="1"/>
          </p:cNvSpPr>
          <p:nvPr/>
        </p:nvSpPr>
        <p:spPr bwMode="auto">
          <a:xfrm>
            <a:off x="1981200" y="2194942"/>
            <a:ext cx="1870075" cy="3768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sz="900" b="1" dirty="0"/>
          </a:p>
          <a:p>
            <a:pPr>
              <a:defRPr/>
            </a:pPr>
            <a:endParaRPr lang="tr-TR" sz="900" b="1" dirty="0" smtClean="0"/>
          </a:p>
          <a:p>
            <a:pPr>
              <a:defRPr/>
            </a:pPr>
            <a:r>
              <a:rPr lang="en-US" sz="900" b="1" dirty="0" smtClean="0"/>
              <a:t>Electrical &amp; Electronics </a:t>
            </a:r>
            <a:endParaRPr lang="tr-TR" sz="900" b="1" dirty="0" smtClean="0"/>
          </a:p>
          <a:p>
            <a:pPr>
              <a:defRPr/>
            </a:pPr>
            <a:r>
              <a:rPr lang="en-US" sz="900" b="1" dirty="0" smtClean="0"/>
              <a:t>Eng</a:t>
            </a:r>
            <a:r>
              <a:rPr lang="tr-TR" sz="900" b="1" dirty="0" smtClean="0"/>
              <a:t>.</a:t>
            </a:r>
            <a:r>
              <a:rPr lang="tr-TR" sz="900" dirty="0" smtClean="0"/>
              <a:t> (BS, MS, PhD)</a:t>
            </a:r>
          </a:p>
          <a:p>
            <a:pPr>
              <a:defRPr/>
            </a:pPr>
            <a:endParaRPr lang="tr-TR" sz="900" dirty="0"/>
          </a:p>
          <a:p>
            <a:pPr>
              <a:defRPr/>
            </a:pPr>
            <a:endParaRPr lang="tr-TR" sz="900" dirty="0"/>
          </a:p>
        </p:txBody>
      </p:sp>
      <p:sp>
        <p:nvSpPr>
          <p:cNvPr id="104" name="Rectangle 117"/>
          <p:cNvSpPr>
            <a:spLocks noChangeArrowheads="1"/>
          </p:cNvSpPr>
          <p:nvPr/>
        </p:nvSpPr>
        <p:spPr bwMode="auto">
          <a:xfrm>
            <a:off x="1981845" y="2632680"/>
            <a:ext cx="1870075" cy="195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tr-TR" sz="900" b="1" dirty="0" smtClean="0"/>
              <a:t>Food Eng. </a:t>
            </a:r>
            <a:r>
              <a:rPr lang="tr-TR" sz="900" dirty="0" smtClean="0"/>
              <a:t>(BS, MS, PhD) </a:t>
            </a:r>
            <a:endParaRPr lang="tr-TR" sz="900" dirty="0"/>
          </a:p>
        </p:txBody>
      </p:sp>
      <p:sp>
        <p:nvSpPr>
          <p:cNvPr id="105" name="Rectangle 118"/>
          <p:cNvSpPr>
            <a:spLocks noChangeArrowheads="1"/>
          </p:cNvSpPr>
          <p:nvPr/>
        </p:nvSpPr>
        <p:spPr bwMode="auto">
          <a:xfrm>
            <a:off x="1981200" y="2910231"/>
            <a:ext cx="1870075" cy="237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sz="900" dirty="0"/>
          </a:p>
          <a:p>
            <a:pPr>
              <a:defRPr/>
            </a:pPr>
            <a:endParaRPr lang="tr-TR" sz="900" b="1" dirty="0" smtClean="0"/>
          </a:p>
          <a:p>
            <a:pPr>
              <a:defRPr/>
            </a:pPr>
            <a:endParaRPr lang="tr-TR" sz="900" b="1" dirty="0"/>
          </a:p>
          <a:p>
            <a:pPr>
              <a:defRPr/>
            </a:pPr>
            <a:r>
              <a:rPr lang="en-US" sz="900" b="1" dirty="0" smtClean="0"/>
              <a:t>Civil Eng</a:t>
            </a:r>
            <a:r>
              <a:rPr lang="tr-TR" sz="900" b="1" dirty="0" smtClean="0"/>
              <a:t>. </a:t>
            </a:r>
            <a:r>
              <a:rPr lang="tr-TR" sz="900" dirty="0" smtClean="0"/>
              <a:t>(BS, MS, PhD)</a:t>
            </a:r>
          </a:p>
          <a:p>
            <a:pPr>
              <a:defRPr/>
            </a:pPr>
            <a:endParaRPr lang="tr-TR" sz="900" b="1" dirty="0"/>
          </a:p>
          <a:p>
            <a:pPr>
              <a:defRPr/>
            </a:pPr>
            <a:endParaRPr lang="tr-TR" sz="900" b="1" dirty="0"/>
          </a:p>
          <a:p>
            <a:pPr>
              <a:defRPr/>
            </a:pPr>
            <a:endParaRPr lang="tr-TR" sz="900" b="1" dirty="0"/>
          </a:p>
        </p:txBody>
      </p:sp>
      <p:sp>
        <p:nvSpPr>
          <p:cNvPr id="106" name="Rectangle 119"/>
          <p:cNvSpPr>
            <a:spLocks noChangeArrowheads="1"/>
          </p:cNvSpPr>
          <p:nvPr/>
        </p:nvSpPr>
        <p:spPr bwMode="auto">
          <a:xfrm>
            <a:off x="1981200" y="3486294"/>
            <a:ext cx="1870075" cy="21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900" b="1" dirty="0" smtClean="0"/>
              <a:t>Mechanical Eng</a:t>
            </a:r>
            <a:r>
              <a:rPr lang="tr-TR" sz="900" b="1" dirty="0" smtClean="0"/>
              <a:t>.</a:t>
            </a:r>
            <a:r>
              <a:rPr lang="en-US" sz="900" b="1" dirty="0" smtClean="0"/>
              <a:t> </a:t>
            </a:r>
            <a:r>
              <a:rPr lang="en-US" sz="900" dirty="0" smtClean="0"/>
              <a:t>(BS, MS, PhD)</a:t>
            </a:r>
            <a:endParaRPr lang="tr-TR" sz="900" dirty="0"/>
          </a:p>
        </p:txBody>
      </p:sp>
      <p:sp>
        <p:nvSpPr>
          <p:cNvPr id="107" name="Line 120"/>
          <p:cNvSpPr>
            <a:spLocks noChangeShapeType="1"/>
          </p:cNvSpPr>
          <p:nvPr/>
        </p:nvSpPr>
        <p:spPr bwMode="auto">
          <a:xfrm>
            <a:off x="1828800" y="1123950"/>
            <a:ext cx="12110" cy="3536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08" name="Rectangle 121"/>
          <p:cNvSpPr>
            <a:spLocks noChangeArrowheads="1"/>
          </p:cNvSpPr>
          <p:nvPr/>
        </p:nvSpPr>
        <p:spPr bwMode="auto">
          <a:xfrm>
            <a:off x="4267200" y="1276350"/>
            <a:ext cx="16002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tr-TR" sz="900" b="1" dirty="0" smtClean="0"/>
              <a:t>Industrial </a:t>
            </a:r>
          </a:p>
          <a:p>
            <a:pPr>
              <a:defRPr/>
            </a:pPr>
            <a:r>
              <a:rPr lang="tr-TR" sz="900" b="1" dirty="0" smtClean="0"/>
              <a:t>Design </a:t>
            </a:r>
            <a:r>
              <a:rPr lang="tr-TR" sz="900" dirty="0" smtClean="0"/>
              <a:t>(MS)</a:t>
            </a:r>
            <a:endParaRPr lang="tr-TR" sz="900" dirty="0"/>
          </a:p>
        </p:txBody>
      </p:sp>
      <p:sp>
        <p:nvSpPr>
          <p:cNvPr id="109" name="Rectangle 122"/>
          <p:cNvSpPr>
            <a:spLocks noChangeArrowheads="1"/>
          </p:cNvSpPr>
          <p:nvPr/>
        </p:nvSpPr>
        <p:spPr bwMode="auto">
          <a:xfrm>
            <a:off x="4267200" y="1707654"/>
            <a:ext cx="1600200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tr-TR" sz="900" b="1" dirty="0" smtClean="0"/>
              <a:t>Architectural </a:t>
            </a:r>
          </a:p>
          <a:p>
            <a:pPr>
              <a:defRPr/>
            </a:pPr>
            <a:r>
              <a:rPr lang="tr-TR" sz="900" b="1" dirty="0" smtClean="0"/>
              <a:t>Restoration </a:t>
            </a:r>
            <a:r>
              <a:rPr lang="tr-TR" sz="900" dirty="0" smtClean="0"/>
              <a:t>(MS, </a:t>
            </a:r>
          </a:p>
          <a:p>
            <a:pPr>
              <a:defRPr/>
            </a:pPr>
            <a:r>
              <a:rPr lang="tr-TR" sz="900" dirty="0" smtClean="0"/>
              <a:t>Non-thesis MS, PhD)</a:t>
            </a:r>
            <a:endParaRPr lang="tr-TR" sz="900" dirty="0"/>
          </a:p>
        </p:txBody>
      </p:sp>
      <p:sp>
        <p:nvSpPr>
          <p:cNvPr id="110" name="Rectangle 123"/>
          <p:cNvSpPr>
            <a:spLocks noChangeArrowheads="1"/>
          </p:cNvSpPr>
          <p:nvPr/>
        </p:nvSpPr>
        <p:spPr bwMode="auto">
          <a:xfrm>
            <a:off x="4267200" y="2190150"/>
            <a:ext cx="1600200" cy="38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sz="900" b="1" dirty="0"/>
          </a:p>
          <a:p>
            <a:pPr>
              <a:defRPr/>
            </a:pPr>
            <a:r>
              <a:rPr lang="en-US" sz="900" b="1" dirty="0" smtClean="0"/>
              <a:t>Architecture</a:t>
            </a:r>
            <a:endParaRPr lang="tr-TR" sz="900" b="1" dirty="0" smtClean="0"/>
          </a:p>
          <a:p>
            <a:pPr>
              <a:defRPr/>
            </a:pPr>
            <a:r>
              <a:rPr lang="en-US" sz="900" dirty="0" smtClean="0"/>
              <a:t>(BS, MS, PhD)</a:t>
            </a:r>
            <a:endParaRPr lang="tr-TR" sz="900" dirty="0" smtClean="0"/>
          </a:p>
          <a:p>
            <a:pPr>
              <a:defRPr/>
            </a:pPr>
            <a:endParaRPr lang="tr-TR" sz="900" b="1" dirty="0"/>
          </a:p>
        </p:txBody>
      </p:sp>
      <p:sp>
        <p:nvSpPr>
          <p:cNvPr id="111" name="Rectangle 124"/>
          <p:cNvSpPr>
            <a:spLocks noChangeArrowheads="1"/>
          </p:cNvSpPr>
          <p:nvPr/>
        </p:nvSpPr>
        <p:spPr bwMode="auto">
          <a:xfrm>
            <a:off x="4267200" y="2643758"/>
            <a:ext cx="1600200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900" b="1" dirty="0" smtClean="0"/>
              <a:t>City &amp; Regional </a:t>
            </a:r>
            <a:endParaRPr lang="tr-TR" sz="900" b="1" dirty="0" smtClean="0"/>
          </a:p>
          <a:p>
            <a:pPr>
              <a:defRPr/>
            </a:pPr>
            <a:r>
              <a:rPr lang="en-US" sz="900" b="1" dirty="0" smtClean="0"/>
              <a:t>Planning  </a:t>
            </a:r>
            <a:r>
              <a:rPr lang="en-US" sz="900" dirty="0" smtClean="0"/>
              <a:t>(BS, MS, PhD</a:t>
            </a:r>
            <a:endParaRPr lang="tr-TR" sz="900" dirty="0" smtClean="0"/>
          </a:p>
          <a:p>
            <a:pPr>
              <a:defRPr/>
            </a:pPr>
            <a:r>
              <a:rPr lang="en-US" sz="900" dirty="0" smtClean="0"/>
              <a:t> in City Planning, MS in</a:t>
            </a:r>
            <a:endParaRPr lang="tr-TR" sz="900" dirty="0" smtClean="0"/>
          </a:p>
          <a:p>
            <a:pPr>
              <a:defRPr/>
            </a:pPr>
            <a:r>
              <a:rPr lang="en-US" sz="900" dirty="0" smtClean="0"/>
              <a:t> Urban</a:t>
            </a:r>
            <a:r>
              <a:rPr lang="tr-TR" sz="900" dirty="0" smtClean="0"/>
              <a:t> </a:t>
            </a:r>
            <a:r>
              <a:rPr lang="en-US" sz="900" dirty="0" smtClean="0"/>
              <a:t>Design)</a:t>
            </a:r>
            <a:endParaRPr lang="tr-TR" sz="900" dirty="0"/>
          </a:p>
        </p:txBody>
      </p:sp>
      <p:sp>
        <p:nvSpPr>
          <p:cNvPr id="112" name="Line 125"/>
          <p:cNvSpPr>
            <a:spLocks noChangeShapeType="1"/>
          </p:cNvSpPr>
          <p:nvPr/>
        </p:nvSpPr>
        <p:spPr bwMode="auto">
          <a:xfrm>
            <a:off x="1828800" y="149163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13" name="Line 126"/>
          <p:cNvSpPr>
            <a:spLocks noChangeShapeType="1"/>
          </p:cNvSpPr>
          <p:nvPr/>
        </p:nvSpPr>
        <p:spPr bwMode="auto">
          <a:xfrm>
            <a:off x="1828800" y="18859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14" name="Line 127"/>
          <p:cNvSpPr>
            <a:spLocks noChangeShapeType="1"/>
          </p:cNvSpPr>
          <p:nvPr/>
        </p:nvSpPr>
        <p:spPr bwMode="auto">
          <a:xfrm>
            <a:off x="1828800" y="2715766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15" name="Line 128"/>
          <p:cNvSpPr>
            <a:spLocks noChangeShapeType="1"/>
          </p:cNvSpPr>
          <p:nvPr/>
        </p:nvSpPr>
        <p:spPr bwMode="auto">
          <a:xfrm>
            <a:off x="152400" y="2787774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16" name="Line 129"/>
          <p:cNvSpPr>
            <a:spLocks noChangeShapeType="1"/>
          </p:cNvSpPr>
          <p:nvPr/>
        </p:nvSpPr>
        <p:spPr bwMode="auto">
          <a:xfrm>
            <a:off x="1828800" y="3075806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17" name="Line 130"/>
          <p:cNvSpPr>
            <a:spLocks noChangeShapeType="1"/>
          </p:cNvSpPr>
          <p:nvPr/>
        </p:nvSpPr>
        <p:spPr bwMode="auto">
          <a:xfrm>
            <a:off x="1828800" y="329183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18" name="Line 131"/>
          <p:cNvSpPr>
            <a:spLocks noChangeShapeType="1"/>
          </p:cNvSpPr>
          <p:nvPr/>
        </p:nvSpPr>
        <p:spPr bwMode="auto">
          <a:xfrm>
            <a:off x="2514600" y="5143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19" name="Line 132"/>
          <p:cNvSpPr>
            <a:spLocks noChangeShapeType="1"/>
          </p:cNvSpPr>
          <p:nvPr/>
        </p:nvSpPr>
        <p:spPr bwMode="auto">
          <a:xfrm>
            <a:off x="4191000" y="5143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20" name="Line 133"/>
          <p:cNvSpPr>
            <a:spLocks noChangeShapeType="1"/>
          </p:cNvSpPr>
          <p:nvPr/>
        </p:nvSpPr>
        <p:spPr bwMode="auto">
          <a:xfrm>
            <a:off x="5486400" y="5143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21" name="Line 134"/>
          <p:cNvSpPr>
            <a:spLocks noChangeShapeType="1"/>
          </p:cNvSpPr>
          <p:nvPr/>
        </p:nvSpPr>
        <p:spPr bwMode="auto">
          <a:xfrm>
            <a:off x="8458200" y="5143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22" name="Rectangle 137"/>
          <p:cNvSpPr>
            <a:spLocks noChangeArrowheads="1"/>
          </p:cNvSpPr>
          <p:nvPr/>
        </p:nvSpPr>
        <p:spPr bwMode="auto">
          <a:xfrm>
            <a:off x="4114800" y="4278382"/>
            <a:ext cx="2041376" cy="38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sz="1200" b="1" dirty="0" smtClean="0"/>
              <a:t>Interdisciplinary </a:t>
            </a:r>
          </a:p>
          <a:p>
            <a:pPr algn="ctr">
              <a:defRPr/>
            </a:pPr>
            <a:r>
              <a:rPr lang="tr-TR" sz="1200" b="1" dirty="0" smtClean="0"/>
              <a:t>Programmes</a:t>
            </a:r>
            <a:endParaRPr lang="tr-TR" sz="1200" b="1" dirty="0"/>
          </a:p>
        </p:txBody>
      </p:sp>
      <p:sp>
        <p:nvSpPr>
          <p:cNvPr id="123" name="Line 138"/>
          <p:cNvSpPr>
            <a:spLocks noChangeShapeType="1"/>
          </p:cNvSpPr>
          <p:nvPr/>
        </p:nvSpPr>
        <p:spPr bwMode="auto">
          <a:xfrm>
            <a:off x="6300638" y="4371950"/>
            <a:ext cx="0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25" name="Rectangle 142"/>
          <p:cNvSpPr>
            <a:spLocks noChangeArrowheads="1"/>
          </p:cNvSpPr>
          <p:nvPr/>
        </p:nvSpPr>
        <p:spPr bwMode="auto">
          <a:xfrm>
            <a:off x="1979613" y="3774326"/>
            <a:ext cx="1871662" cy="2664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900" b="1" dirty="0" smtClean="0"/>
              <a:t>Materials Science and Eng</a:t>
            </a:r>
            <a:r>
              <a:rPr lang="tr-TR" sz="900" b="1" dirty="0" smtClean="0"/>
              <a:t>.</a:t>
            </a:r>
          </a:p>
          <a:p>
            <a:pPr>
              <a:defRPr/>
            </a:pPr>
            <a:r>
              <a:rPr lang="tr-TR" sz="900" dirty="0" smtClean="0"/>
              <a:t>(MS, PhD) </a:t>
            </a:r>
            <a:endParaRPr lang="tr-TR" sz="900" b="1" dirty="0"/>
          </a:p>
        </p:txBody>
      </p:sp>
      <p:sp>
        <p:nvSpPr>
          <p:cNvPr id="126" name="Rectangle 143"/>
          <p:cNvSpPr>
            <a:spLocks noChangeArrowheads="1"/>
          </p:cNvSpPr>
          <p:nvPr/>
        </p:nvSpPr>
        <p:spPr bwMode="auto">
          <a:xfrm>
            <a:off x="6445101" y="4155926"/>
            <a:ext cx="2236787" cy="3228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900" b="1" dirty="0" smtClean="0"/>
              <a:t>Engineering Management </a:t>
            </a:r>
            <a:endParaRPr lang="tr-TR" sz="900" b="1" dirty="0" smtClean="0"/>
          </a:p>
          <a:p>
            <a:pPr>
              <a:defRPr/>
            </a:pPr>
            <a:r>
              <a:rPr lang="en-US" sz="900" dirty="0" smtClean="0"/>
              <a:t>(</a:t>
            </a:r>
            <a:r>
              <a:rPr lang="tr-TR" sz="900" dirty="0" smtClean="0"/>
              <a:t>Non-thesis </a:t>
            </a:r>
            <a:r>
              <a:rPr lang="en-US" sz="900" dirty="0" smtClean="0"/>
              <a:t>MS)</a:t>
            </a:r>
            <a:endParaRPr lang="en-US" sz="900" dirty="0"/>
          </a:p>
        </p:txBody>
      </p:sp>
      <p:sp>
        <p:nvSpPr>
          <p:cNvPr id="127" name="Line 144"/>
          <p:cNvSpPr>
            <a:spLocks noChangeShapeType="1"/>
          </p:cNvSpPr>
          <p:nvPr/>
        </p:nvSpPr>
        <p:spPr bwMode="auto">
          <a:xfrm>
            <a:off x="6156176" y="444395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29" name="Line 149"/>
          <p:cNvSpPr>
            <a:spLocks noChangeShapeType="1"/>
          </p:cNvSpPr>
          <p:nvPr/>
        </p:nvSpPr>
        <p:spPr bwMode="auto">
          <a:xfrm>
            <a:off x="4114800" y="1123950"/>
            <a:ext cx="0" cy="159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30" name="Line 150"/>
          <p:cNvSpPr>
            <a:spLocks noChangeShapeType="1"/>
          </p:cNvSpPr>
          <p:nvPr/>
        </p:nvSpPr>
        <p:spPr bwMode="auto">
          <a:xfrm>
            <a:off x="4114800" y="15049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31" name="Line 151"/>
          <p:cNvSpPr>
            <a:spLocks noChangeShapeType="1"/>
          </p:cNvSpPr>
          <p:nvPr/>
        </p:nvSpPr>
        <p:spPr bwMode="auto">
          <a:xfrm>
            <a:off x="4114800" y="18859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32" name="Line 152"/>
          <p:cNvSpPr>
            <a:spLocks noChangeShapeType="1"/>
          </p:cNvSpPr>
          <p:nvPr/>
        </p:nvSpPr>
        <p:spPr bwMode="auto">
          <a:xfrm>
            <a:off x="4114800" y="2355726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33" name="Line 153"/>
          <p:cNvSpPr>
            <a:spLocks noChangeShapeType="1"/>
          </p:cNvSpPr>
          <p:nvPr/>
        </p:nvSpPr>
        <p:spPr bwMode="auto">
          <a:xfrm>
            <a:off x="4114800" y="2715766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34" name="Rectangle 157"/>
          <p:cNvSpPr>
            <a:spLocks noChangeArrowheads="1"/>
          </p:cNvSpPr>
          <p:nvPr/>
        </p:nvSpPr>
        <p:spPr bwMode="auto">
          <a:xfrm>
            <a:off x="6477000" y="666750"/>
            <a:ext cx="11430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sz="1200" b="1" dirty="0" smtClean="0"/>
              <a:t>Research </a:t>
            </a:r>
          </a:p>
          <a:p>
            <a:pPr algn="ctr">
              <a:defRPr/>
            </a:pPr>
            <a:r>
              <a:rPr lang="tr-TR" sz="1200" b="1" dirty="0" smtClean="0"/>
              <a:t>Centers</a:t>
            </a:r>
            <a:endParaRPr lang="tr-TR" sz="1200" b="1" dirty="0"/>
          </a:p>
        </p:txBody>
      </p:sp>
      <p:sp>
        <p:nvSpPr>
          <p:cNvPr id="135" name="Line 158"/>
          <p:cNvSpPr>
            <a:spLocks noChangeShapeType="1"/>
          </p:cNvSpPr>
          <p:nvPr/>
        </p:nvSpPr>
        <p:spPr bwMode="auto">
          <a:xfrm>
            <a:off x="7086600" y="5143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36" name="Rectangle 159"/>
          <p:cNvSpPr>
            <a:spLocks noChangeArrowheads="1"/>
          </p:cNvSpPr>
          <p:nvPr/>
        </p:nvSpPr>
        <p:spPr bwMode="auto">
          <a:xfrm>
            <a:off x="6705600" y="2067694"/>
            <a:ext cx="1754832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tr-TR" sz="900" b="1" dirty="0" err="1" smtClean="0"/>
              <a:t>Biotechnology</a:t>
            </a:r>
            <a:r>
              <a:rPr lang="tr-TR" sz="900" b="1" dirty="0" smtClean="0"/>
              <a:t> &amp;</a:t>
            </a:r>
          </a:p>
          <a:p>
            <a:pPr>
              <a:defRPr/>
            </a:pPr>
            <a:r>
              <a:rPr lang="tr-TR" sz="900" b="1" dirty="0" err="1" smtClean="0"/>
              <a:t>Bioengineering</a:t>
            </a:r>
            <a:r>
              <a:rPr lang="tr-TR" sz="900" b="1" dirty="0" smtClean="0"/>
              <a:t> </a:t>
            </a:r>
          </a:p>
          <a:p>
            <a:pPr>
              <a:defRPr/>
            </a:pPr>
            <a:r>
              <a:rPr lang="tr-TR" sz="900" b="1" dirty="0" smtClean="0"/>
              <a:t>Research Center </a:t>
            </a:r>
            <a:endParaRPr lang="tr-TR" sz="900" b="1" dirty="0"/>
          </a:p>
        </p:txBody>
      </p:sp>
      <p:sp>
        <p:nvSpPr>
          <p:cNvPr id="137" name="Rectangle 160"/>
          <p:cNvSpPr>
            <a:spLocks noChangeArrowheads="1"/>
          </p:cNvSpPr>
          <p:nvPr/>
        </p:nvSpPr>
        <p:spPr bwMode="auto">
          <a:xfrm>
            <a:off x="6705600" y="1203598"/>
            <a:ext cx="1754832" cy="4536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sz="900" b="1" dirty="0"/>
          </a:p>
          <a:p>
            <a:pPr>
              <a:defRPr/>
            </a:pPr>
            <a:r>
              <a:rPr lang="en-US" sz="900" b="1" dirty="0" smtClean="0"/>
              <a:t>Environmental Development </a:t>
            </a:r>
            <a:endParaRPr lang="tr-TR" sz="900" b="1" dirty="0" smtClean="0"/>
          </a:p>
          <a:p>
            <a:pPr>
              <a:defRPr/>
            </a:pPr>
            <a:r>
              <a:rPr lang="en-US" sz="900" b="1" dirty="0" smtClean="0"/>
              <a:t>Application and Research </a:t>
            </a:r>
            <a:endParaRPr lang="tr-TR" sz="900" b="1" dirty="0" smtClean="0"/>
          </a:p>
          <a:p>
            <a:pPr>
              <a:defRPr/>
            </a:pPr>
            <a:r>
              <a:rPr lang="en-US" sz="900" b="1" dirty="0" smtClean="0"/>
              <a:t>Center </a:t>
            </a:r>
          </a:p>
          <a:p>
            <a:pPr>
              <a:defRPr/>
            </a:pPr>
            <a:endParaRPr lang="tr-TR" sz="900" b="1" dirty="0"/>
          </a:p>
        </p:txBody>
      </p:sp>
      <p:sp>
        <p:nvSpPr>
          <p:cNvPr id="138" name="Rectangle 161"/>
          <p:cNvSpPr>
            <a:spLocks noChangeArrowheads="1"/>
          </p:cNvSpPr>
          <p:nvPr/>
        </p:nvSpPr>
        <p:spPr bwMode="auto">
          <a:xfrm>
            <a:off x="6705600" y="3067422"/>
            <a:ext cx="1754832" cy="368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tr-TR" sz="900" b="1" dirty="0" smtClean="0"/>
              <a:t>Center for Materials Research</a:t>
            </a:r>
            <a:endParaRPr lang="tr-TR" sz="900" b="1" dirty="0"/>
          </a:p>
        </p:txBody>
      </p:sp>
      <p:sp>
        <p:nvSpPr>
          <p:cNvPr id="139" name="Rectangle 162"/>
          <p:cNvSpPr>
            <a:spLocks noChangeArrowheads="1"/>
          </p:cNvSpPr>
          <p:nvPr/>
        </p:nvSpPr>
        <p:spPr bwMode="auto">
          <a:xfrm>
            <a:off x="6705600" y="2639318"/>
            <a:ext cx="1754832" cy="364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sz="900" b="1" dirty="0" smtClean="0"/>
          </a:p>
          <a:p>
            <a:pPr>
              <a:defRPr/>
            </a:pPr>
            <a:r>
              <a:rPr lang="en-US" sz="900" b="1" dirty="0" smtClean="0"/>
              <a:t>Geothermal Energy Research </a:t>
            </a:r>
            <a:endParaRPr lang="tr-TR" sz="900" b="1" dirty="0" smtClean="0"/>
          </a:p>
          <a:p>
            <a:pPr>
              <a:defRPr/>
            </a:pPr>
            <a:r>
              <a:rPr lang="en-US" sz="900" b="1" dirty="0" smtClean="0"/>
              <a:t>and Application Center </a:t>
            </a:r>
          </a:p>
          <a:p>
            <a:pPr>
              <a:defRPr/>
            </a:pPr>
            <a:endParaRPr lang="tr-TR" sz="900" b="1" dirty="0"/>
          </a:p>
        </p:txBody>
      </p:sp>
      <p:sp>
        <p:nvSpPr>
          <p:cNvPr id="140" name="Rectangle 163"/>
          <p:cNvSpPr>
            <a:spLocks noChangeArrowheads="1"/>
          </p:cNvSpPr>
          <p:nvPr/>
        </p:nvSpPr>
        <p:spPr bwMode="auto">
          <a:xfrm>
            <a:off x="6705600" y="1708150"/>
            <a:ext cx="1754832" cy="2875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tr-TR" sz="900" b="1" dirty="0" smtClean="0"/>
              <a:t>Computer Application </a:t>
            </a:r>
          </a:p>
          <a:p>
            <a:pPr>
              <a:defRPr/>
            </a:pPr>
            <a:r>
              <a:rPr lang="tr-TR" sz="900" b="1" dirty="0" smtClean="0"/>
              <a:t>&amp; Research Center </a:t>
            </a:r>
            <a:endParaRPr lang="tr-TR" sz="900" b="1" dirty="0"/>
          </a:p>
        </p:txBody>
      </p:sp>
      <p:sp>
        <p:nvSpPr>
          <p:cNvPr id="141" name="Rectangle 164"/>
          <p:cNvSpPr>
            <a:spLocks noChangeArrowheads="1"/>
          </p:cNvSpPr>
          <p:nvPr/>
        </p:nvSpPr>
        <p:spPr bwMode="auto">
          <a:xfrm>
            <a:off x="6705600" y="3499470"/>
            <a:ext cx="1754832" cy="368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sz="900" b="1" dirty="0"/>
          </a:p>
          <a:p>
            <a:pPr>
              <a:defRPr/>
            </a:pPr>
            <a:r>
              <a:rPr lang="tr-TR" sz="900" b="1" dirty="0" smtClean="0"/>
              <a:t>Continuing Education Center</a:t>
            </a:r>
          </a:p>
          <a:p>
            <a:pPr>
              <a:defRPr/>
            </a:pPr>
            <a:endParaRPr lang="tr-TR" sz="900" b="1" dirty="0" smtClean="0"/>
          </a:p>
          <a:p>
            <a:pPr>
              <a:defRPr/>
            </a:pPr>
            <a:endParaRPr lang="tr-TR" sz="900" b="1" dirty="0"/>
          </a:p>
        </p:txBody>
      </p:sp>
      <p:sp>
        <p:nvSpPr>
          <p:cNvPr id="142" name="Line 165"/>
          <p:cNvSpPr>
            <a:spLocks noChangeShapeType="1"/>
          </p:cNvSpPr>
          <p:nvPr/>
        </p:nvSpPr>
        <p:spPr bwMode="auto">
          <a:xfrm>
            <a:off x="6553200" y="1123950"/>
            <a:ext cx="0" cy="25279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43" name="Line 166"/>
          <p:cNvSpPr>
            <a:spLocks noChangeShapeType="1"/>
          </p:cNvSpPr>
          <p:nvPr/>
        </p:nvSpPr>
        <p:spPr bwMode="auto">
          <a:xfrm>
            <a:off x="6553200" y="15049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44" name="Line 167"/>
          <p:cNvSpPr>
            <a:spLocks noChangeShapeType="1"/>
          </p:cNvSpPr>
          <p:nvPr/>
        </p:nvSpPr>
        <p:spPr bwMode="auto">
          <a:xfrm>
            <a:off x="6553200" y="1924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45" name="Line 168"/>
          <p:cNvSpPr>
            <a:spLocks noChangeShapeType="1"/>
          </p:cNvSpPr>
          <p:nvPr/>
        </p:nvSpPr>
        <p:spPr bwMode="auto">
          <a:xfrm>
            <a:off x="6553200" y="23558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46" name="Line 169"/>
          <p:cNvSpPr>
            <a:spLocks noChangeShapeType="1"/>
          </p:cNvSpPr>
          <p:nvPr/>
        </p:nvSpPr>
        <p:spPr bwMode="auto">
          <a:xfrm>
            <a:off x="6553200" y="2859782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47" name="Line 170"/>
          <p:cNvSpPr>
            <a:spLocks noChangeShapeType="1"/>
          </p:cNvSpPr>
          <p:nvPr/>
        </p:nvSpPr>
        <p:spPr bwMode="auto">
          <a:xfrm>
            <a:off x="6553200" y="329183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48" name="Line 171"/>
          <p:cNvSpPr>
            <a:spLocks noChangeShapeType="1"/>
          </p:cNvSpPr>
          <p:nvPr/>
        </p:nvSpPr>
        <p:spPr bwMode="auto">
          <a:xfrm>
            <a:off x="6553200" y="365187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49" name="Rectangle 172"/>
          <p:cNvSpPr>
            <a:spLocks noChangeArrowheads="1"/>
          </p:cNvSpPr>
          <p:nvPr/>
        </p:nvSpPr>
        <p:spPr bwMode="auto">
          <a:xfrm>
            <a:off x="6445101" y="4515966"/>
            <a:ext cx="2232025" cy="21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sz="900" b="1" dirty="0"/>
          </a:p>
          <a:p>
            <a:pPr>
              <a:defRPr/>
            </a:pPr>
            <a:r>
              <a:rPr lang="tr-TR" sz="900" b="1" dirty="0" smtClean="0"/>
              <a:t>Energy Eng. </a:t>
            </a:r>
            <a:r>
              <a:rPr lang="tr-TR" sz="900" dirty="0" smtClean="0"/>
              <a:t>(MS</a:t>
            </a:r>
            <a:r>
              <a:rPr lang="en-US" sz="900" dirty="0" smtClean="0"/>
              <a:t>)</a:t>
            </a:r>
          </a:p>
          <a:p>
            <a:pPr>
              <a:defRPr/>
            </a:pPr>
            <a:endParaRPr lang="en-US" sz="900" b="1" dirty="0"/>
          </a:p>
        </p:txBody>
      </p:sp>
      <p:sp>
        <p:nvSpPr>
          <p:cNvPr id="150" name="Rectangle 139"/>
          <p:cNvSpPr>
            <a:spLocks noChangeArrowheads="1"/>
          </p:cNvSpPr>
          <p:nvPr/>
        </p:nvSpPr>
        <p:spPr bwMode="auto">
          <a:xfrm>
            <a:off x="1978026" y="3219822"/>
            <a:ext cx="1871662" cy="1944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900" b="1" dirty="0" smtClean="0"/>
              <a:t>C</a:t>
            </a:r>
            <a:r>
              <a:rPr lang="tr-TR" sz="900" b="1" dirty="0" err="1" smtClean="0"/>
              <a:t>hemical</a:t>
            </a:r>
            <a:r>
              <a:rPr lang="en-US" sz="900" b="1" dirty="0" smtClean="0"/>
              <a:t> Eng</a:t>
            </a:r>
            <a:r>
              <a:rPr lang="tr-TR" sz="900" b="1" dirty="0" smtClean="0"/>
              <a:t>. </a:t>
            </a:r>
            <a:r>
              <a:rPr lang="tr-TR" sz="900" dirty="0" smtClean="0"/>
              <a:t>(BS, MS, PhD)</a:t>
            </a:r>
            <a:endParaRPr lang="tr-TR" sz="900" dirty="0"/>
          </a:p>
        </p:txBody>
      </p:sp>
      <p:sp>
        <p:nvSpPr>
          <p:cNvPr id="151" name="Line 127"/>
          <p:cNvSpPr>
            <a:spLocks noChangeShapeType="1"/>
          </p:cNvSpPr>
          <p:nvPr/>
        </p:nvSpPr>
        <p:spPr bwMode="auto">
          <a:xfrm>
            <a:off x="1835150" y="3579862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52" name="Line 127"/>
          <p:cNvSpPr>
            <a:spLocks noChangeShapeType="1"/>
          </p:cNvSpPr>
          <p:nvPr/>
        </p:nvSpPr>
        <p:spPr bwMode="auto">
          <a:xfrm>
            <a:off x="1835150" y="3867894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53" name="Line 148"/>
          <p:cNvSpPr>
            <a:spLocks noChangeShapeType="1"/>
          </p:cNvSpPr>
          <p:nvPr/>
        </p:nvSpPr>
        <p:spPr bwMode="auto">
          <a:xfrm>
            <a:off x="6300638" y="4587974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54" name="Line 148"/>
          <p:cNvSpPr>
            <a:spLocks noChangeShapeType="1"/>
          </p:cNvSpPr>
          <p:nvPr/>
        </p:nvSpPr>
        <p:spPr bwMode="auto">
          <a:xfrm>
            <a:off x="6300638" y="437195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55" name="Line 165"/>
          <p:cNvSpPr>
            <a:spLocks noChangeShapeType="1"/>
          </p:cNvSpPr>
          <p:nvPr/>
        </p:nvSpPr>
        <p:spPr bwMode="auto">
          <a:xfrm>
            <a:off x="8604250" y="1347788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>
            <a:off x="8459788" y="13477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57" name="Line 168"/>
          <p:cNvSpPr>
            <a:spLocks noChangeShapeType="1"/>
          </p:cNvSpPr>
          <p:nvPr/>
        </p:nvSpPr>
        <p:spPr bwMode="auto">
          <a:xfrm>
            <a:off x="8459788" y="32194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58" name="Rectangle 121"/>
          <p:cNvSpPr>
            <a:spLocks noChangeArrowheads="1"/>
          </p:cNvSpPr>
          <p:nvPr/>
        </p:nvSpPr>
        <p:spPr bwMode="auto">
          <a:xfrm>
            <a:off x="8685312" y="1275606"/>
            <a:ext cx="307777" cy="196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wrap="square" anchor="ctr">
            <a:spAutoFit/>
          </a:bodyPr>
          <a:lstStyle/>
          <a:p>
            <a:pPr>
              <a:defRPr/>
            </a:pPr>
            <a:r>
              <a:rPr lang="tr-TR" sz="800" b="1" dirty="0" smtClean="0"/>
              <a:t>INTEGRATED RESEARCH CENTER</a:t>
            </a:r>
            <a:endParaRPr lang="tr-TR" sz="800" dirty="0"/>
          </a:p>
        </p:txBody>
      </p:sp>
      <p:sp>
        <p:nvSpPr>
          <p:cNvPr id="159" name="Line 126"/>
          <p:cNvSpPr>
            <a:spLocks noChangeShapeType="1"/>
          </p:cNvSpPr>
          <p:nvPr/>
        </p:nvSpPr>
        <p:spPr bwMode="auto">
          <a:xfrm>
            <a:off x="1835150" y="228371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cxnSp>
        <p:nvCxnSpPr>
          <p:cNvPr id="160" name="Dirsek Bağlayıcısı 159"/>
          <p:cNvCxnSpPr/>
          <p:nvPr/>
        </p:nvCxnSpPr>
        <p:spPr>
          <a:xfrm rot="16200000" flipH="1">
            <a:off x="-273121" y="2335136"/>
            <a:ext cx="3785589" cy="144019"/>
          </a:xfrm>
          <a:prstGeom prst="bentConnector3">
            <a:avLst>
              <a:gd name="adj1" fmla="val 18968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74"/>
          <p:cNvSpPr>
            <a:spLocks noChangeArrowheads="1"/>
          </p:cNvSpPr>
          <p:nvPr/>
        </p:nvSpPr>
        <p:spPr bwMode="auto">
          <a:xfrm>
            <a:off x="467688" y="4278382"/>
            <a:ext cx="1296000" cy="4536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sz="900" b="1" dirty="0"/>
          </a:p>
          <a:p>
            <a:pPr>
              <a:defRPr/>
            </a:pPr>
            <a:endParaRPr lang="tr-TR" sz="900" b="1" dirty="0"/>
          </a:p>
          <a:p>
            <a:pPr>
              <a:defRPr/>
            </a:pPr>
            <a:endParaRPr lang="tr-TR" sz="900" b="1" dirty="0"/>
          </a:p>
          <a:p>
            <a:pPr>
              <a:defRPr/>
            </a:pPr>
            <a:r>
              <a:rPr lang="tr-TR" sz="900" b="1" dirty="0" smtClean="0"/>
              <a:t>Service Department: </a:t>
            </a:r>
          </a:p>
          <a:p>
            <a:pPr>
              <a:defRPr/>
            </a:pPr>
            <a:r>
              <a:rPr lang="tr-TR" sz="900" b="1" dirty="0" smtClean="0"/>
              <a:t>General Cultural </a:t>
            </a:r>
          </a:p>
          <a:p>
            <a:pPr>
              <a:defRPr/>
            </a:pPr>
            <a:r>
              <a:rPr lang="tr-TR" sz="900" b="1" dirty="0" smtClean="0"/>
              <a:t>Courses</a:t>
            </a:r>
          </a:p>
          <a:p>
            <a:pPr>
              <a:defRPr/>
            </a:pPr>
            <a:endParaRPr lang="tr-TR" sz="900" b="1" dirty="0"/>
          </a:p>
          <a:p>
            <a:pPr>
              <a:defRPr/>
            </a:pPr>
            <a:endParaRPr lang="tr-TR" sz="900" b="1" dirty="0"/>
          </a:p>
          <a:p>
            <a:pPr>
              <a:defRPr/>
            </a:pPr>
            <a:endParaRPr lang="tr-TR" sz="900" b="1" dirty="0"/>
          </a:p>
        </p:txBody>
      </p:sp>
      <p:pic>
        <p:nvPicPr>
          <p:cNvPr id="164" name="Picture 2" descr="E: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ectangle 111"/>
          <p:cNvSpPr>
            <a:spLocks noChangeArrowheads="1"/>
          </p:cNvSpPr>
          <p:nvPr/>
        </p:nvSpPr>
        <p:spPr bwMode="auto">
          <a:xfrm>
            <a:off x="304403" y="3147814"/>
            <a:ext cx="1314872" cy="288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tr-TR" sz="900" b="1" dirty="0"/>
              <a:t> </a:t>
            </a:r>
          </a:p>
          <a:p>
            <a:pPr>
              <a:defRPr/>
            </a:pPr>
            <a:endParaRPr lang="tr-TR" sz="900" b="1" dirty="0"/>
          </a:p>
          <a:p>
            <a:pPr>
              <a:defRPr/>
            </a:pPr>
            <a:endParaRPr lang="tr-TR" sz="900" b="1" dirty="0" smtClean="0"/>
          </a:p>
          <a:p>
            <a:pPr>
              <a:defRPr/>
            </a:pPr>
            <a:r>
              <a:rPr lang="tr-TR" sz="900" b="1" dirty="0" err="1" smtClean="0"/>
              <a:t>Photonics</a:t>
            </a:r>
            <a:endParaRPr lang="tr-TR" sz="900" b="1" dirty="0" smtClean="0"/>
          </a:p>
          <a:p>
            <a:pPr>
              <a:defRPr/>
            </a:pPr>
            <a:r>
              <a:rPr lang="tr-TR" sz="900" dirty="0" smtClean="0"/>
              <a:t>(MS, </a:t>
            </a:r>
            <a:r>
              <a:rPr lang="tr-TR" sz="900" dirty="0" err="1" smtClean="0"/>
              <a:t>PhD</a:t>
            </a:r>
            <a:r>
              <a:rPr lang="tr-TR" sz="900" dirty="0" smtClean="0"/>
              <a:t>)</a:t>
            </a:r>
          </a:p>
          <a:p>
            <a:pPr>
              <a:defRPr/>
            </a:pPr>
            <a:endParaRPr lang="tr-TR" sz="900" b="1" dirty="0"/>
          </a:p>
          <a:p>
            <a:pPr>
              <a:defRPr/>
            </a:pPr>
            <a:endParaRPr lang="tr-TR" sz="900" b="1" dirty="0"/>
          </a:p>
          <a:p>
            <a:pPr>
              <a:defRPr/>
            </a:pPr>
            <a:endParaRPr lang="tr-TR" sz="900" b="1" dirty="0"/>
          </a:p>
        </p:txBody>
      </p:sp>
      <p:sp>
        <p:nvSpPr>
          <p:cNvPr id="165" name="Line 128"/>
          <p:cNvSpPr>
            <a:spLocks noChangeShapeType="1"/>
          </p:cNvSpPr>
          <p:nvPr/>
        </p:nvSpPr>
        <p:spPr bwMode="auto">
          <a:xfrm>
            <a:off x="152400" y="325685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66" name="Rectangle 111"/>
          <p:cNvSpPr>
            <a:spLocks noChangeArrowheads="1"/>
          </p:cNvSpPr>
          <p:nvPr/>
        </p:nvSpPr>
        <p:spPr bwMode="auto">
          <a:xfrm>
            <a:off x="304800" y="3507854"/>
            <a:ext cx="1314872" cy="3384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tr-TR" sz="900" b="1" dirty="0"/>
              <a:t> </a:t>
            </a:r>
          </a:p>
          <a:p>
            <a:pPr>
              <a:defRPr/>
            </a:pPr>
            <a:endParaRPr lang="tr-TR" sz="900" b="1" dirty="0"/>
          </a:p>
          <a:p>
            <a:pPr>
              <a:defRPr/>
            </a:pPr>
            <a:endParaRPr lang="tr-TR" sz="900" b="1" dirty="0"/>
          </a:p>
          <a:p>
            <a:pPr>
              <a:defRPr/>
            </a:pPr>
            <a:endParaRPr lang="tr-TR" sz="900" b="1" dirty="0" smtClean="0"/>
          </a:p>
          <a:p>
            <a:pPr>
              <a:defRPr/>
            </a:pPr>
            <a:endParaRPr lang="tr-TR" sz="900" b="1" dirty="0" smtClean="0"/>
          </a:p>
          <a:p>
            <a:pPr>
              <a:defRPr/>
            </a:pPr>
            <a:r>
              <a:rPr lang="tr-TR" sz="900" b="1" dirty="0" smtClean="0"/>
              <a:t>Neurosciences</a:t>
            </a:r>
          </a:p>
          <a:p>
            <a:pPr>
              <a:defRPr/>
            </a:pPr>
            <a:r>
              <a:rPr lang="en-US" sz="900" b="1" dirty="0"/>
              <a:t> </a:t>
            </a:r>
            <a:r>
              <a:rPr lang="tr-TR" sz="900" dirty="0"/>
              <a:t>(MS, PhD) </a:t>
            </a:r>
            <a:endParaRPr lang="tr-TR" sz="900" b="1" dirty="0"/>
          </a:p>
          <a:p>
            <a:pPr>
              <a:defRPr/>
            </a:pPr>
            <a:endParaRPr lang="tr-TR" sz="900" b="1" dirty="0" smtClean="0"/>
          </a:p>
          <a:p>
            <a:pPr>
              <a:defRPr/>
            </a:pPr>
            <a:endParaRPr lang="tr-TR" sz="900" b="1" dirty="0" smtClean="0"/>
          </a:p>
          <a:p>
            <a:pPr>
              <a:defRPr/>
            </a:pPr>
            <a:endParaRPr lang="tr-TR" sz="900" b="1" dirty="0"/>
          </a:p>
          <a:p>
            <a:pPr>
              <a:defRPr/>
            </a:pPr>
            <a:endParaRPr lang="tr-TR" sz="900" b="1" dirty="0"/>
          </a:p>
          <a:p>
            <a:pPr>
              <a:defRPr/>
            </a:pPr>
            <a:endParaRPr lang="tr-TR" sz="900" b="1" dirty="0"/>
          </a:p>
        </p:txBody>
      </p:sp>
      <p:sp>
        <p:nvSpPr>
          <p:cNvPr id="167" name="Line 128"/>
          <p:cNvSpPr>
            <a:spLocks noChangeShapeType="1"/>
          </p:cNvSpPr>
          <p:nvPr/>
        </p:nvSpPr>
        <p:spPr bwMode="auto">
          <a:xfrm>
            <a:off x="171128" y="365187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68" name="Rectangle 142"/>
          <p:cNvSpPr>
            <a:spLocks noChangeArrowheads="1"/>
          </p:cNvSpPr>
          <p:nvPr/>
        </p:nvSpPr>
        <p:spPr bwMode="auto">
          <a:xfrm>
            <a:off x="1979613" y="4145146"/>
            <a:ext cx="1871662" cy="2988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tr-TR" sz="900" b="1" dirty="0" err="1" smtClean="0"/>
              <a:t>Environmental</a:t>
            </a:r>
            <a:r>
              <a:rPr lang="tr-TR" sz="900" b="1" dirty="0" smtClean="0"/>
              <a:t> </a:t>
            </a:r>
            <a:r>
              <a:rPr lang="tr-TR" sz="900" b="1" dirty="0" err="1" smtClean="0"/>
              <a:t>Science</a:t>
            </a:r>
            <a:r>
              <a:rPr lang="tr-TR" sz="900" b="1" dirty="0" smtClean="0"/>
              <a:t> </a:t>
            </a:r>
            <a:r>
              <a:rPr lang="tr-TR" sz="900" b="1" dirty="0" err="1" smtClean="0"/>
              <a:t>and</a:t>
            </a:r>
            <a:r>
              <a:rPr lang="tr-TR" sz="900" b="1" dirty="0" smtClean="0"/>
              <a:t> </a:t>
            </a:r>
            <a:r>
              <a:rPr lang="tr-TR" sz="900" b="1" dirty="0" err="1" smtClean="0"/>
              <a:t>Eng</a:t>
            </a:r>
            <a:r>
              <a:rPr lang="tr-TR" sz="900" b="1" dirty="0" smtClean="0"/>
              <a:t>.</a:t>
            </a:r>
          </a:p>
          <a:p>
            <a:pPr>
              <a:defRPr/>
            </a:pPr>
            <a:r>
              <a:rPr lang="en-US" sz="900" b="1" dirty="0" smtClean="0"/>
              <a:t> </a:t>
            </a:r>
            <a:r>
              <a:rPr lang="tr-TR" sz="900" dirty="0" smtClean="0"/>
              <a:t>(MS, PhD) </a:t>
            </a:r>
            <a:endParaRPr lang="tr-TR" sz="900" b="1" dirty="0"/>
          </a:p>
        </p:txBody>
      </p:sp>
      <p:sp>
        <p:nvSpPr>
          <p:cNvPr id="169" name="Rectangle 142"/>
          <p:cNvSpPr>
            <a:spLocks noChangeArrowheads="1"/>
          </p:cNvSpPr>
          <p:nvPr/>
        </p:nvSpPr>
        <p:spPr bwMode="auto">
          <a:xfrm>
            <a:off x="1980258" y="4495052"/>
            <a:ext cx="1871662" cy="3064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 sz="900" b="1" dirty="0" smtClean="0"/>
          </a:p>
          <a:p>
            <a:pPr>
              <a:defRPr/>
            </a:pPr>
            <a:r>
              <a:rPr lang="tr-TR" sz="900" b="1" dirty="0" err="1" smtClean="0"/>
              <a:t>Energy</a:t>
            </a:r>
            <a:r>
              <a:rPr lang="tr-TR" sz="900" b="1" dirty="0" smtClean="0"/>
              <a:t> </a:t>
            </a:r>
            <a:r>
              <a:rPr lang="tr-TR" sz="900" b="1" dirty="0" err="1" smtClean="0"/>
              <a:t>Systems</a:t>
            </a:r>
            <a:r>
              <a:rPr lang="tr-TR" sz="900" b="1" dirty="0" smtClean="0"/>
              <a:t> </a:t>
            </a:r>
            <a:r>
              <a:rPr lang="tr-TR" sz="900" b="1" dirty="0" err="1" smtClean="0"/>
              <a:t>Engineering</a:t>
            </a:r>
            <a:endParaRPr lang="tr-TR" sz="900" b="1" dirty="0" smtClean="0"/>
          </a:p>
          <a:p>
            <a:pPr>
              <a:defRPr/>
            </a:pPr>
            <a:r>
              <a:rPr lang="tr-TR" sz="900" dirty="0" smtClean="0"/>
              <a:t>(MS)</a:t>
            </a:r>
          </a:p>
          <a:p>
            <a:pPr>
              <a:defRPr/>
            </a:pPr>
            <a:endParaRPr lang="tr-TR" sz="900" b="1" dirty="0"/>
          </a:p>
        </p:txBody>
      </p:sp>
      <p:sp>
        <p:nvSpPr>
          <p:cNvPr id="170" name="Line 127"/>
          <p:cNvSpPr>
            <a:spLocks noChangeShapeType="1"/>
          </p:cNvSpPr>
          <p:nvPr/>
        </p:nvSpPr>
        <p:spPr bwMode="auto">
          <a:xfrm>
            <a:off x="1827312" y="4299942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  <p:sp>
        <p:nvSpPr>
          <p:cNvPr id="171" name="Line 127"/>
          <p:cNvSpPr>
            <a:spLocks noChangeShapeType="1"/>
          </p:cNvSpPr>
          <p:nvPr/>
        </p:nvSpPr>
        <p:spPr bwMode="auto">
          <a:xfrm>
            <a:off x="1835696" y="4659982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371327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FA17B3BE-AE47-4321-8689-B47761B6DEA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6027"/>
            <a:ext cx="8153400" cy="639539"/>
          </a:xfrm>
        </p:spPr>
        <p:txBody>
          <a:bodyPr/>
          <a:lstStyle/>
          <a:p>
            <a:r>
              <a:rPr lang="tr-TR" alt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DEPARTMENTS AND RESEARCH AREAS </a:t>
            </a:r>
            <a:endParaRPr lang="tr-TR" altLang="tr-TR" sz="2800" b="1" dirty="0">
              <a:solidFill>
                <a:srgbClr val="376092"/>
              </a:solidFill>
              <a:latin typeface="Palatino Linotype" pitchFamily="18" charset="0"/>
            </a:endParaRPr>
          </a:p>
        </p:txBody>
      </p:sp>
      <p:sp>
        <p:nvSpPr>
          <p:cNvPr id="20484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563638"/>
            <a:ext cx="5184576" cy="1296144"/>
          </a:xfrm>
        </p:spPr>
        <p:txBody>
          <a:bodyPr/>
          <a:lstStyle/>
          <a:p>
            <a:pPr>
              <a:buNone/>
            </a:pPr>
            <a:r>
              <a:rPr lang="tr-TR" altLang="tr-TR" sz="1800" b="1" dirty="0" smtClean="0">
                <a:latin typeface="Palatino Linotype" pitchFamily="18" charset="0"/>
              </a:rPr>
              <a:t>Department of Mol. Bio. &amp; Genetics</a:t>
            </a:r>
          </a:p>
          <a:p>
            <a:pPr>
              <a:buClrTx/>
              <a:buNone/>
            </a:pPr>
            <a:r>
              <a:rPr lang="tr-TR" altLang="tr-TR" sz="1800" i="1" dirty="0" smtClean="0">
                <a:latin typeface="Palatino Linotype" pitchFamily="18" charset="0"/>
              </a:rPr>
              <a:t>Research Areas: </a:t>
            </a:r>
            <a:r>
              <a:rPr lang="tr-TR" altLang="tr-TR" sz="1800" dirty="0" smtClean="0">
                <a:latin typeface="Palatino Linotype" pitchFamily="18" charset="0"/>
              </a:rPr>
              <a:t>Molecular Biology, </a:t>
            </a:r>
            <a:r>
              <a:rPr lang="en-US" altLang="tr-TR" sz="1800" dirty="0" smtClean="0">
                <a:latin typeface="Palatino Linotype" pitchFamily="18" charset="0"/>
              </a:rPr>
              <a:t>Cancer</a:t>
            </a:r>
            <a:endParaRPr lang="tr-TR" altLang="tr-TR" sz="1800" dirty="0" smtClean="0">
              <a:latin typeface="Palatino Linotype" pitchFamily="18" charset="0"/>
            </a:endParaRPr>
          </a:p>
          <a:p>
            <a:pPr>
              <a:buClrTx/>
              <a:buNone/>
            </a:pPr>
            <a:r>
              <a:rPr lang="en-US" altLang="tr-TR" sz="1800" dirty="0" smtClean="0">
                <a:latin typeface="Palatino Linotype" pitchFamily="18" charset="0"/>
              </a:rPr>
              <a:t>Biology</a:t>
            </a:r>
            <a:r>
              <a:rPr lang="tr-TR" altLang="tr-TR" sz="1800" dirty="0" smtClean="0">
                <a:latin typeface="Palatino Linotype" pitchFamily="18" charset="0"/>
              </a:rPr>
              <a:t>, Plant Genetics &amp; Biotechnology,</a:t>
            </a:r>
          </a:p>
          <a:p>
            <a:pPr>
              <a:buClrTx/>
              <a:buNone/>
            </a:pPr>
            <a:r>
              <a:rPr lang="en-US" altLang="tr-TR" sz="1800" dirty="0" smtClean="0">
                <a:latin typeface="Palatino Linotype" pitchFamily="18" charset="0"/>
              </a:rPr>
              <a:t>Immunology</a:t>
            </a:r>
            <a:endParaRPr lang="tr-TR" altLang="tr-TR" sz="1800" dirty="0" smtClean="0">
              <a:latin typeface="Palatino Linotype" pitchFamily="18" charset="0"/>
            </a:endParaRPr>
          </a:p>
          <a:p>
            <a:pPr marL="0" indent="0">
              <a:buClrTx/>
              <a:buNone/>
            </a:pPr>
            <a:endParaRPr lang="tr-TR" altLang="tr-TR" sz="1800" dirty="0" smtClean="0">
              <a:latin typeface="Palatino Linotype" pitchFamily="18" charset="0"/>
            </a:endParaRP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41810"/>
            <a:ext cx="2681663" cy="1810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2952750"/>
            <a:ext cx="2638865" cy="1758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2787774"/>
            <a:ext cx="5472608" cy="3268663"/>
          </a:xfrm>
        </p:spPr>
        <p:txBody>
          <a:bodyPr/>
          <a:lstStyle/>
          <a:p>
            <a:pPr>
              <a:buNone/>
            </a:pPr>
            <a:endParaRPr lang="tr-TR" altLang="tr-TR" sz="1800" b="1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tr-TR" altLang="tr-TR" sz="1800" b="1" dirty="0" smtClean="0">
                <a:latin typeface="Palatino Linotype" pitchFamily="18" charset="0"/>
              </a:rPr>
              <a:t>Department of Chemistry</a:t>
            </a:r>
          </a:p>
          <a:p>
            <a:pPr>
              <a:buClrTx/>
              <a:buNone/>
            </a:pPr>
            <a:r>
              <a:rPr lang="tr-TR" altLang="tr-TR" sz="1800" i="1" dirty="0" smtClean="0">
                <a:latin typeface="Palatino Linotype" pitchFamily="18" charset="0"/>
              </a:rPr>
              <a:t>Research Areas: </a:t>
            </a:r>
            <a:r>
              <a:rPr lang="tr-TR" altLang="tr-TR" sz="1800" dirty="0" smtClean="0">
                <a:latin typeface="Palatino Linotype" pitchFamily="18" charset="0"/>
              </a:rPr>
              <a:t>Physical Chemistry, Organic</a:t>
            </a:r>
          </a:p>
          <a:p>
            <a:pPr>
              <a:buClrTx/>
              <a:buNone/>
            </a:pPr>
            <a:r>
              <a:rPr lang="tr-TR" altLang="tr-TR" sz="1800" dirty="0" smtClean="0">
                <a:latin typeface="Palatino Linotype" pitchFamily="18" charset="0"/>
              </a:rPr>
              <a:t>and Inorganic Chemistry, Environmental Chemistry</a:t>
            </a:r>
            <a:endParaRPr lang="tr-TR" altLang="tr-TR" sz="1800" dirty="0" smtClean="0">
              <a:latin typeface="Arial" pitchFamily="34" charset="0"/>
            </a:endParaRPr>
          </a:p>
          <a:p>
            <a:pPr>
              <a:buClrTx/>
              <a:buFont typeface="Wingdings" pitchFamily="2" charset="2"/>
              <a:buChar char="§"/>
            </a:pPr>
            <a:endParaRPr lang="tr-TR" altLang="tr-TR" sz="1800" dirty="0" smtClean="0">
              <a:latin typeface="Palatino Linotype" pitchFamily="18" charset="0"/>
            </a:endParaRPr>
          </a:p>
        </p:txBody>
      </p:sp>
      <p:pic>
        <p:nvPicPr>
          <p:cNvPr id="10" name="Picture 2" descr="E: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E25A05BC-81BB-4D2B-8969-AE613285A1D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153400" cy="1006475"/>
          </a:xfrm>
        </p:spPr>
        <p:txBody>
          <a:bodyPr/>
          <a:lstStyle/>
          <a:p>
            <a:r>
              <a:rPr lang="tr-TR" alt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DEPARTMENTS AND RESEARCH AREAS </a:t>
            </a:r>
            <a:endParaRPr lang="tr-TR" altLang="tr-TR" sz="2800" b="1" dirty="0">
              <a:solidFill>
                <a:srgbClr val="376092"/>
              </a:solidFill>
              <a:latin typeface="Palatino Linotype" pitchFamily="18" charset="0"/>
            </a:endParaRP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521568" y="1635646"/>
            <a:ext cx="55626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tr-TR" altLang="tr-TR" b="1" dirty="0" smtClean="0">
                <a:latin typeface="Palatino Linotype" pitchFamily="18" charset="0"/>
              </a:rPr>
              <a:t>Department of Mathematics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tr-TR" altLang="tr-TR" i="1" dirty="0" smtClean="0">
                <a:latin typeface="Palatino Linotype" pitchFamily="18" charset="0"/>
              </a:rPr>
              <a:t>Research Areas: </a:t>
            </a:r>
            <a:r>
              <a:rPr lang="tr-TR" altLang="tr-TR" dirty="0" smtClean="0">
                <a:latin typeface="Palatino Linotype" pitchFamily="18" charset="0"/>
              </a:rPr>
              <a:t>Algebra, Mathematical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tr-TR" altLang="tr-TR" dirty="0" smtClean="0">
                <a:latin typeface="Palatino Linotype" pitchFamily="18" charset="0"/>
              </a:rPr>
              <a:t>Physics, Numerical Analysis,</a:t>
            </a:r>
            <a:r>
              <a:rPr lang="en-US" altLang="tr-TR" dirty="0" smtClean="0">
                <a:latin typeface="Palatino Linotype" pitchFamily="18" charset="0"/>
              </a:rPr>
              <a:t> Spectral Theory</a:t>
            </a:r>
            <a:r>
              <a:rPr lang="tr-TR" altLang="tr-TR" dirty="0" smtClean="0">
                <a:latin typeface="Palatino Linotype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endParaRPr lang="tr-TR" altLang="tr-TR" b="1" dirty="0" smtClean="0">
              <a:latin typeface="Palatino Linotype" pitchFamily="18" charset="0"/>
            </a:endParaRPr>
          </a:p>
          <a:p>
            <a:pPr>
              <a:spcBef>
                <a:spcPts val="600"/>
              </a:spcBef>
            </a:pPr>
            <a:r>
              <a:rPr lang="tr-TR" altLang="tr-TR" b="1" dirty="0" smtClean="0">
                <a:latin typeface="Palatino Linotype" pitchFamily="18" charset="0"/>
              </a:rPr>
              <a:t>Department of Physics</a:t>
            </a:r>
          </a:p>
          <a:p>
            <a:pPr>
              <a:spcBef>
                <a:spcPts val="600"/>
              </a:spcBef>
            </a:pPr>
            <a:r>
              <a:rPr lang="tr-TR" altLang="tr-TR" i="1" dirty="0" smtClean="0">
                <a:latin typeface="Palatino Linotype" pitchFamily="18" charset="0"/>
              </a:rPr>
              <a:t>Research Areas: </a:t>
            </a:r>
            <a:r>
              <a:rPr lang="en-US" altLang="tr-TR" dirty="0" smtClean="0">
                <a:solidFill>
                  <a:srgbClr val="000000"/>
                </a:solidFill>
                <a:latin typeface="Palatino Linotype" pitchFamily="18" charset="0"/>
              </a:rPr>
              <a:t>Condensed Matter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en-US" altLang="tr-TR" dirty="0" smtClean="0">
                <a:solidFill>
                  <a:srgbClr val="000000"/>
                </a:solidFill>
                <a:latin typeface="Palatino Linotype" pitchFamily="18" charset="0"/>
              </a:rPr>
              <a:t>Physics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en-US" altLang="tr-TR" dirty="0" smtClean="0">
                <a:solidFill>
                  <a:srgbClr val="000000"/>
                </a:solidFill>
                <a:latin typeface="Palatino Linotype" pitchFamily="18" charset="0"/>
              </a:rPr>
              <a:t>High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en-US" altLang="tr-TR" dirty="0" smtClean="0">
                <a:solidFill>
                  <a:srgbClr val="000000"/>
                </a:solidFill>
                <a:latin typeface="Palatino Linotype" pitchFamily="18" charset="0"/>
              </a:rPr>
              <a:t>Energy Physics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en-US" altLang="tr-TR" dirty="0" smtClean="0">
                <a:solidFill>
                  <a:srgbClr val="000000"/>
                </a:solidFill>
                <a:latin typeface="Palatino Linotype" pitchFamily="18" charset="0"/>
              </a:rPr>
              <a:t>Cosmology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, Optics</a:t>
            </a:r>
          </a:p>
          <a:p>
            <a:pPr marL="284400" indent="-284400">
              <a:spcBef>
                <a:spcPts val="600"/>
              </a:spcBef>
              <a:buFont typeface="Wingdings"/>
              <a:buChar char="§"/>
            </a:pPr>
            <a:endParaRPr lang="tr-TR" altLang="tr-TR" dirty="0">
              <a:latin typeface="Helvetica" pitchFamily="34" charset="0"/>
            </a:endParaRPr>
          </a:p>
        </p:txBody>
      </p:sp>
      <p:sp>
        <p:nvSpPr>
          <p:cNvPr id="21512" name="TextBox 15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68" y="1275607"/>
            <a:ext cx="2534766" cy="1689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72" y="2960822"/>
            <a:ext cx="2529576" cy="1843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 descr="E: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3C716A35-7BCD-4721-8FAF-E73ED21AF8D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525760" y="1635646"/>
            <a:ext cx="5774432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tr-TR" altLang="tr-TR" b="1" dirty="0" smtClean="0">
                <a:latin typeface="Palatino Linotype" pitchFamily="18" charset="0"/>
              </a:rPr>
              <a:t>Department of Chemical Engineering</a:t>
            </a:r>
          </a:p>
          <a:p>
            <a:pPr>
              <a:spcBef>
                <a:spcPts val="600"/>
              </a:spcBef>
            </a:pPr>
            <a:r>
              <a:rPr lang="tr-TR" altLang="tr-TR" i="1" dirty="0" smtClean="0">
                <a:latin typeface="Palatino Linotype" pitchFamily="18" charset="0"/>
              </a:rPr>
              <a:t>Research Areas: </a:t>
            </a:r>
            <a:r>
              <a:rPr lang="en-US" altLang="tr-TR" dirty="0" smtClean="0">
                <a:solidFill>
                  <a:srgbClr val="000000"/>
                </a:solidFill>
                <a:latin typeface="Palatino Linotype" pitchFamily="18" charset="0"/>
              </a:rPr>
              <a:t>Catalytic 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R</a:t>
            </a:r>
            <a:r>
              <a:rPr lang="en-US" altLang="tr-TR" dirty="0" err="1" smtClean="0">
                <a:solidFill>
                  <a:srgbClr val="000000"/>
                </a:solidFill>
                <a:latin typeface="Palatino Linotype" pitchFamily="18" charset="0"/>
              </a:rPr>
              <a:t>eaction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 E</a:t>
            </a:r>
            <a:r>
              <a:rPr lang="en-US" altLang="tr-TR" dirty="0" err="1" smtClean="0">
                <a:solidFill>
                  <a:srgbClr val="000000"/>
                </a:solidFill>
                <a:latin typeface="Palatino Linotype" pitchFamily="18" charset="0"/>
              </a:rPr>
              <a:t>ngineering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en-US" altLang="tr-TR" dirty="0" smtClean="0">
                <a:solidFill>
                  <a:srgbClr val="000000"/>
                </a:solidFill>
                <a:latin typeface="Palatino Linotype" pitchFamily="18" charset="0"/>
              </a:rPr>
              <a:t>Composite 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M</a:t>
            </a:r>
            <a:r>
              <a:rPr lang="en-US" altLang="tr-TR" dirty="0" err="1" smtClean="0">
                <a:solidFill>
                  <a:srgbClr val="000000"/>
                </a:solidFill>
                <a:latin typeface="Palatino Linotype" pitchFamily="18" charset="0"/>
              </a:rPr>
              <a:t>aterials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, Zeolites,  </a:t>
            </a:r>
            <a:r>
              <a:rPr lang="en-US" altLang="tr-TR" dirty="0" smtClean="0">
                <a:solidFill>
                  <a:srgbClr val="000000"/>
                </a:solidFill>
                <a:latin typeface="Palatino Linotype" pitchFamily="18" charset="0"/>
              </a:rPr>
              <a:t>Process 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C</a:t>
            </a:r>
            <a:r>
              <a:rPr lang="en-US" altLang="tr-TR" dirty="0" err="1" smtClean="0">
                <a:solidFill>
                  <a:srgbClr val="000000"/>
                </a:solidFill>
                <a:latin typeface="Palatino Linotype" pitchFamily="18" charset="0"/>
              </a:rPr>
              <a:t>ontrol</a:t>
            </a:r>
            <a:endParaRPr lang="tr-TR" altLang="tr-TR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>
              <a:spcBef>
                <a:spcPts val="600"/>
              </a:spcBef>
            </a:pPr>
            <a:endParaRPr lang="tr-TR" altLang="tr-TR" b="1" dirty="0" smtClean="0">
              <a:latin typeface="Palatino Linotype" pitchFamily="18" charset="0"/>
            </a:endParaRPr>
          </a:p>
          <a:p>
            <a:pPr>
              <a:spcBef>
                <a:spcPts val="600"/>
              </a:spcBef>
            </a:pPr>
            <a:r>
              <a:rPr lang="tr-TR" altLang="tr-TR" b="1" dirty="0" smtClean="0">
                <a:latin typeface="Palatino Linotype" pitchFamily="18" charset="0"/>
              </a:rPr>
              <a:t>Department of Computer Engineering</a:t>
            </a:r>
          </a:p>
          <a:p>
            <a:pPr>
              <a:spcBef>
                <a:spcPts val="600"/>
              </a:spcBef>
            </a:pPr>
            <a:r>
              <a:rPr lang="tr-TR" altLang="tr-TR" i="1" dirty="0" smtClean="0">
                <a:latin typeface="Palatino Linotype" pitchFamily="18" charset="0"/>
              </a:rPr>
              <a:t>Research Areas: 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C</a:t>
            </a:r>
            <a:r>
              <a:rPr lang="en-US" altLang="tr-TR" dirty="0" err="1" smtClean="0">
                <a:solidFill>
                  <a:srgbClr val="000000"/>
                </a:solidFill>
                <a:latin typeface="Palatino Linotype" pitchFamily="18" charset="0"/>
              </a:rPr>
              <a:t>omputer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 N</a:t>
            </a:r>
            <a:r>
              <a:rPr lang="en-US" altLang="tr-TR" dirty="0" err="1" smtClean="0">
                <a:solidFill>
                  <a:srgbClr val="000000"/>
                </a:solidFill>
                <a:latin typeface="Palatino Linotype" pitchFamily="18" charset="0"/>
              </a:rPr>
              <a:t>etworks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, S</a:t>
            </a:r>
            <a:r>
              <a:rPr lang="en-US" altLang="tr-TR" dirty="0" err="1" smtClean="0">
                <a:solidFill>
                  <a:srgbClr val="000000"/>
                </a:solidFill>
                <a:latin typeface="Palatino Linotype" pitchFamily="18" charset="0"/>
              </a:rPr>
              <a:t>oftware</a:t>
            </a:r>
            <a:r>
              <a:rPr lang="en-US" altLang="tr-TR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E</a:t>
            </a:r>
            <a:r>
              <a:rPr lang="en-US" altLang="tr-TR" dirty="0" err="1" smtClean="0">
                <a:solidFill>
                  <a:srgbClr val="000000"/>
                </a:solidFill>
                <a:latin typeface="Palatino Linotype" pitchFamily="18" charset="0"/>
              </a:rPr>
              <a:t>ngineering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, Wireless Networks,</a:t>
            </a:r>
          </a:p>
          <a:p>
            <a:pPr>
              <a:spcBef>
                <a:spcPts val="600"/>
              </a:spcBef>
            </a:pP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A</a:t>
            </a:r>
            <a:r>
              <a:rPr lang="en-US" altLang="tr-TR" dirty="0" err="1" smtClean="0">
                <a:solidFill>
                  <a:srgbClr val="000000"/>
                </a:solidFill>
                <a:latin typeface="Palatino Linotype" pitchFamily="18" charset="0"/>
              </a:rPr>
              <a:t>rtificial</a:t>
            </a:r>
            <a:r>
              <a:rPr lang="en-US" altLang="tr-TR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I</a:t>
            </a:r>
            <a:r>
              <a:rPr lang="en-US" altLang="tr-TR" dirty="0" err="1" smtClean="0">
                <a:solidFill>
                  <a:srgbClr val="000000"/>
                </a:solidFill>
                <a:latin typeface="Palatino Linotype" pitchFamily="18" charset="0"/>
              </a:rPr>
              <a:t>ntelligence</a:t>
            </a:r>
            <a:endParaRPr lang="tr-TR" altLang="tr-TR" dirty="0" smtClean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153400" cy="1006475"/>
          </a:xfrm>
        </p:spPr>
        <p:txBody>
          <a:bodyPr/>
          <a:lstStyle/>
          <a:p>
            <a:r>
              <a:rPr lang="tr-TR" alt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DEPARTMENTS AND RESEARCH AREAS </a:t>
            </a:r>
            <a:endParaRPr lang="tr-TR" altLang="tr-TR" sz="2800" b="1" dirty="0">
              <a:solidFill>
                <a:srgbClr val="376092"/>
              </a:solidFill>
              <a:latin typeface="Palatino Linotype" pitchFamily="18" charset="0"/>
            </a:endParaRPr>
          </a:p>
        </p:txBody>
      </p:sp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t="18040" r="71" b="29877"/>
          <a:stretch/>
        </p:blipFill>
        <p:spPr>
          <a:xfrm>
            <a:off x="6059630" y="1109336"/>
            <a:ext cx="2544818" cy="1822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59782"/>
            <a:ext cx="2448272" cy="1809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 descr="E: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E17239F5-90A6-4D0A-9929-33AE55070F2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153400" cy="1006475"/>
          </a:xfrm>
        </p:spPr>
        <p:txBody>
          <a:bodyPr/>
          <a:lstStyle/>
          <a:p>
            <a:r>
              <a:rPr lang="tr-TR" alt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DEPARTMENTS AND RESEARCH AREAS </a:t>
            </a:r>
            <a:endParaRPr lang="tr-TR" altLang="tr-TR" sz="2800" b="1" dirty="0">
              <a:solidFill>
                <a:srgbClr val="376092"/>
              </a:solidFill>
              <a:latin typeface="Palatino Linotype" pitchFamily="18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542528" y="1653852"/>
            <a:ext cx="5181600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tr-TR" altLang="tr-TR" b="1" dirty="0" smtClean="0">
                <a:latin typeface="Palatino Linotype" pitchFamily="18" charset="0"/>
              </a:rPr>
              <a:t>Department of Elect. &amp; Electro. Eng.</a:t>
            </a:r>
          </a:p>
          <a:p>
            <a:pPr>
              <a:spcBef>
                <a:spcPts val="600"/>
              </a:spcBef>
            </a:pPr>
            <a:r>
              <a:rPr lang="tr-TR" altLang="tr-TR" i="1" dirty="0" smtClean="0">
                <a:latin typeface="Palatino Linotype" pitchFamily="18" charset="0"/>
              </a:rPr>
              <a:t>Research Areas:  </a:t>
            </a:r>
            <a:r>
              <a:rPr lang="en-US" altLang="tr-TR" dirty="0" smtClean="0">
                <a:solidFill>
                  <a:srgbClr val="000000"/>
                </a:solidFill>
                <a:latin typeface="Palatino Linotype" pitchFamily="18" charset="0"/>
              </a:rPr>
              <a:t>Image Processing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, Audio Processing,</a:t>
            </a:r>
            <a:r>
              <a:rPr lang="en-US" altLang="tr-TR" dirty="0" smtClean="0">
                <a:solidFill>
                  <a:srgbClr val="000000"/>
                </a:solidFill>
                <a:latin typeface="Palatino Linotype" pitchFamily="18" charset="0"/>
              </a:rPr>
              <a:t> Microwave &amp;Antenna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en-US" altLang="tr-TR" dirty="0" smtClean="0">
                <a:solidFill>
                  <a:srgbClr val="000000"/>
                </a:solidFill>
                <a:latin typeface="Palatino Linotype" pitchFamily="18" charset="0"/>
              </a:rPr>
              <a:t>Statistical Signal Processing</a:t>
            </a:r>
            <a:endParaRPr lang="tr-TR" altLang="tr-TR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tr-TR" altLang="tr-TR" b="1" dirty="0" smtClean="0">
              <a:latin typeface="Palatino Linotype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tr-TR" altLang="tr-TR" b="1" dirty="0" smtClean="0">
                <a:latin typeface="Palatino Linotype" pitchFamily="18" charset="0"/>
              </a:rPr>
              <a:t>Department of Food Engineering</a:t>
            </a:r>
          </a:p>
          <a:p>
            <a:pPr>
              <a:spcBef>
                <a:spcPts val="600"/>
              </a:spcBef>
            </a:pPr>
            <a:r>
              <a:rPr lang="tr-TR" altLang="tr-TR" i="1" dirty="0" smtClean="0">
                <a:latin typeface="Palatino Linotype" pitchFamily="18" charset="0"/>
              </a:rPr>
              <a:t>Research Areas:  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Food Quality Control, Food Safety, Functional Foods, Fermentation, Downstream Processing</a:t>
            </a:r>
          </a:p>
          <a:p>
            <a:pPr marL="284400" indent="-284400">
              <a:spcBef>
                <a:spcPts val="600"/>
              </a:spcBef>
              <a:buFont typeface="Wingdings"/>
              <a:buChar char="§"/>
            </a:pPr>
            <a:endParaRPr lang="tr-TR" altLang="tr-TR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23558" name="TextBox 11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98" y="987574"/>
            <a:ext cx="2922234" cy="1947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43758"/>
            <a:ext cx="1897058" cy="2174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 descr="E: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8517C440-3CF9-44F6-9A32-B9BECFB755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153400" cy="1006475"/>
          </a:xfrm>
        </p:spPr>
        <p:txBody>
          <a:bodyPr/>
          <a:lstStyle/>
          <a:p>
            <a:r>
              <a:rPr lang="tr-TR" alt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DEPARTMENTS AND RESEARCH AREAS </a:t>
            </a:r>
            <a:endParaRPr lang="tr-TR" altLang="tr-TR" sz="2800" b="1" dirty="0">
              <a:solidFill>
                <a:srgbClr val="376092"/>
              </a:solidFill>
              <a:latin typeface="Palatino Linotype" pitchFamily="18" charset="0"/>
            </a:endParaRP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550912" y="1635646"/>
            <a:ext cx="5029200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tr-TR" altLang="tr-TR" b="1" dirty="0" smtClean="0">
                <a:latin typeface="Palatino Linotype" pitchFamily="18" charset="0"/>
              </a:rPr>
              <a:t>Department of Civil Engineering</a:t>
            </a:r>
          </a:p>
          <a:p>
            <a:pPr>
              <a:spcBef>
                <a:spcPts val="600"/>
              </a:spcBef>
            </a:pPr>
            <a:r>
              <a:rPr lang="tr-TR" altLang="tr-TR" i="1" dirty="0" smtClean="0">
                <a:latin typeface="Palatino Linotype" pitchFamily="18" charset="0"/>
              </a:rPr>
              <a:t>Research Areas: </a:t>
            </a:r>
            <a:r>
              <a:rPr lang="en-US" altLang="tr-TR" dirty="0" smtClean="0">
                <a:solidFill>
                  <a:srgbClr val="000000"/>
                </a:solidFill>
                <a:latin typeface="Palatino Linotype" pitchFamily="18" charset="0"/>
              </a:rPr>
              <a:t>Water Resources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en-US" altLang="tr-TR" dirty="0" smtClean="0">
                <a:solidFill>
                  <a:srgbClr val="000000"/>
                </a:solidFill>
                <a:latin typeface="Palatino Linotype" pitchFamily="18" charset="0"/>
              </a:rPr>
              <a:t>Engineering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en-US" altLang="tr-TR" dirty="0" smtClean="0">
                <a:solidFill>
                  <a:srgbClr val="000000"/>
                </a:solidFill>
                <a:latin typeface="Palatino Linotype" pitchFamily="18" charset="0"/>
              </a:rPr>
              <a:t>Construction Materials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, </a:t>
            </a:r>
            <a:r>
              <a:rPr lang="en-US" altLang="tr-TR" dirty="0" smtClean="0">
                <a:solidFill>
                  <a:srgbClr val="000000"/>
                </a:solidFill>
                <a:latin typeface="Palatino Linotype" pitchFamily="18" charset="0"/>
              </a:rPr>
              <a:t>Geotechnical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 </a:t>
            </a:r>
            <a:r>
              <a:rPr lang="en-US" altLang="tr-TR" dirty="0" smtClean="0">
                <a:solidFill>
                  <a:srgbClr val="000000"/>
                </a:solidFill>
                <a:latin typeface="Palatino Linotype" pitchFamily="18" charset="0"/>
              </a:rPr>
              <a:t>Engineering</a:t>
            </a:r>
            <a:endParaRPr lang="tr-TR" altLang="tr-TR" dirty="0" smtClean="0">
              <a:solidFill>
                <a:srgbClr val="000000"/>
              </a:solidFill>
              <a:latin typeface="Palatino Linotype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tr-TR" altLang="tr-TR" b="1" dirty="0" smtClean="0">
              <a:latin typeface="Palatino Linotype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tr-TR" altLang="tr-TR" b="1" dirty="0" smtClean="0">
                <a:latin typeface="Palatino Linotype" pitchFamily="18" charset="0"/>
              </a:rPr>
              <a:t>Department of Mechanical Engineering</a:t>
            </a:r>
          </a:p>
          <a:p>
            <a:pPr>
              <a:spcBef>
                <a:spcPts val="600"/>
              </a:spcBef>
            </a:pPr>
            <a:r>
              <a:rPr lang="tr-TR" altLang="tr-TR" i="1" dirty="0" smtClean="0">
                <a:latin typeface="Palatino Linotype" pitchFamily="18" charset="0"/>
              </a:rPr>
              <a:t>Research Areas: </a:t>
            </a:r>
            <a:r>
              <a:rPr lang="tr-TR" altLang="tr-TR" dirty="0" smtClean="0">
                <a:solidFill>
                  <a:srgbClr val="000000"/>
                </a:solidFill>
                <a:latin typeface="Palatino Linotype" pitchFamily="18" charset="0"/>
              </a:rPr>
              <a:t>Mechatronics, Material Technologies, Composites-Biomaterials, Nanomaterials, Robotics</a:t>
            </a:r>
          </a:p>
          <a:p>
            <a:pPr marL="284400" indent="-284400">
              <a:spcBef>
                <a:spcPts val="600"/>
              </a:spcBef>
              <a:buFont typeface="Wingdings"/>
              <a:buChar char="§"/>
            </a:pPr>
            <a:endParaRPr lang="tr-TR" altLang="tr-TR" dirty="0">
              <a:solidFill>
                <a:srgbClr val="000000"/>
              </a:solidFill>
              <a:latin typeface="Helvetica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15566"/>
            <a:ext cx="1800200" cy="2270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803" y="3046254"/>
            <a:ext cx="2744629" cy="1829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 descr="E: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D48C876D-A9E5-4921-8FEB-3E65819D59E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153400" cy="1006475"/>
          </a:xfrm>
        </p:spPr>
        <p:txBody>
          <a:bodyPr/>
          <a:lstStyle/>
          <a:p>
            <a:r>
              <a:rPr lang="tr-TR" alt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DEPARTMENTS AND RESEARCH AREAS </a:t>
            </a:r>
            <a:endParaRPr lang="tr-TR" altLang="tr-TR" sz="2800" b="1" dirty="0">
              <a:solidFill>
                <a:srgbClr val="376092"/>
              </a:solidFill>
              <a:latin typeface="Palatino Linotype" pitchFamily="18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91480" y="1419404"/>
            <a:ext cx="5376664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tr-TR" altLang="tr-TR" b="1" dirty="0" smtClean="0">
                <a:latin typeface="Palatino Linotype" pitchFamily="18" charset="0"/>
              </a:rPr>
              <a:t>Department of </a:t>
            </a:r>
            <a:r>
              <a:rPr lang="en-US" altLang="tr-TR" b="1" dirty="0" smtClean="0">
                <a:latin typeface="Palatino Linotype" pitchFamily="18" charset="0"/>
              </a:rPr>
              <a:t>Bioengineering</a:t>
            </a:r>
            <a:endParaRPr lang="tr-TR" altLang="tr-TR" b="1" dirty="0" smtClean="0">
              <a:latin typeface="Palatino Linotype" pitchFamily="18" charset="0"/>
            </a:endParaRPr>
          </a:p>
          <a:p>
            <a:pPr>
              <a:spcBef>
                <a:spcPts val="600"/>
              </a:spcBef>
            </a:pPr>
            <a:r>
              <a:rPr lang="tr-TR" altLang="tr-TR" i="1" dirty="0" smtClean="0">
                <a:latin typeface="Palatino Linotype" pitchFamily="18" charset="0"/>
              </a:rPr>
              <a:t>Research Areas: </a:t>
            </a:r>
            <a:r>
              <a:rPr lang="tr-TR" altLang="tr-TR" dirty="0" smtClean="0">
                <a:latin typeface="Palatino Linotype" pitchFamily="18" charset="0"/>
              </a:rPr>
              <a:t>Biomedicine, Biomaterials, Drug Development and Delivery, Cancer Nanotech. , Biochips, Biomechanics, Bioinformatics...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tr-TR" altLang="tr-TR" b="1" dirty="0" smtClean="0">
                <a:latin typeface="Palatino Linotype" pitchFamily="18" charset="0"/>
              </a:rPr>
              <a:t>Department of </a:t>
            </a:r>
            <a:r>
              <a:rPr lang="en-US" altLang="tr-TR" b="1" dirty="0" smtClean="0">
                <a:latin typeface="Palatino Linotype" pitchFamily="18" charset="0"/>
              </a:rPr>
              <a:t>Materials Science and Engineering </a:t>
            </a:r>
            <a:endParaRPr lang="tr-TR" altLang="tr-TR" b="1" dirty="0" smtClean="0">
              <a:latin typeface="Palatino Linotype" pitchFamily="18" charset="0"/>
            </a:endParaRPr>
          </a:p>
          <a:p>
            <a:pPr>
              <a:spcBef>
                <a:spcPts val="600"/>
              </a:spcBef>
            </a:pPr>
            <a:r>
              <a:rPr lang="tr-TR" altLang="tr-TR" i="1" dirty="0" smtClean="0">
                <a:latin typeface="Palatino Linotype" pitchFamily="18" charset="0"/>
              </a:rPr>
              <a:t>Research Areas: </a:t>
            </a:r>
            <a:r>
              <a:rPr lang="tr-TR" altLang="tr-TR" dirty="0" smtClean="0">
                <a:latin typeface="Palatino Linotype" pitchFamily="18" charset="0"/>
              </a:rPr>
              <a:t>C</a:t>
            </a:r>
            <a:r>
              <a:rPr lang="en-US" altLang="tr-TR" dirty="0" err="1" smtClean="0">
                <a:latin typeface="Palatino Linotype" pitchFamily="18" charset="0"/>
              </a:rPr>
              <a:t>eramic</a:t>
            </a:r>
            <a:r>
              <a:rPr lang="en-US" altLang="tr-TR" dirty="0" smtClean="0">
                <a:latin typeface="Palatino Linotype" pitchFamily="18" charset="0"/>
              </a:rPr>
              <a:t>, </a:t>
            </a:r>
            <a:r>
              <a:rPr lang="tr-TR" altLang="tr-TR" dirty="0" smtClean="0">
                <a:latin typeface="Palatino Linotype" pitchFamily="18" charset="0"/>
              </a:rPr>
              <a:t>P</a:t>
            </a:r>
            <a:r>
              <a:rPr lang="en-US" altLang="tr-TR" dirty="0" err="1" smtClean="0">
                <a:latin typeface="Palatino Linotype" pitchFamily="18" charset="0"/>
              </a:rPr>
              <a:t>olymer</a:t>
            </a:r>
            <a:r>
              <a:rPr lang="en-US" altLang="tr-TR" dirty="0" smtClean="0">
                <a:latin typeface="Palatino Linotype" pitchFamily="18" charset="0"/>
              </a:rPr>
              <a:t>, </a:t>
            </a:r>
            <a:r>
              <a:rPr lang="tr-TR" altLang="tr-TR" dirty="0" smtClean="0">
                <a:latin typeface="Palatino Linotype" pitchFamily="18" charset="0"/>
              </a:rPr>
              <a:t>M</a:t>
            </a:r>
            <a:r>
              <a:rPr lang="en-US" altLang="tr-TR" dirty="0" err="1" smtClean="0">
                <a:latin typeface="Palatino Linotype" pitchFamily="18" charset="0"/>
              </a:rPr>
              <a:t>etal</a:t>
            </a:r>
            <a:r>
              <a:rPr lang="tr-TR" altLang="tr-TR" dirty="0" smtClean="0">
                <a:latin typeface="Palatino Linotype" pitchFamily="18" charset="0"/>
              </a:rPr>
              <a:t> </a:t>
            </a:r>
            <a:r>
              <a:rPr lang="en-US" altLang="tr-TR" dirty="0" smtClean="0">
                <a:latin typeface="Palatino Linotype" pitchFamily="18" charset="0"/>
              </a:rPr>
              <a:t>and </a:t>
            </a:r>
            <a:r>
              <a:rPr lang="tr-TR" altLang="tr-TR" dirty="0" smtClean="0">
                <a:latin typeface="Palatino Linotype" pitchFamily="18" charset="0"/>
              </a:rPr>
              <a:t>C</a:t>
            </a:r>
            <a:r>
              <a:rPr lang="en-US" altLang="tr-TR" dirty="0" err="1" smtClean="0">
                <a:latin typeface="Palatino Linotype" pitchFamily="18" charset="0"/>
              </a:rPr>
              <a:t>omposite</a:t>
            </a:r>
            <a:r>
              <a:rPr lang="en-US" altLang="tr-TR" dirty="0" smtClean="0">
                <a:latin typeface="Palatino Linotype" pitchFamily="18" charset="0"/>
              </a:rPr>
              <a:t> </a:t>
            </a:r>
            <a:r>
              <a:rPr lang="tr-TR" altLang="tr-TR" dirty="0" smtClean="0">
                <a:latin typeface="Palatino Linotype" pitchFamily="18" charset="0"/>
              </a:rPr>
              <a:t>M</a:t>
            </a:r>
            <a:r>
              <a:rPr lang="en-US" altLang="tr-TR" dirty="0" err="1" smtClean="0">
                <a:latin typeface="Palatino Linotype" pitchFamily="18" charset="0"/>
              </a:rPr>
              <a:t>aterials</a:t>
            </a:r>
            <a:r>
              <a:rPr lang="en-US" altLang="tr-TR" dirty="0" smtClean="0">
                <a:latin typeface="Palatino Linotype" pitchFamily="18" charset="0"/>
              </a:rPr>
              <a:t> </a:t>
            </a:r>
            <a:r>
              <a:rPr lang="tr-TR" altLang="tr-TR" dirty="0" smtClean="0">
                <a:latin typeface="Palatino Linotype" pitchFamily="18" charset="0"/>
              </a:rPr>
              <a:t>P</a:t>
            </a:r>
            <a:r>
              <a:rPr lang="en-US" altLang="tr-TR" dirty="0" err="1" smtClean="0">
                <a:latin typeface="Palatino Linotype" pitchFamily="18" charset="0"/>
              </a:rPr>
              <a:t>rocessing</a:t>
            </a:r>
            <a:r>
              <a:rPr lang="en-US" altLang="tr-TR" dirty="0" smtClean="0">
                <a:latin typeface="Palatino Linotype" pitchFamily="18" charset="0"/>
              </a:rPr>
              <a:t> and</a:t>
            </a:r>
            <a:r>
              <a:rPr lang="tr-TR" altLang="tr-TR" dirty="0" smtClean="0">
                <a:latin typeface="Palatino Linotype" pitchFamily="18" charset="0"/>
              </a:rPr>
              <a:t> C</a:t>
            </a:r>
            <a:r>
              <a:rPr lang="en-US" altLang="tr-TR" dirty="0" err="1" smtClean="0">
                <a:latin typeface="Palatino Linotype" pitchFamily="18" charset="0"/>
              </a:rPr>
              <a:t>haracterization</a:t>
            </a:r>
            <a:r>
              <a:rPr lang="tr-TR" altLang="tr-TR" dirty="0" smtClean="0">
                <a:latin typeface="Palatino Linotype" pitchFamily="18" charset="0"/>
              </a:rPr>
              <a:t>, N</a:t>
            </a:r>
            <a:r>
              <a:rPr lang="en-US" altLang="tr-TR" dirty="0" err="1" smtClean="0">
                <a:latin typeface="Palatino Linotype" pitchFamily="18" charset="0"/>
              </a:rPr>
              <a:t>ano</a:t>
            </a:r>
            <a:r>
              <a:rPr lang="en-US" altLang="tr-TR" dirty="0" smtClean="0">
                <a:latin typeface="Palatino Linotype" pitchFamily="18" charset="0"/>
              </a:rPr>
              <a:t> </a:t>
            </a:r>
            <a:r>
              <a:rPr lang="tr-TR" altLang="tr-TR" dirty="0" smtClean="0">
                <a:latin typeface="Palatino Linotype" pitchFamily="18" charset="0"/>
              </a:rPr>
              <a:t>M</a:t>
            </a:r>
            <a:r>
              <a:rPr lang="en-US" altLang="tr-TR" dirty="0" err="1" smtClean="0">
                <a:latin typeface="Palatino Linotype" pitchFamily="18" charset="0"/>
              </a:rPr>
              <a:t>aterial</a:t>
            </a:r>
            <a:r>
              <a:rPr lang="tr-TR" altLang="tr-TR" dirty="0" smtClean="0">
                <a:latin typeface="Palatino Linotype" pitchFamily="18" charset="0"/>
              </a:rPr>
              <a:t> S</a:t>
            </a:r>
            <a:r>
              <a:rPr lang="en-US" altLang="tr-TR" dirty="0" err="1" smtClean="0">
                <a:latin typeface="Palatino Linotype" pitchFamily="18" charset="0"/>
              </a:rPr>
              <a:t>ynthesizes</a:t>
            </a:r>
            <a:r>
              <a:rPr lang="en-US" altLang="tr-TR" dirty="0" smtClean="0">
                <a:latin typeface="Palatino Linotype" pitchFamily="18" charset="0"/>
              </a:rPr>
              <a:t> and </a:t>
            </a:r>
            <a:r>
              <a:rPr lang="tr-TR" altLang="tr-TR" dirty="0" smtClean="0">
                <a:latin typeface="Palatino Linotype" pitchFamily="18" charset="0"/>
              </a:rPr>
              <a:t>C</a:t>
            </a:r>
            <a:r>
              <a:rPr lang="en-US" altLang="tr-TR" dirty="0" err="1" smtClean="0">
                <a:latin typeface="Palatino Linotype" pitchFamily="18" charset="0"/>
              </a:rPr>
              <a:t>haracterization</a:t>
            </a:r>
            <a:endParaRPr lang="tr-TR" altLang="tr-TR" dirty="0" smtClean="0">
              <a:latin typeface="Palatino Linotype" pitchFamily="18" charset="0"/>
            </a:endParaRPr>
          </a:p>
          <a:p>
            <a:pPr marL="284400" indent="-284400">
              <a:spcBef>
                <a:spcPts val="600"/>
              </a:spcBef>
              <a:buFont typeface="Wingdings"/>
              <a:buChar char="§"/>
            </a:pPr>
            <a:endParaRPr lang="tr-TR" altLang="tr-TR" dirty="0">
              <a:latin typeface="Helvetica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1" b="-3160"/>
          <a:stretch/>
        </p:blipFill>
        <p:spPr>
          <a:xfrm>
            <a:off x="6444208" y="915565"/>
            <a:ext cx="2304256" cy="2090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71750"/>
            <a:ext cx="2016224" cy="2238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 descr="E: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7EFE9A34-FC63-4A72-9EA3-F08A6577AE1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sp>
        <p:nvSpPr>
          <p:cNvPr id="26628" name="Title 1"/>
          <p:cNvSpPr txBox="1">
            <a:spLocks/>
          </p:cNvSpPr>
          <p:nvPr/>
        </p:nvSpPr>
        <p:spPr bwMode="auto">
          <a:xfrm>
            <a:off x="457200" y="-171450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tr-TR" alt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DEPARTMENTS AND RESEARCH AREAS </a:t>
            </a:r>
            <a:endParaRPr lang="tr-TR" altLang="tr-TR" sz="2800" b="1" dirty="0">
              <a:solidFill>
                <a:srgbClr val="376092"/>
              </a:solidFill>
              <a:latin typeface="Palatino Linotype" pitchFamily="18" charset="0"/>
            </a:endParaRP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538336" y="1491630"/>
            <a:ext cx="5257800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tr-TR" altLang="tr-TR" b="1" dirty="0" smtClean="0">
                <a:latin typeface="Palatino Linotype" pitchFamily="18" charset="0"/>
              </a:rPr>
              <a:t>Department of Architecture</a:t>
            </a:r>
          </a:p>
          <a:p>
            <a:pPr>
              <a:spcBef>
                <a:spcPts val="600"/>
              </a:spcBef>
            </a:pPr>
            <a:r>
              <a:rPr lang="tr-TR" altLang="tr-TR" i="1" dirty="0" smtClean="0">
                <a:latin typeface="Palatino Linotype" pitchFamily="18" charset="0"/>
              </a:rPr>
              <a:t>Research Areas: </a:t>
            </a:r>
            <a:r>
              <a:rPr lang="tr-TR" altLang="tr-TR" dirty="0" smtClean="0">
                <a:latin typeface="Palatino Linotype" pitchFamily="18" charset="0"/>
              </a:rPr>
              <a:t>Modern Turkish Architecture, Contemporary Turkish Architecture,</a:t>
            </a:r>
          </a:p>
          <a:p>
            <a:pPr>
              <a:spcBef>
                <a:spcPts val="600"/>
              </a:spcBef>
            </a:pPr>
            <a:r>
              <a:rPr lang="tr-TR" altLang="tr-TR" dirty="0" smtClean="0">
                <a:latin typeface="Palatino Linotype" pitchFamily="18" charset="0"/>
              </a:rPr>
              <a:t>Ottoman Architecture, Cultural Studies </a:t>
            </a:r>
            <a:br>
              <a:rPr lang="tr-TR" altLang="tr-TR" dirty="0" smtClean="0">
                <a:latin typeface="Palatino Linotype" pitchFamily="18" charset="0"/>
              </a:rPr>
            </a:br>
            <a:r>
              <a:rPr lang="tr-TR" altLang="tr-TR" dirty="0" smtClean="0">
                <a:latin typeface="Palatino Linotype" pitchFamily="18" charset="0"/>
              </a:rPr>
              <a:t>and Architecture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tr-TR" altLang="tr-TR" b="1" dirty="0" smtClean="0">
              <a:latin typeface="Palatino Linotype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tr-TR" altLang="tr-TR" b="1" dirty="0" smtClean="0">
                <a:latin typeface="Palatino Linotype" pitchFamily="18" charset="0"/>
              </a:rPr>
              <a:t>Department of City and Regional Planning</a:t>
            </a:r>
          </a:p>
          <a:p>
            <a:pPr>
              <a:spcBef>
                <a:spcPts val="600"/>
              </a:spcBef>
            </a:pPr>
            <a:r>
              <a:rPr lang="tr-TR" altLang="tr-TR" i="1" dirty="0" smtClean="0">
                <a:latin typeface="Palatino Linotype" pitchFamily="18" charset="0"/>
              </a:rPr>
              <a:t>Research Areas: </a:t>
            </a:r>
            <a:r>
              <a:rPr lang="tr-TR" altLang="tr-TR" dirty="0" smtClean="0">
                <a:latin typeface="Palatino Linotype" pitchFamily="18" charset="0"/>
              </a:rPr>
              <a:t>Planning Theory, Urban Transportation and Infrastructure,</a:t>
            </a:r>
          </a:p>
          <a:p>
            <a:pPr>
              <a:spcBef>
                <a:spcPts val="600"/>
              </a:spcBef>
            </a:pPr>
            <a:r>
              <a:rPr lang="tr-TR" altLang="tr-TR" dirty="0" smtClean="0">
                <a:latin typeface="Palatino Linotype" pitchFamily="18" charset="0"/>
              </a:rPr>
              <a:t>Urban Policy and Land Use Planning</a:t>
            </a:r>
          </a:p>
          <a:p>
            <a:pPr marL="284400" indent="-284400">
              <a:spcBef>
                <a:spcPts val="600"/>
              </a:spcBef>
              <a:buFont typeface="Wingdings"/>
              <a:buChar char="§"/>
            </a:pPr>
            <a:endParaRPr lang="tr-TR" altLang="tr-TR" dirty="0">
              <a:latin typeface="Helvetica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87574"/>
            <a:ext cx="2921521" cy="1947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96" y="2715766"/>
            <a:ext cx="2996952" cy="2103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 descr="E: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1F2EB4E3-8834-4296-AB95-2E2101B8B4B3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8195" name="Picture 2" descr="eur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3" descr="DrawingPin1_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3846513"/>
            <a:ext cx="449262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5410200" y="4019550"/>
            <a:ext cx="3097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000" b="1" dirty="0">
                <a:solidFill>
                  <a:schemeClr val="bg1"/>
                </a:solidFill>
                <a:latin typeface="Century Gothic" pitchFamily="34" charset="0"/>
              </a:rPr>
              <a:t>İzmir</a:t>
            </a:r>
          </a:p>
        </p:txBody>
      </p: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pic>
        <p:nvPicPr>
          <p:cNvPr id="8" name="Picture 2" descr="E: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8D23402E-3CAD-45D3-BDC2-7D3B7B3F991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sp>
        <p:nvSpPr>
          <p:cNvPr id="27652" name="Title 1"/>
          <p:cNvSpPr txBox="1">
            <a:spLocks/>
          </p:cNvSpPr>
          <p:nvPr/>
        </p:nvSpPr>
        <p:spPr bwMode="auto">
          <a:xfrm>
            <a:off x="457200" y="-171450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tr-TR" alt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DEPARTMENTS AND RESEARCH AREAS </a:t>
            </a:r>
            <a:endParaRPr lang="tr-TR" altLang="tr-TR" sz="2800" b="1" dirty="0">
              <a:solidFill>
                <a:srgbClr val="376092"/>
              </a:solidFill>
              <a:latin typeface="Palatino Linotype" pitchFamily="18" charset="0"/>
            </a:endParaRP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546720" y="1491630"/>
            <a:ext cx="5105400" cy="352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tr-TR" altLang="tr-TR" b="1" dirty="0" smtClean="0">
                <a:latin typeface="Palatino Linotype" pitchFamily="18" charset="0"/>
              </a:rPr>
              <a:t>Department of Architectural Restoration</a:t>
            </a:r>
          </a:p>
          <a:p>
            <a:pPr>
              <a:spcBef>
                <a:spcPts val="600"/>
              </a:spcBef>
            </a:pPr>
            <a:r>
              <a:rPr lang="tr-TR" altLang="tr-TR" i="1" dirty="0" smtClean="0">
                <a:latin typeface="Palatino Linotype" pitchFamily="18" charset="0"/>
              </a:rPr>
              <a:t>Research Areas: </a:t>
            </a:r>
            <a:r>
              <a:rPr lang="tr-TR" altLang="tr-TR" dirty="0" smtClean="0">
                <a:latin typeface="Palatino Linotype" pitchFamily="18" charset="0"/>
              </a:rPr>
              <a:t>Conservation and Rehabilitation of Historical Buildings, Conservation of Archaeological Sites, Conservation Problems of Historical Building Materials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tr-TR" altLang="tr-TR" b="1" dirty="0" smtClean="0">
              <a:latin typeface="Palatino Linotype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tr-TR" altLang="tr-TR" b="1" dirty="0" smtClean="0">
                <a:latin typeface="Palatino Linotype" pitchFamily="18" charset="0"/>
              </a:rPr>
              <a:t>Department of Industrial Design</a:t>
            </a:r>
          </a:p>
          <a:p>
            <a:pPr>
              <a:spcBef>
                <a:spcPts val="600"/>
              </a:spcBef>
            </a:pPr>
            <a:r>
              <a:rPr lang="tr-TR" altLang="tr-TR" i="1" dirty="0" smtClean="0">
                <a:latin typeface="Palatino Linotype" pitchFamily="18" charset="0"/>
              </a:rPr>
              <a:t>Research Areas: </a:t>
            </a:r>
            <a:r>
              <a:rPr lang="tr-TR" altLang="tr-TR" dirty="0" smtClean="0">
                <a:latin typeface="Palatino Linotype" pitchFamily="18" charset="0"/>
              </a:rPr>
              <a:t>Gendered Design, Culture and Design, Cultural Studies, Transportable Mobile Houses</a:t>
            </a:r>
          </a:p>
          <a:p>
            <a:pPr marL="284400" indent="-284400">
              <a:spcBef>
                <a:spcPts val="600"/>
              </a:spcBef>
              <a:buFont typeface="Wingdings"/>
              <a:buChar char="§"/>
            </a:pPr>
            <a:endParaRPr lang="tr-TR" altLang="tr-TR" dirty="0">
              <a:latin typeface="Helvetica" pitchFamily="34" charset="0"/>
            </a:endParaRPr>
          </a:p>
        </p:txBody>
      </p:sp>
      <p:pic>
        <p:nvPicPr>
          <p:cNvPr id="28674" name="Picture 2" descr="C:\Documents and Settings\asenaaltan\Desktop\alpi2\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472" y="915566"/>
            <a:ext cx="304800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87774"/>
            <a:ext cx="309634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 descr="E: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43511C12-4A21-4FA7-A830-FB263A3A6F7C}" type="slidenum">
              <a:rPr lang="en-US" altLang="tr-TR" sz="7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21</a:t>
            </a:fld>
            <a:endParaRPr lang="en-US" altLang="tr-TR" sz="700">
              <a:solidFill>
                <a:srgbClr val="FFFFFF"/>
              </a:solidFill>
            </a:endParaRP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B641B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200">
                <a:latin typeface="Century Gothic" panose="020B0502020202020204" pitchFamily="34" charset="0"/>
              </a:rPr>
              <a:t>www.iyte.edu.tr</a:t>
            </a:r>
          </a:p>
        </p:txBody>
      </p:sp>
      <p:sp>
        <p:nvSpPr>
          <p:cNvPr id="27652" name="Title 1"/>
          <p:cNvSpPr txBox="1">
            <a:spLocks/>
          </p:cNvSpPr>
          <p:nvPr/>
        </p:nvSpPr>
        <p:spPr bwMode="auto">
          <a:xfrm>
            <a:off x="457200" y="-164554"/>
            <a:ext cx="8507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B641B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tr-TR" altLang="tr-TR" sz="2800" b="1" dirty="0" smtClean="0">
                <a:solidFill>
                  <a:srgbClr val="376092"/>
                </a:solidFill>
                <a:latin typeface="Palatino Linotype" panose="02040502050505030304" pitchFamily="18" charset="0"/>
              </a:rPr>
              <a:t>NEW DEPARTMENTS </a:t>
            </a:r>
            <a:r>
              <a:rPr lang="tr-TR" altLang="tr-TR" sz="2800" b="1" dirty="0">
                <a:solidFill>
                  <a:srgbClr val="376092"/>
                </a:solidFill>
                <a:latin typeface="Palatino Linotype" panose="02040502050505030304" pitchFamily="18" charset="0"/>
              </a:rPr>
              <a:t>AND RESEARCH AREAS </a:t>
            </a: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457200" y="1550988"/>
            <a:ext cx="8363272" cy="285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B641B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tr-TR" altLang="tr-TR" sz="1800" b="1" dirty="0" smtClean="0">
                <a:latin typeface="Palatino Linotype" panose="02040502050505030304" pitchFamily="18" charset="0"/>
              </a:rPr>
              <a:t>1.   Department of Photonics: </a:t>
            </a:r>
            <a:r>
              <a:rPr lang="tr-TR" sz="1800" dirty="0">
                <a:latin typeface="Palatino Linotype" panose="02040502050505030304" pitchFamily="18" charset="0"/>
              </a:rPr>
              <a:t>Photonic Devices, Photonic Materials, Photonic </a:t>
            </a:r>
            <a:r>
              <a:rPr lang="tr-TR" sz="1800" dirty="0" smtClean="0">
                <a:latin typeface="Palatino Linotype" panose="02040502050505030304" pitchFamily="18" charset="0"/>
              </a:rPr>
              <a:t> </a:t>
            </a:r>
          </a:p>
          <a:p>
            <a:pPr>
              <a:buNone/>
            </a:pPr>
            <a:r>
              <a:rPr lang="tr-TR" sz="1800" dirty="0">
                <a:latin typeface="Palatino Linotype" panose="02040502050505030304" pitchFamily="18" charset="0"/>
              </a:rPr>
              <a:t> </a:t>
            </a:r>
            <a:r>
              <a:rPr lang="tr-TR" sz="1800" dirty="0" smtClean="0">
                <a:latin typeface="Palatino Linotype" panose="02040502050505030304" pitchFamily="18" charset="0"/>
              </a:rPr>
              <a:t>     Systems</a:t>
            </a:r>
            <a:r>
              <a:rPr lang="tr-TR" sz="1800" dirty="0">
                <a:latin typeface="Palatino Linotype" panose="02040502050505030304" pitchFamily="18" charset="0"/>
              </a:rPr>
              <a:t>, Nanophotonics</a:t>
            </a:r>
          </a:p>
          <a:p>
            <a:pPr marL="342900" indent="-342900" eaLnBrk="1" hangingPunct="1">
              <a:spcBef>
                <a:spcPts val="600"/>
              </a:spcBef>
              <a:buClrTx/>
              <a:buSzTx/>
              <a:buAutoNum type="arabicPeriod" startAt="2"/>
            </a:pPr>
            <a:r>
              <a:rPr lang="tr-TR" altLang="tr-TR" sz="1800" b="1" dirty="0" smtClean="0">
                <a:latin typeface="Palatino Linotype" panose="02040502050505030304" pitchFamily="18" charset="0"/>
              </a:rPr>
              <a:t>Department of Neurosciences</a:t>
            </a:r>
            <a:r>
              <a:rPr lang="tr-TR" altLang="tr-TR" sz="1800" b="1" dirty="0">
                <a:latin typeface="Palatino Linotype" panose="02040502050505030304" pitchFamily="18" charset="0"/>
              </a:rPr>
              <a:t>: </a:t>
            </a:r>
            <a:r>
              <a:rPr lang="tr-TR" altLang="tr-TR" sz="1800" dirty="0" smtClean="0">
                <a:latin typeface="Palatino Linotype" panose="02040502050505030304" pitchFamily="18" charset="0"/>
              </a:rPr>
              <a:t>Technologies needed for Neurosciences,  </a:t>
            </a:r>
          </a:p>
          <a:p>
            <a:pPr eaLnBrk="1" hangingPunct="1">
              <a:spcBef>
                <a:spcPts val="600"/>
              </a:spcBef>
              <a:buClrTx/>
              <a:buSzTx/>
              <a:buNone/>
            </a:pPr>
            <a:r>
              <a:rPr lang="tr-TR" altLang="tr-TR" sz="1800" dirty="0">
                <a:latin typeface="Palatino Linotype" panose="02040502050505030304" pitchFamily="18" charset="0"/>
              </a:rPr>
              <a:t> </a:t>
            </a:r>
            <a:r>
              <a:rPr lang="tr-TR" altLang="tr-TR" sz="1800" dirty="0" smtClean="0">
                <a:latin typeface="Palatino Linotype" panose="02040502050505030304" pitchFamily="18" charset="0"/>
              </a:rPr>
              <a:t>     Preclinical Studies</a:t>
            </a:r>
          </a:p>
          <a:p>
            <a:pPr eaLnBrk="1" hangingPunct="1">
              <a:spcBef>
                <a:spcPts val="600"/>
              </a:spcBef>
              <a:buClrTx/>
              <a:buSzTx/>
              <a:buNone/>
            </a:pPr>
            <a:r>
              <a:rPr lang="tr-TR" altLang="tr-TR" sz="1800" b="1" dirty="0" smtClean="0">
                <a:latin typeface="Palatino Linotype" panose="02040502050505030304" pitchFamily="18" charset="0"/>
              </a:rPr>
              <a:t>3.   Department of Energy Systems and Engineering: </a:t>
            </a:r>
            <a:r>
              <a:rPr lang="tr-TR" altLang="tr-TR" sz="1800" dirty="0" smtClean="0">
                <a:latin typeface="Palatino Linotype" panose="02040502050505030304" pitchFamily="18" charset="0"/>
              </a:rPr>
              <a:t>Energy Efficiency, Energy  </a:t>
            </a:r>
          </a:p>
          <a:p>
            <a:pPr eaLnBrk="1" hangingPunct="1">
              <a:spcBef>
                <a:spcPts val="600"/>
              </a:spcBef>
              <a:buClrTx/>
              <a:buSzTx/>
              <a:buNone/>
            </a:pPr>
            <a:r>
              <a:rPr lang="tr-TR" altLang="tr-TR" sz="1800" dirty="0">
                <a:latin typeface="Palatino Linotype" panose="02040502050505030304" pitchFamily="18" charset="0"/>
              </a:rPr>
              <a:t> </a:t>
            </a:r>
            <a:r>
              <a:rPr lang="tr-TR" altLang="tr-TR" sz="1800" dirty="0" smtClean="0">
                <a:latin typeface="Palatino Linotype" panose="02040502050505030304" pitchFamily="18" charset="0"/>
              </a:rPr>
              <a:t>     Management Systems </a:t>
            </a:r>
            <a:endParaRPr lang="tr-TR" altLang="tr-TR" sz="1800" i="1" dirty="0" smtClean="0">
              <a:latin typeface="Palatino Linotype" panose="02040502050505030304" pitchFamily="18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None/>
            </a:pPr>
            <a:r>
              <a:rPr lang="tr-TR" altLang="tr-TR" sz="1800" b="1" dirty="0" smtClean="0">
                <a:latin typeface="Palatino Linotype" panose="02040502050505030304" pitchFamily="18" charset="0"/>
              </a:rPr>
              <a:t>4.   Department of Environmental Science and Engineering: </a:t>
            </a:r>
            <a:r>
              <a:rPr lang="tr-TR" altLang="tr-TR" sz="1800" dirty="0" smtClean="0">
                <a:latin typeface="Palatino Linotype" panose="02040502050505030304" pitchFamily="18" charset="0"/>
              </a:rPr>
              <a:t>Analysis and  </a:t>
            </a:r>
          </a:p>
          <a:p>
            <a:pPr eaLnBrk="1" hangingPunct="1">
              <a:spcBef>
                <a:spcPts val="600"/>
              </a:spcBef>
              <a:buClrTx/>
              <a:buSzTx/>
              <a:buNone/>
            </a:pPr>
            <a:r>
              <a:rPr lang="tr-TR" altLang="tr-TR" sz="1800" dirty="0">
                <a:latin typeface="Palatino Linotype" panose="02040502050505030304" pitchFamily="18" charset="0"/>
              </a:rPr>
              <a:t> </a:t>
            </a:r>
            <a:r>
              <a:rPr lang="tr-TR" altLang="tr-TR" sz="1800" dirty="0" smtClean="0">
                <a:latin typeface="Palatino Linotype" panose="02040502050505030304" pitchFamily="18" charset="0"/>
              </a:rPr>
              <a:t>     Characterisation of Wastewaters, Wastewater Treatment Methods</a:t>
            </a:r>
            <a:endParaRPr lang="tr-TR" altLang="tr-TR" sz="1800" i="1" dirty="0">
              <a:latin typeface="Palatino Linotype" panose="02040502050505030304" pitchFamily="18" charset="0"/>
            </a:endParaRPr>
          </a:p>
        </p:txBody>
      </p:sp>
      <p:pic>
        <p:nvPicPr>
          <p:cNvPr id="27657" name="Picture 11" descr="iyt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476750"/>
            <a:ext cx="1828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27254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3B844A02-89B8-4556-B6DE-4FBDFC214F4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153400" cy="1006475"/>
          </a:xfrm>
        </p:spPr>
        <p:txBody>
          <a:bodyPr/>
          <a:lstStyle/>
          <a:p>
            <a:pPr>
              <a:defRPr/>
            </a:pPr>
            <a:r>
              <a:rPr 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INTERDISCIPLINARY PROGRAMMES</a:t>
            </a:r>
            <a:endParaRPr lang="tr-TR" sz="2800" b="1" dirty="0" smtClean="0">
              <a:solidFill>
                <a:srgbClr val="376092"/>
              </a:solidFill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539552" y="1059582"/>
            <a:ext cx="4876800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tr-TR" altLang="tr-TR" b="1" dirty="0" smtClean="0">
              <a:latin typeface="Palatino Linotype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tr-TR" altLang="tr-TR" b="1" dirty="0" smtClean="0">
                <a:latin typeface="Palatino Linotype" pitchFamily="18" charset="0"/>
              </a:rPr>
              <a:t>Energy Engineering</a:t>
            </a:r>
          </a:p>
          <a:p>
            <a:pPr>
              <a:spcBef>
                <a:spcPts val="600"/>
              </a:spcBef>
            </a:pPr>
            <a:r>
              <a:rPr lang="tr-TR" altLang="tr-TR" i="1" dirty="0" smtClean="0">
                <a:latin typeface="Palatino Linotype" pitchFamily="18" charset="0"/>
              </a:rPr>
              <a:t>Research Areas: </a:t>
            </a:r>
            <a:r>
              <a:rPr lang="tr-TR" altLang="tr-TR" dirty="0" smtClean="0">
                <a:latin typeface="Palatino Linotype" pitchFamily="18" charset="0"/>
              </a:rPr>
              <a:t>Solar Energy, Geothermal Energy, Wind Energy, Energy Efficiency, Energy Management Systems</a:t>
            </a:r>
          </a:p>
          <a:p>
            <a:pPr marL="284400" indent="-284400">
              <a:spcBef>
                <a:spcPts val="600"/>
              </a:spcBef>
              <a:buFont typeface="Wingdings"/>
              <a:buChar char="§"/>
            </a:pPr>
            <a:endParaRPr lang="tr-TR" altLang="tr-TR" dirty="0">
              <a:latin typeface="Helvetica" pitchFamily="34" charset="0"/>
            </a:endParaRPr>
          </a:p>
        </p:txBody>
      </p:sp>
      <p:pic>
        <p:nvPicPr>
          <p:cNvPr id="30722" name="Picture 2" descr="C:\Documents and Settings\asenaaltan\Desktop\alpi2\bioe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96137" y="987574"/>
            <a:ext cx="3024336" cy="208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 descr="E: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25016" y="2961694"/>
            <a:ext cx="419100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tr-TR" altLang="tr-TR" b="1" dirty="0" smtClean="0">
                <a:latin typeface="Palatino Linotype" pitchFamily="18" charset="0"/>
              </a:rPr>
              <a:t>Engineering Management</a:t>
            </a:r>
          </a:p>
          <a:p>
            <a:pPr>
              <a:spcBef>
                <a:spcPts val="600"/>
              </a:spcBef>
            </a:pPr>
            <a:r>
              <a:rPr lang="tr-TR" altLang="tr-TR" i="1" dirty="0" smtClean="0">
                <a:latin typeface="Palatino Linotype" pitchFamily="18" charset="0"/>
              </a:rPr>
              <a:t>Research Areas:</a:t>
            </a:r>
            <a:r>
              <a:rPr lang="tr-TR" altLang="tr-TR" dirty="0" smtClean="0">
                <a:latin typeface="Palatino Linotype" pitchFamily="18" charset="0"/>
              </a:rPr>
              <a:t> Project Management, Total Quality Management, Management Information Systems, Marketing and Managerial Economics</a:t>
            </a:r>
            <a:endParaRPr lang="tr-TR" altLang="tr-TR" dirty="0">
              <a:latin typeface="Palatino Linotype" pitchFamily="18" charset="0"/>
            </a:endParaRPr>
          </a:p>
        </p:txBody>
      </p:sp>
      <p:pic>
        <p:nvPicPr>
          <p:cNvPr id="11" name="Picture 2" descr="E:\alpi2\engineering-manager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17976" y="2787774"/>
            <a:ext cx="295848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67544" y="1368152"/>
            <a:ext cx="5184576" cy="3507854"/>
          </a:xfrm>
        </p:spPr>
        <p:txBody>
          <a:bodyPr/>
          <a:lstStyle/>
          <a:p>
            <a:pPr marL="216000">
              <a:spcBef>
                <a:spcPts val="0"/>
              </a:spcBef>
              <a:buClrTx/>
              <a:buNone/>
            </a:pPr>
            <a:r>
              <a:rPr lang="tr-TR" altLang="tr-TR" sz="1800" dirty="0" smtClean="0">
                <a:latin typeface="Palatino Linotype" pitchFamily="18" charset="0"/>
              </a:rPr>
              <a:t>Having 6.000 m² closed area and </a:t>
            </a:r>
          </a:p>
          <a:p>
            <a:pPr marL="216000">
              <a:spcBef>
                <a:spcPts val="0"/>
              </a:spcBef>
              <a:buClrTx/>
              <a:buNone/>
            </a:pPr>
            <a:r>
              <a:rPr lang="tr-TR" altLang="tr-TR" sz="1800" dirty="0" smtClean="0">
                <a:latin typeface="Palatino Linotype" pitchFamily="18" charset="0"/>
              </a:rPr>
              <a:t>being the most comprehensive complex</a:t>
            </a:r>
          </a:p>
          <a:p>
            <a:pPr marL="216000">
              <a:spcBef>
                <a:spcPts val="0"/>
              </a:spcBef>
              <a:buClrTx/>
              <a:buNone/>
            </a:pPr>
            <a:r>
              <a:rPr lang="tr-TR" altLang="tr-TR" sz="1800" dirty="0" smtClean="0">
                <a:latin typeface="Palatino Linotype" pitchFamily="18" charset="0"/>
              </a:rPr>
              <a:t>in </a:t>
            </a:r>
            <a:r>
              <a:rPr lang="tr-TR" altLang="tr-TR" sz="1800" dirty="0" err="1" smtClean="0">
                <a:latin typeface="Palatino Linotype" pitchFamily="18" charset="0"/>
              </a:rPr>
              <a:t>Turkey</a:t>
            </a:r>
            <a:r>
              <a:rPr lang="tr-TR" altLang="tr-TR" sz="1800" dirty="0" smtClean="0">
                <a:latin typeface="Palatino Linotype" pitchFamily="18" charset="0"/>
              </a:rPr>
              <a:t>, </a:t>
            </a:r>
            <a:r>
              <a:rPr lang="tr-TR" altLang="tr-TR" sz="1800" dirty="0" err="1">
                <a:latin typeface="Palatino Linotype" pitchFamily="18" charset="0"/>
              </a:rPr>
              <a:t>t</a:t>
            </a:r>
            <a:r>
              <a:rPr lang="tr-TR" altLang="tr-TR" sz="1800" dirty="0" err="1" smtClean="0">
                <a:latin typeface="Palatino Linotype" pitchFamily="18" charset="0"/>
              </a:rPr>
              <a:t>he</a:t>
            </a:r>
            <a:r>
              <a:rPr lang="tr-TR" altLang="tr-TR" sz="1800" dirty="0" smtClean="0">
                <a:latin typeface="Palatino Linotype" pitchFamily="18" charset="0"/>
              </a:rPr>
              <a:t> Integrated Research Center</a:t>
            </a:r>
          </a:p>
          <a:p>
            <a:pPr marL="216000">
              <a:spcBef>
                <a:spcPts val="0"/>
              </a:spcBef>
              <a:buClrTx/>
              <a:buNone/>
            </a:pPr>
            <a:r>
              <a:rPr lang="tr-TR" altLang="tr-TR" sz="1800" dirty="0" smtClean="0">
                <a:latin typeface="Palatino Linotype" pitchFamily="18" charset="0"/>
              </a:rPr>
              <a:t>incorporates the centers below:</a:t>
            </a:r>
          </a:p>
          <a:p>
            <a:pPr marL="21600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Center for Materials Research</a:t>
            </a:r>
          </a:p>
          <a:p>
            <a:pPr marL="21600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Environmental Development </a:t>
            </a:r>
          </a:p>
          <a:p>
            <a:pPr marL="216000">
              <a:spcBef>
                <a:spcPts val="0"/>
              </a:spcBef>
              <a:buClr>
                <a:schemeClr val="tx1"/>
              </a:buClr>
              <a:buNone/>
            </a:pPr>
            <a:r>
              <a:rPr lang="tr-TR" altLang="tr-TR" sz="1800" dirty="0" smtClean="0">
                <a:latin typeface="Palatino Linotype" pitchFamily="18" charset="0"/>
              </a:rPr>
              <a:t>      Application and Research Center</a:t>
            </a:r>
          </a:p>
          <a:p>
            <a:pPr marL="21600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Geothermal Energy Research and     </a:t>
            </a:r>
          </a:p>
          <a:p>
            <a:pPr marL="216000">
              <a:spcBef>
                <a:spcPts val="0"/>
              </a:spcBef>
              <a:buClr>
                <a:schemeClr val="tx1"/>
              </a:buClr>
              <a:buNone/>
            </a:pPr>
            <a:r>
              <a:rPr lang="tr-TR" altLang="tr-TR" sz="1800" dirty="0" smtClean="0">
                <a:latin typeface="Palatino Linotype" pitchFamily="18" charset="0"/>
              </a:rPr>
              <a:t>      Application Center</a:t>
            </a:r>
          </a:p>
          <a:p>
            <a:pPr marL="21600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Biotechnoloy and Bioengineering</a:t>
            </a:r>
          </a:p>
          <a:p>
            <a:pPr marL="216000">
              <a:spcBef>
                <a:spcPts val="0"/>
              </a:spcBef>
              <a:buClr>
                <a:schemeClr val="tx1"/>
              </a:buClr>
              <a:buNone/>
            </a:pPr>
            <a:r>
              <a:rPr lang="tr-TR" altLang="tr-TR" sz="1800" dirty="0" smtClean="0">
                <a:latin typeface="Palatino Linotype" pitchFamily="18" charset="0"/>
              </a:rPr>
              <a:t>      </a:t>
            </a:r>
            <a:r>
              <a:rPr lang="tr-TR" altLang="tr-TR" sz="1800" dirty="0" err="1" smtClean="0">
                <a:latin typeface="Palatino Linotype" pitchFamily="18" charset="0"/>
              </a:rPr>
              <a:t>Research</a:t>
            </a:r>
            <a:r>
              <a:rPr lang="tr-TR" altLang="tr-TR" sz="1800" dirty="0" smtClean="0">
                <a:latin typeface="Palatino Linotype" pitchFamily="18" charset="0"/>
              </a:rPr>
              <a:t> Center</a:t>
            </a:r>
          </a:p>
          <a:p>
            <a:pPr marL="21600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tr-TR" altLang="tr-TR" sz="1800" dirty="0" err="1" smtClean="0">
                <a:latin typeface="Palatino Linotype" pitchFamily="18" charset="0"/>
              </a:rPr>
              <a:t>Computer</a:t>
            </a:r>
            <a:r>
              <a:rPr lang="tr-TR" altLang="tr-TR" sz="1800" dirty="0" smtClean="0">
                <a:latin typeface="Palatino Linotype" pitchFamily="18" charset="0"/>
              </a:rPr>
              <a:t> </a:t>
            </a:r>
            <a:r>
              <a:rPr lang="tr-TR" altLang="tr-TR" sz="1800" dirty="0" err="1" smtClean="0">
                <a:latin typeface="Palatino Linotype" pitchFamily="18" charset="0"/>
              </a:rPr>
              <a:t>Engineering</a:t>
            </a:r>
            <a:r>
              <a:rPr lang="tr-TR" altLang="tr-TR" sz="1800" dirty="0" smtClean="0">
                <a:latin typeface="Palatino Linotype" pitchFamily="18" charset="0"/>
              </a:rPr>
              <a:t> </a:t>
            </a:r>
            <a:r>
              <a:rPr lang="tr-TR" altLang="tr-TR" sz="1800" dirty="0" err="1" smtClean="0">
                <a:latin typeface="Palatino Linotype" pitchFamily="18" charset="0"/>
              </a:rPr>
              <a:t>and</a:t>
            </a:r>
            <a:r>
              <a:rPr lang="tr-TR" altLang="tr-TR" sz="1800" dirty="0" smtClean="0">
                <a:latin typeface="Palatino Linotype" pitchFamily="18" charset="0"/>
              </a:rPr>
              <a:t> </a:t>
            </a:r>
            <a:r>
              <a:rPr lang="tr-TR" altLang="tr-TR" sz="1800" dirty="0" err="1" smtClean="0">
                <a:latin typeface="Palatino Linotype" pitchFamily="18" charset="0"/>
              </a:rPr>
              <a:t>Research</a:t>
            </a:r>
            <a:r>
              <a:rPr lang="tr-TR" altLang="tr-TR" sz="1800" dirty="0" smtClean="0">
                <a:latin typeface="Palatino Linotype" pitchFamily="18" charset="0"/>
              </a:rPr>
              <a:t> Center</a:t>
            </a:r>
          </a:p>
          <a:p>
            <a:pPr marL="216000">
              <a:spcBef>
                <a:spcPts val="0"/>
              </a:spcBef>
              <a:buClr>
                <a:schemeClr val="tx1"/>
              </a:buClr>
              <a:buNone/>
            </a:pPr>
            <a:r>
              <a:rPr lang="tr-TR" altLang="tr-TR" sz="1800" dirty="0" smtClean="0">
                <a:latin typeface="Palatino Linotype" pitchFamily="18" charset="0"/>
              </a:rPr>
              <a:t> </a:t>
            </a:r>
          </a:p>
          <a:p>
            <a:pPr marL="284400" indent="-284400">
              <a:spcBef>
                <a:spcPts val="600"/>
              </a:spcBef>
              <a:buClrTx/>
              <a:buSzPct val="100000"/>
              <a:buFont typeface="Wingdings"/>
              <a:buChar char="§"/>
            </a:pPr>
            <a:endParaRPr lang="tr-TR" sz="1800" dirty="0">
              <a:latin typeface="Helvetica" pitchFamily="34" charset="0"/>
            </a:endParaRPr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" t="-1587" r="-920" b="-1587"/>
          <a:stretch/>
        </p:blipFill>
        <p:spPr>
          <a:xfrm>
            <a:off x="5292080" y="1347614"/>
            <a:ext cx="352839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A0AD131C-8760-4558-A349-70CC1617E82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-171450"/>
            <a:ext cx="84310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itchFamily="34" charset="0"/>
              </a:defRPr>
            </a:lvl9pPr>
            <a:extLst/>
          </a:lstStyle>
          <a:p>
            <a:pPr>
              <a:defRPr/>
            </a:pPr>
            <a:r>
              <a:rPr 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IV</a:t>
            </a:r>
            <a:r>
              <a:rPr lang="tr-TR" sz="2800" b="1" dirty="0">
                <a:solidFill>
                  <a:srgbClr val="376092"/>
                </a:solidFill>
                <a:latin typeface="Palatino Linotype" pitchFamily="18" charset="0"/>
              </a:rPr>
              <a:t>. </a:t>
            </a:r>
            <a:r>
              <a:rPr 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INTEGRATED RESEARCH CENTER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 dirty="0">
                <a:latin typeface="Century Gothic" pitchFamily="34" charset="0"/>
              </a:rPr>
              <a:t>www.iyte.edu.tr</a:t>
            </a:r>
          </a:p>
        </p:txBody>
      </p:sp>
      <p:pic>
        <p:nvPicPr>
          <p:cNvPr id="9" name="Picture 2" descr="E: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729013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-171450"/>
            <a:ext cx="8153400" cy="1006475"/>
          </a:xfrm>
        </p:spPr>
        <p:txBody>
          <a:bodyPr/>
          <a:lstStyle/>
          <a:p>
            <a:pPr>
              <a:defRPr/>
            </a:pPr>
            <a:r>
              <a:rPr 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INTEGRATED RESEARCH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A934BE02-2825-4571-8CFA-970D6244BE5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5536" y="1635646"/>
            <a:ext cx="4176464" cy="30963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r-TR" b="1" dirty="0" smtClean="0">
                <a:latin typeface="Palatino Linotype" pitchFamily="18" charset="0"/>
              </a:rPr>
              <a:t>Biotechnoloy and Bioengineering Research Center</a:t>
            </a:r>
          </a:p>
          <a:p>
            <a:pPr>
              <a:buFont typeface="Wingdings" pitchFamily="2" charset="2"/>
              <a:buNone/>
              <a:defRPr/>
            </a:pPr>
            <a:endParaRPr lang="tr-TR" dirty="0" smtClean="0">
              <a:latin typeface="Palatino Linotyp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dirty="0" smtClean="0">
                <a:latin typeface="Palatino Linotype" pitchFamily="18" charset="0"/>
              </a:rPr>
              <a:t>  A</a:t>
            </a:r>
            <a:r>
              <a:rPr lang="en-US" dirty="0" err="1" smtClean="0">
                <a:latin typeface="Palatino Linotype" pitchFamily="18" charset="0"/>
              </a:rPr>
              <a:t>cts</a:t>
            </a:r>
            <a:r>
              <a:rPr lang="en-US" dirty="0" smtClean="0">
                <a:latin typeface="Palatino Linotype" pitchFamily="18" charset="0"/>
              </a:rPr>
              <a:t> as a developed central</a:t>
            </a:r>
            <a:r>
              <a:rPr lang="tr-TR" dirty="0" smtClean="0">
                <a:latin typeface="Palatino Linotype" pitchFamily="18" charset="0"/>
              </a:rPr>
              <a:t>   </a:t>
            </a:r>
          </a:p>
          <a:p>
            <a:pPr>
              <a:lnSpc>
                <a:spcPct val="90000"/>
              </a:lnSpc>
              <a:defRPr/>
            </a:pPr>
            <a:r>
              <a:rPr lang="tr-TR" dirty="0" smtClean="0">
                <a:latin typeface="Palatino Linotype" pitchFamily="18" charset="0"/>
              </a:rPr>
              <a:t>    </a:t>
            </a:r>
            <a:r>
              <a:rPr lang="en-US" dirty="0" smtClean="0">
                <a:latin typeface="Palatino Linotype" pitchFamily="18" charset="0"/>
              </a:rPr>
              <a:t>laboratory</a:t>
            </a:r>
            <a:r>
              <a:rPr lang="tr-TR" dirty="0" smtClean="0">
                <a:latin typeface="Palatino Linotype" pitchFamily="18" charset="0"/>
              </a:rPr>
              <a:t> </a:t>
            </a:r>
            <a:r>
              <a:rPr lang="en-US" dirty="0" smtClean="0">
                <a:latin typeface="Palatino Linotype" pitchFamily="18" charset="0"/>
              </a:rPr>
              <a:t>under the university</a:t>
            </a:r>
            <a:r>
              <a:rPr lang="tr-TR" dirty="0" smtClean="0">
                <a:latin typeface="Palatino Linotype" pitchFamily="18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tr-TR" dirty="0" smtClean="0">
                <a:latin typeface="Palatino Linotype" pitchFamily="18" charset="0"/>
              </a:rPr>
              <a:t>    </a:t>
            </a:r>
            <a:r>
              <a:rPr lang="en-US" dirty="0" smtClean="0">
                <a:latin typeface="Palatino Linotype" pitchFamily="18" charset="0"/>
              </a:rPr>
              <a:t>President</a:t>
            </a:r>
            <a:endParaRPr lang="tr-TR" dirty="0" smtClean="0">
              <a:latin typeface="Palatino Linotyp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dirty="0" smtClean="0">
                <a:latin typeface="Palatino Linotype" pitchFamily="18" charset="0"/>
              </a:rPr>
              <a:t>  </a:t>
            </a:r>
            <a:r>
              <a:rPr lang="en-US" dirty="0" smtClean="0">
                <a:latin typeface="Palatino Linotype" pitchFamily="18" charset="0"/>
              </a:rPr>
              <a:t>Its infrastructure was started in</a:t>
            </a:r>
            <a:r>
              <a:rPr lang="tr-TR" dirty="0" smtClean="0">
                <a:latin typeface="Palatino Linotype" pitchFamily="18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tr-TR" dirty="0" smtClean="0">
                <a:latin typeface="Palatino Linotype" pitchFamily="18" charset="0"/>
              </a:rPr>
              <a:t>    </a:t>
            </a:r>
            <a:r>
              <a:rPr lang="en-US" dirty="0" smtClean="0">
                <a:latin typeface="Palatino Linotype" pitchFamily="18" charset="0"/>
              </a:rPr>
              <a:t>2007</a:t>
            </a:r>
            <a:r>
              <a:rPr lang="tr-TR" dirty="0" smtClean="0">
                <a:latin typeface="Palatino Linotype" pitchFamily="18" charset="0"/>
              </a:rPr>
              <a:t> </a:t>
            </a:r>
            <a:r>
              <a:rPr lang="en-US" dirty="0" smtClean="0">
                <a:latin typeface="Palatino Linotype" pitchFamily="18" charset="0"/>
              </a:rPr>
              <a:t>and was completed</a:t>
            </a:r>
            <a:r>
              <a:rPr lang="tr-TR" dirty="0" smtClean="0">
                <a:latin typeface="Palatino Linotype" pitchFamily="18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tr-TR" dirty="0" smtClean="0">
                <a:latin typeface="Palatino Linotype" pitchFamily="18" charset="0"/>
              </a:rPr>
              <a:t>    </a:t>
            </a:r>
            <a:r>
              <a:rPr lang="en-US" dirty="0" smtClean="0">
                <a:latin typeface="Palatino Linotype" pitchFamily="18" charset="0"/>
              </a:rPr>
              <a:t>successfully</a:t>
            </a:r>
            <a:r>
              <a:rPr lang="tr-TR" dirty="0" smtClean="0">
                <a:latin typeface="Palatino Linotype" pitchFamily="18" charset="0"/>
              </a:rPr>
              <a:t> i</a:t>
            </a:r>
            <a:r>
              <a:rPr lang="en-US" dirty="0" smtClean="0">
                <a:latin typeface="Palatino Linotype" pitchFamily="18" charset="0"/>
              </a:rPr>
              <a:t>n</a:t>
            </a:r>
            <a:r>
              <a:rPr lang="tr-TR" dirty="0" smtClean="0">
                <a:latin typeface="Palatino Linotype" pitchFamily="18" charset="0"/>
              </a:rPr>
              <a:t> </a:t>
            </a:r>
            <a:r>
              <a:rPr lang="en-US" dirty="0" smtClean="0">
                <a:latin typeface="Palatino Linotype" pitchFamily="18" charset="0"/>
              </a:rPr>
              <a:t>2009</a:t>
            </a:r>
            <a:endParaRPr lang="tr-TR" dirty="0" smtClean="0">
              <a:latin typeface="Palatino Linotyp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dirty="0" smtClean="0">
                <a:latin typeface="Palatino Linotype" pitchFamily="18" charset="0"/>
              </a:rPr>
              <a:t>  A</a:t>
            </a:r>
            <a:r>
              <a:rPr lang="en-US" dirty="0" smtClean="0">
                <a:latin typeface="Palatino Linotype" pitchFamily="18" charset="0"/>
              </a:rPr>
              <a:t> complex which involves</a:t>
            </a:r>
            <a:r>
              <a:rPr lang="tr-TR" dirty="0" smtClean="0">
                <a:latin typeface="Palatino Linotype" pitchFamily="18" charset="0"/>
              </a:rPr>
              <a:t> </a:t>
            </a:r>
            <a:r>
              <a:rPr lang="en-US" dirty="0" smtClean="0">
                <a:latin typeface="Palatino Linotype" pitchFamily="18" charset="0"/>
              </a:rPr>
              <a:t>9</a:t>
            </a:r>
            <a:r>
              <a:rPr lang="tr-TR" dirty="0" smtClean="0">
                <a:latin typeface="Palatino Linotype" pitchFamily="18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tr-TR" dirty="0" smtClean="0">
                <a:latin typeface="Palatino Linotype" pitchFamily="18" charset="0"/>
              </a:rPr>
              <a:t>    </a:t>
            </a:r>
            <a:r>
              <a:rPr lang="en-US" dirty="0" smtClean="0">
                <a:latin typeface="Palatino Linotype" pitchFamily="18" charset="0"/>
              </a:rPr>
              <a:t>laboratories serving in a total </a:t>
            </a:r>
            <a:endParaRPr lang="tr-TR" dirty="0" smtClean="0">
              <a:latin typeface="Palatino Linotype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dirty="0" smtClean="0">
                <a:latin typeface="Palatino Linotype" pitchFamily="18" charset="0"/>
              </a:rPr>
              <a:t>    </a:t>
            </a:r>
            <a:r>
              <a:rPr lang="en-US" dirty="0" smtClean="0">
                <a:latin typeface="Palatino Linotype" pitchFamily="18" charset="0"/>
              </a:rPr>
              <a:t>area of</a:t>
            </a:r>
            <a:r>
              <a:rPr lang="tr-TR" dirty="0" smtClean="0">
                <a:latin typeface="Palatino Linotype" pitchFamily="18" charset="0"/>
              </a:rPr>
              <a:t> </a:t>
            </a:r>
            <a:r>
              <a:rPr lang="en-US" dirty="0" smtClean="0">
                <a:latin typeface="Palatino Linotype" pitchFamily="18" charset="0"/>
              </a:rPr>
              <a:t>580 m2</a:t>
            </a:r>
            <a:endParaRPr lang="tr-TR" dirty="0">
              <a:latin typeface="Palatino Linotype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1635646"/>
            <a:ext cx="4176000" cy="30963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b="1" dirty="0" smtClean="0">
                <a:latin typeface="Palatino Linotype" pitchFamily="18" charset="0"/>
              </a:rPr>
              <a:t>Computer Application &amp; Research Center</a:t>
            </a:r>
          </a:p>
          <a:p>
            <a:pPr>
              <a:buFont typeface="Wingdings" pitchFamily="2" charset="2"/>
              <a:buNone/>
              <a:defRPr/>
            </a:pPr>
            <a:endParaRPr lang="tr-TR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tr-TR" dirty="0" smtClean="0">
                <a:latin typeface="Palatino Linotype" pitchFamily="18" charset="0"/>
              </a:rPr>
              <a:t>  Established in 1994</a:t>
            </a:r>
            <a:r>
              <a:rPr lang="tr-TR" b="1" dirty="0" smtClean="0">
                <a:latin typeface="Palatino Linotype" pitchFamily="18" charset="0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tr-TR" dirty="0" smtClean="0">
                <a:latin typeface="Palatino Linotype" pitchFamily="18" charset="0"/>
              </a:rPr>
              <a:t>  Develops university’s informatics  </a:t>
            </a:r>
          </a:p>
          <a:p>
            <a:pPr>
              <a:defRPr/>
            </a:pPr>
            <a:r>
              <a:rPr lang="tr-TR" dirty="0" smtClean="0">
                <a:latin typeface="Palatino Linotype" pitchFamily="18" charset="0"/>
              </a:rPr>
              <a:t>    infrastructure</a:t>
            </a:r>
            <a:endParaRPr lang="tr-TR" b="1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tr-TR" dirty="0" smtClean="0">
                <a:latin typeface="Palatino Linotype" pitchFamily="18" charset="0"/>
              </a:rPr>
              <a:t>  Promotes informatics research  </a:t>
            </a:r>
          </a:p>
          <a:p>
            <a:pPr>
              <a:defRPr/>
            </a:pPr>
            <a:r>
              <a:rPr lang="tr-TR" dirty="0" smtClean="0">
                <a:latin typeface="Palatino Linotype" pitchFamily="18" charset="0"/>
              </a:rPr>
              <a:t>    and applications</a:t>
            </a:r>
            <a:endParaRPr lang="tr-TR" dirty="0">
              <a:latin typeface="Palatino Linotype" pitchFamily="18" charset="0"/>
            </a:endParaRP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pic>
        <p:nvPicPr>
          <p:cNvPr id="8" name="Picture 2" descr="E: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144C266B-1C0B-4528-8166-60015B38727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-171450"/>
            <a:ext cx="8153400" cy="1006475"/>
          </a:xfrm>
        </p:spPr>
        <p:txBody>
          <a:bodyPr/>
          <a:lstStyle/>
          <a:p>
            <a:pPr>
              <a:defRPr/>
            </a:pPr>
            <a:r>
              <a:rPr 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INTEGRATED RESEARCH CENTER</a:t>
            </a:r>
            <a:endParaRPr lang="tr-TR" sz="2800" b="1" dirty="0" smtClean="0">
              <a:solidFill>
                <a:srgbClr val="376092"/>
              </a:solidFill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635646"/>
            <a:ext cx="4176464" cy="3031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b="1" dirty="0" smtClean="0">
                <a:latin typeface="Palatino Linotype" pitchFamily="18" charset="0"/>
              </a:rPr>
              <a:t>Environmental Development Application and Research Center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b="1" dirty="0" smtClean="0">
                <a:latin typeface="Palatino Linotype" pitchFamily="18" charset="0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tr-TR" dirty="0" smtClean="0">
                <a:latin typeface="Palatino Linotype" pitchFamily="18" charset="0"/>
              </a:rPr>
              <a:t>   Established in 1997</a:t>
            </a:r>
            <a:endParaRPr lang="tr-TR" b="1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tr-TR" dirty="0" smtClean="0">
                <a:latin typeface="Palatino Linotype" pitchFamily="18" charset="0"/>
              </a:rPr>
              <a:t>   Conducts scientific and  </a:t>
            </a:r>
          </a:p>
          <a:p>
            <a:pPr>
              <a:defRPr/>
            </a:pPr>
            <a:r>
              <a:rPr lang="tr-TR" dirty="0" smtClean="0">
                <a:latin typeface="Palatino Linotype" pitchFamily="18" charset="0"/>
              </a:rPr>
              <a:t>     technological research on </a:t>
            </a:r>
          </a:p>
          <a:p>
            <a:pPr>
              <a:defRPr/>
            </a:pPr>
            <a:r>
              <a:rPr lang="tr-TR" dirty="0" smtClean="0">
                <a:latin typeface="Palatino Linotype" pitchFamily="18" charset="0"/>
              </a:rPr>
              <a:t>     environment releated topics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tr-TR" dirty="0" smtClean="0">
                <a:latin typeface="Palatino Linotype" pitchFamily="18" charset="0"/>
              </a:rPr>
              <a:t>   Runs cooperative activities with  </a:t>
            </a:r>
          </a:p>
          <a:p>
            <a:pPr>
              <a:defRPr/>
            </a:pPr>
            <a:r>
              <a:rPr lang="tr-TR" dirty="0" smtClean="0">
                <a:latin typeface="Palatino Linotype" pitchFamily="18" charset="0"/>
              </a:rPr>
              <a:t>     other universities, state </a:t>
            </a:r>
          </a:p>
          <a:p>
            <a:pPr>
              <a:defRPr/>
            </a:pPr>
            <a:r>
              <a:rPr lang="tr-TR" dirty="0" smtClean="0">
                <a:latin typeface="Palatino Linotype" pitchFamily="18" charset="0"/>
              </a:rPr>
              <a:t>     institutions and private sector</a:t>
            </a:r>
            <a:endParaRPr lang="tr-TR" dirty="0">
              <a:latin typeface="Palatino Linotype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6016" y="1635646"/>
            <a:ext cx="4176464" cy="30243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b="1" dirty="0" smtClean="0">
                <a:latin typeface="Palatino Linotype" pitchFamily="18" charset="0"/>
              </a:rPr>
              <a:t>Geothermal Energy Research and Application Center</a:t>
            </a:r>
            <a:r>
              <a:rPr lang="en-US" b="1" dirty="0" smtClean="0">
                <a:latin typeface="Palatino Linotype" pitchFamily="18" charset="0"/>
              </a:rPr>
              <a:t> </a:t>
            </a:r>
            <a:endParaRPr lang="tr-TR" b="1" dirty="0" smtClean="0">
              <a:latin typeface="Palatino Linotyp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tr-TR" b="1" dirty="0" smtClean="0">
              <a:latin typeface="Palatino Linotyp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dirty="0" smtClean="0">
                <a:latin typeface="Palatino Linotype" pitchFamily="18" charset="0"/>
              </a:rPr>
              <a:t>   Established in 2005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dirty="0" smtClean="0">
                <a:latin typeface="Palatino Linotype" pitchFamily="18" charset="0"/>
              </a:rPr>
              <a:t>   Carries out research-development   </a:t>
            </a:r>
          </a:p>
          <a:p>
            <a:pPr>
              <a:lnSpc>
                <a:spcPct val="90000"/>
              </a:lnSpc>
              <a:defRPr/>
            </a:pPr>
            <a:r>
              <a:rPr lang="tr-TR" dirty="0" smtClean="0">
                <a:latin typeface="Palatino Linotype" pitchFamily="18" charset="0"/>
              </a:rPr>
              <a:t>     and testing–training activities on      </a:t>
            </a:r>
          </a:p>
          <a:p>
            <a:pPr>
              <a:lnSpc>
                <a:spcPct val="90000"/>
              </a:lnSpc>
              <a:defRPr/>
            </a:pPr>
            <a:r>
              <a:rPr lang="tr-TR" dirty="0" smtClean="0">
                <a:latin typeface="Palatino Linotype" pitchFamily="18" charset="0"/>
              </a:rPr>
              <a:t>     </a:t>
            </a:r>
            <a:r>
              <a:rPr lang="en-US" dirty="0" smtClean="0">
                <a:latin typeface="Palatino Linotype" pitchFamily="18" charset="0"/>
              </a:rPr>
              <a:t>geothermal</a:t>
            </a:r>
            <a:r>
              <a:rPr lang="tr-TR" dirty="0" smtClean="0">
                <a:latin typeface="Palatino Linotype" pitchFamily="18" charset="0"/>
              </a:rPr>
              <a:t>  e</a:t>
            </a:r>
            <a:r>
              <a:rPr lang="en-US" dirty="0" err="1" smtClean="0">
                <a:latin typeface="Palatino Linotype" pitchFamily="18" charset="0"/>
              </a:rPr>
              <a:t>nergy</a:t>
            </a:r>
            <a:endParaRPr lang="tr-TR" dirty="0" smtClean="0">
              <a:latin typeface="Palatino Linotyp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dirty="0" smtClean="0">
                <a:latin typeface="Palatino Linotype" pitchFamily="18" charset="0"/>
              </a:rPr>
              <a:t>   </a:t>
            </a:r>
            <a:r>
              <a:rPr lang="en-US" dirty="0" smtClean="0">
                <a:latin typeface="Palatino Linotype" pitchFamily="18" charset="0"/>
              </a:rPr>
              <a:t>The Center has the strongest </a:t>
            </a:r>
            <a:r>
              <a:rPr lang="tr-TR" dirty="0" smtClean="0">
                <a:latin typeface="Palatino Linotype" pitchFamily="18" charset="0"/>
              </a:rPr>
              <a:t>  </a:t>
            </a:r>
          </a:p>
          <a:p>
            <a:pPr>
              <a:lnSpc>
                <a:spcPct val="90000"/>
              </a:lnSpc>
              <a:defRPr/>
            </a:pPr>
            <a:r>
              <a:rPr lang="tr-TR" dirty="0" smtClean="0">
                <a:latin typeface="Palatino Linotype" pitchFamily="18" charset="0"/>
              </a:rPr>
              <a:t>     </a:t>
            </a:r>
            <a:r>
              <a:rPr lang="en-US" dirty="0" smtClean="0">
                <a:latin typeface="Palatino Linotype" pitchFamily="18" charset="0"/>
              </a:rPr>
              <a:t>infrastructure in terms of </a:t>
            </a:r>
            <a:r>
              <a:rPr lang="tr-TR" dirty="0" smtClean="0">
                <a:latin typeface="Palatino Linotype" pitchFamily="18" charset="0"/>
              </a:rPr>
              <a:t>  </a:t>
            </a:r>
          </a:p>
          <a:p>
            <a:pPr>
              <a:lnSpc>
                <a:spcPct val="90000"/>
              </a:lnSpc>
              <a:defRPr/>
            </a:pPr>
            <a:r>
              <a:rPr lang="tr-TR" dirty="0" smtClean="0">
                <a:latin typeface="Palatino Linotype" pitchFamily="18" charset="0"/>
              </a:rPr>
              <a:t>     </a:t>
            </a:r>
            <a:r>
              <a:rPr lang="en-US" dirty="0" smtClean="0">
                <a:latin typeface="Palatino Linotype" pitchFamily="18" charset="0"/>
              </a:rPr>
              <a:t>geothermal energy in Turkey </a:t>
            </a:r>
            <a:r>
              <a:rPr lang="tr-TR" dirty="0" smtClean="0">
                <a:latin typeface="Palatino Linotype" pitchFamily="18" charset="0"/>
              </a:rPr>
              <a:t>  </a:t>
            </a:r>
            <a:endParaRPr lang="tr-TR" dirty="0">
              <a:latin typeface="Palatino Linotype" pitchFamily="18" charset="0"/>
            </a:endParaRPr>
          </a:p>
        </p:txBody>
      </p:sp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pic>
        <p:nvPicPr>
          <p:cNvPr id="9" name="Picture 2" descr="E: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1B7FD2CD-6CAB-486C-9EEE-6AA840D058F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-171450"/>
            <a:ext cx="8153400" cy="1006475"/>
          </a:xfrm>
        </p:spPr>
        <p:txBody>
          <a:bodyPr/>
          <a:lstStyle/>
          <a:p>
            <a:pPr>
              <a:defRPr/>
            </a:pPr>
            <a:r>
              <a:rPr 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INTEGRATED RESEARCH CENTER</a:t>
            </a:r>
            <a:endParaRPr lang="tr-TR" sz="2800" b="1" dirty="0" smtClean="0">
              <a:solidFill>
                <a:srgbClr val="376092"/>
              </a:solidFill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635646"/>
            <a:ext cx="4176000" cy="303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b="1" dirty="0" smtClean="0">
                <a:latin typeface="Palatino Linotype" pitchFamily="18" charset="0"/>
              </a:rPr>
              <a:t>Center</a:t>
            </a:r>
            <a:r>
              <a:rPr lang="en-US" b="1" dirty="0" smtClean="0">
                <a:latin typeface="Palatino Linotype" pitchFamily="18" charset="0"/>
              </a:rPr>
              <a:t> </a:t>
            </a:r>
            <a:r>
              <a:rPr lang="tr-TR" b="1" dirty="0" smtClean="0">
                <a:latin typeface="Palatino Linotype" pitchFamily="18" charset="0"/>
              </a:rPr>
              <a:t>for Materials Research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tr-TR" b="1" i="1" u="sng" dirty="0" smtClean="0">
              <a:latin typeface="Palatino Linotyp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dirty="0" smtClean="0">
                <a:latin typeface="Palatino Linotype" pitchFamily="18" charset="0"/>
              </a:rPr>
              <a:t>   Established in 2001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dirty="0" smtClean="0">
                <a:latin typeface="Palatino Linotype" pitchFamily="18" charset="0"/>
              </a:rPr>
              <a:t>   Evaluates existing raw material  </a:t>
            </a:r>
          </a:p>
          <a:p>
            <a:pPr>
              <a:lnSpc>
                <a:spcPct val="90000"/>
              </a:lnSpc>
              <a:defRPr/>
            </a:pPr>
            <a:r>
              <a:rPr lang="tr-TR" dirty="0" smtClean="0">
                <a:latin typeface="Palatino Linotype" pitchFamily="18" charset="0"/>
              </a:rPr>
              <a:t>     resources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dirty="0" smtClean="0">
                <a:latin typeface="Palatino Linotype" pitchFamily="18" charset="0"/>
              </a:rPr>
              <a:t>   S</a:t>
            </a:r>
            <a:r>
              <a:rPr lang="en-US" dirty="0" err="1" smtClean="0">
                <a:latin typeface="Palatino Linotype" pitchFamily="18" charset="0"/>
              </a:rPr>
              <a:t>upports</a:t>
            </a:r>
            <a:r>
              <a:rPr lang="en-US" dirty="0" smtClean="0">
                <a:latin typeface="Palatino Linotype" pitchFamily="18" charset="0"/>
              </a:rPr>
              <a:t> research and </a:t>
            </a:r>
            <a:r>
              <a:rPr lang="tr-TR" dirty="0" smtClean="0">
                <a:latin typeface="Palatino Linotype" pitchFamily="18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tr-TR" dirty="0" smtClean="0">
                <a:latin typeface="Palatino Linotype" pitchFamily="18" charset="0"/>
              </a:rPr>
              <a:t>     </a:t>
            </a:r>
            <a:r>
              <a:rPr lang="en-US" dirty="0" smtClean="0">
                <a:latin typeface="Palatino Linotype" pitchFamily="18" charset="0"/>
              </a:rPr>
              <a:t>application projects which will </a:t>
            </a:r>
            <a:endParaRPr lang="tr-TR" dirty="0" smtClean="0">
              <a:latin typeface="Palatino Linotype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dirty="0" smtClean="0">
                <a:latin typeface="Palatino Linotype" pitchFamily="18" charset="0"/>
              </a:rPr>
              <a:t>     </a:t>
            </a:r>
            <a:r>
              <a:rPr lang="en-US" dirty="0" smtClean="0">
                <a:latin typeface="Palatino Linotype" pitchFamily="18" charset="0"/>
              </a:rPr>
              <a:t>enable the development needed </a:t>
            </a:r>
            <a:r>
              <a:rPr lang="tr-TR" dirty="0" smtClean="0">
                <a:latin typeface="Palatino Linotype" pitchFamily="18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tr-TR" dirty="0" smtClean="0">
                <a:latin typeface="Palatino Linotype" pitchFamily="18" charset="0"/>
              </a:rPr>
              <a:t>     </a:t>
            </a:r>
            <a:r>
              <a:rPr lang="en-US" dirty="0" smtClean="0">
                <a:latin typeface="Palatino Linotype" pitchFamily="18" charset="0"/>
              </a:rPr>
              <a:t>by industry</a:t>
            </a:r>
            <a:endParaRPr lang="tr-TR" dirty="0" smtClean="0">
              <a:latin typeface="Palatino Linotyp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dirty="0" smtClean="0">
                <a:latin typeface="Palatino Linotype" pitchFamily="18" charset="0"/>
              </a:rPr>
              <a:t>   O</a:t>
            </a:r>
            <a:r>
              <a:rPr lang="en-US" dirty="0" err="1" smtClean="0">
                <a:latin typeface="Palatino Linotype" pitchFamily="18" charset="0"/>
              </a:rPr>
              <a:t>ffers</a:t>
            </a:r>
            <a:r>
              <a:rPr lang="en-US" dirty="0" smtClean="0">
                <a:latin typeface="Palatino Linotype" pitchFamily="18" charset="0"/>
              </a:rPr>
              <a:t> consulting  and education </a:t>
            </a:r>
            <a:r>
              <a:rPr lang="tr-TR" dirty="0" smtClean="0">
                <a:latin typeface="Palatino Linotype" pitchFamily="18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tr-TR" dirty="0" smtClean="0">
                <a:latin typeface="Palatino Linotype" pitchFamily="18" charset="0"/>
              </a:rPr>
              <a:t>     </a:t>
            </a:r>
            <a:r>
              <a:rPr lang="en-US" dirty="0" smtClean="0">
                <a:latin typeface="Palatino Linotype" pitchFamily="18" charset="0"/>
              </a:rPr>
              <a:t>services to private and public </a:t>
            </a:r>
            <a:endParaRPr lang="tr-TR" dirty="0" smtClean="0">
              <a:latin typeface="Palatino Linotype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dirty="0" smtClean="0">
                <a:latin typeface="Palatino Linotype" pitchFamily="18" charset="0"/>
              </a:rPr>
              <a:t>     </a:t>
            </a:r>
            <a:r>
              <a:rPr lang="en-US" dirty="0" smtClean="0">
                <a:latin typeface="Palatino Linotype" pitchFamily="18" charset="0"/>
              </a:rPr>
              <a:t>institutions</a:t>
            </a:r>
            <a:endParaRPr lang="tr-TR" dirty="0">
              <a:latin typeface="Palatino Linotype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1635646"/>
            <a:ext cx="4176000" cy="303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b="1" dirty="0" smtClean="0">
                <a:latin typeface="Palatino Linotype" pitchFamily="18" charset="0"/>
              </a:rPr>
              <a:t>Continuing Education Center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tr-TR" b="1" dirty="0" smtClean="0">
              <a:latin typeface="Palatino Linotyp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dirty="0" smtClean="0">
                <a:latin typeface="Palatino Linotype" pitchFamily="18" charset="0"/>
              </a:rPr>
              <a:t>   Established in 2001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tr-TR" dirty="0" smtClean="0">
                <a:latin typeface="Palatino Linotype" pitchFamily="18" charset="0"/>
              </a:rPr>
              <a:t>   Contributes to the development  </a:t>
            </a:r>
          </a:p>
          <a:p>
            <a:pPr>
              <a:defRPr/>
            </a:pPr>
            <a:r>
              <a:rPr lang="tr-TR" dirty="0" smtClean="0">
                <a:latin typeface="Palatino Linotype" pitchFamily="18" charset="0"/>
              </a:rPr>
              <a:t>     of cooperation of the IZTECH  </a:t>
            </a:r>
          </a:p>
          <a:p>
            <a:pPr>
              <a:defRPr/>
            </a:pPr>
            <a:r>
              <a:rPr lang="tr-TR" dirty="0" smtClean="0">
                <a:latin typeface="Palatino Linotype" pitchFamily="18" charset="0"/>
              </a:rPr>
              <a:t>     with the public institutions, the </a:t>
            </a:r>
          </a:p>
          <a:p>
            <a:pPr>
              <a:defRPr/>
            </a:pPr>
            <a:r>
              <a:rPr lang="tr-TR" dirty="0" smtClean="0">
                <a:latin typeface="Palatino Linotype" pitchFamily="18" charset="0"/>
              </a:rPr>
              <a:t>     private sector and international </a:t>
            </a:r>
          </a:p>
          <a:p>
            <a:pPr>
              <a:defRPr/>
            </a:pPr>
            <a:r>
              <a:rPr lang="tr-TR" dirty="0" smtClean="0">
                <a:latin typeface="Palatino Linotype" pitchFamily="18" charset="0"/>
              </a:rPr>
              <a:t>     organisations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tr-TR" dirty="0" smtClean="0">
                <a:latin typeface="Palatino Linotype" pitchFamily="18" charset="0"/>
              </a:rPr>
              <a:t>   O</a:t>
            </a:r>
            <a:r>
              <a:rPr lang="en-US" dirty="0" err="1" smtClean="0">
                <a:latin typeface="Palatino Linotype" pitchFamily="18" charset="0"/>
              </a:rPr>
              <a:t>rganizes</a:t>
            </a:r>
            <a:r>
              <a:rPr lang="en-US" dirty="0" smtClean="0">
                <a:latin typeface="Palatino Linotype" pitchFamily="18" charset="0"/>
              </a:rPr>
              <a:t> national or international </a:t>
            </a:r>
            <a:r>
              <a:rPr lang="tr-TR" dirty="0" smtClean="0">
                <a:latin typeface="Palatino Linotype" pitchFamily="18" charset="0"/>
              </a:rPr>
              <a:t>    </a:t>
            </a:r>
          </a:p>
          <a:p>
            <a:pPr>
              <a:defRPr/>
            </a:pPr>
            <a:r>
              <a:rPr lang="tr-TR" dirty="0" smtClean="0">
                <a:latin typeface="Palatino Linotype" pitchFamily="18" charset="0"/>
              </a:rPr>
              <a:t>     </a:t>
            </a:r>
            <a:r>
              <a:rPr lang="en-US" dirty="0" smtClean="0">
                <a:latin typeface="Palatino Linotype" pitchFamily="18" charset="0"/>
              </a:rPr>
              <a:t>education </a:t>
            </a:r>
            <a:r>
              <a:rPr lang="en-US" dirty="0" err="1" smtClean="0">
                <a:latin typeface="Palatino Linotype" pitchFamily="18" charset="0"/>
              </a:rPr>
              <a:t>programmes</a:t>
            </a:r>
            <a:endParaRPr lang="tr-TR" dirty="0">
              <a:latin typeface="Palatino Linotype" pitchFamily="18" charset="0"/>
            </a:endParaRPr>
          </a:p>
        </p:txBody>
      </p: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pic>
        <p:nvPicPr>
          <p:cNvPr id="9" name="Picture 2" descr="E: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A0AD131C-8760-4558-A349-70CC1617E82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544" y="320338"/>
            <a:ext cx="8675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tr-TR" alt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V. İZMİR TECHNOLOGY DEVELOPMENT  ZONE</a:t>
            </a:r>
            <a:endParaRPr lang="tr-TR" sz="2800" b="1" dirty="0">
              <a:solidFill>
                <a:srgbClr val="376092"/>
              </a:solidFill>
              <a:latin typeface="Helvetic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321" y="1450181"/>
            <a:ext cx="503979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4400" indent="-284400" fontAlgn="base">
              <a:spcBef>
                <a:spcPts val="600"/>
              </a:spcBef>
              <a:spcAft>
                <a:spcPct val="0"/>
              </a:spcAft>
            </a:pPr>
            <a:r>
              <a:rPr lang="tr-TR" altLang="tr-TR" b="1" dirty="0" smtClean="0">
                <a:latin typeface="Palatino Linotype" pitchFamily="18" charset="0"/>
              </a:rPr>
              <a:t>Technopark: </a:t>
            </a:r>
          </a:p>
          <a:p>
            <a:pPr marL="216000" indent="-319088" eaLnBrk="0" hangingPunct="0">
              <a:spcBef>
                <a:spcPts val="0"/>
              </a:spcBef>
              <a:buSzPct val="60000"/>
              <a:buFont typeface="Wingdings" pitchFamily="2" charset="2"/>
            </a:pPr>
            <a:endParaRPr lang="tr-TR" altLang="tr-TR" dirty="0" smtClean="0">
              <a:latin typeface="Palatino Linotype" pitchFamily="18" charset="0"/>
            </a:endParaRPr>
          </a:p>
          <a:p>
            <a:pPr marL="216000" indent="-319088" eaLnBrk="0" hangingPunct="0">
              <a:spcBef>
                <a:spcPts val="0"/>
              </a:spcBef>
              <a:buSzPct val="60000"/>
            </a:pPr>
            <a:r>
              <a:rPr lang="tr-TR" altLang="tr-TR" dirty="0" smtClean="0">
                <a:latin typeface="Palatino Linotype" pitchFamily="18" charset="0"/>
              </a:rPr>
              <a:t>İzmir Technology Development Zone has 145</a:t>
            </a:r>
          </a:p>
          <a:p>
            <a:pPr marL="216000" indent="-319088" eaLnBrk="0" hangingPunct="0">
              <a:spcBef>
                <a:spcPts val="0"/>
              </a:spcBef>
              <a:buSzPct val="60000"/>
              <a:buFont typeface="Wingdings" pitchFamily="2" charset="2"/>
            </a:pPr>
            <a:r>
              <a:rPr lang="tr-TR" altLang="tr-TR" dirty="0" smtClean="0">
                <a:latin typeface="Palatino Linotype" pitchFamily="18" charset="0"/>
              </a:rPr>
              <a:t>R&amp;D firms </a:t>
            </a:r>
            <a:r>
              <a:rPr lang="tr-TR" altLang="tr-TR" dirty="0" err="1" smtClean="0">
                <a:latin typeface="Palatino Linotype" pitchFamily="18" charset="0"/>
              </a:rPr>
              <a:t>and</a:t>
            </a:r>
            <a:r>
              <a:rPr lang="tr-TR" altLang="tr-TR" dirty="0" smtClean="0">
                <a:latin typeface="Palatino Linotype" pitchFamily="18" charset="0"/>
              </a:rPr>
              <a:t> 900 R&amp;D staff in 2015</a:t>
            </a:r>
          </a:p>
          <a:p>
            <a:pPr marL="216000" indent="-319088" eaLnBrk="0" hangingPunct="0">
              <a:spcBef>
                <a:spcPts val="0"/>
              </a:spcBef>
              <a:buSzPct val="60000"/>
              <a:buFont typeface="Wingdings" pitchFamily="2" charset="2"/>
            </a:pPr>
            <a:endParaRPr lang="tr-TR" altLang="tr-TR" dirty="0" smtClean="0">
              <a:latin typeface="Palatino Linotype" pitchFamily="18" charset="0"/>
            </a:endParaRPr>
          </a:p>
          <a:p>
            <a:pPr marL="216000" indent="-319088" eaLnBrk="0" hangingPunct="0">
              <a:spcBef>
                <a:spcPts val="0"/>
              </a:spcBef>
              <a:buSzPct val="60000"/>
              <a:buFont typeface="Wingdings" pitchFamily="2" charset="2"/>
            </a:pPr>
            <a:r>
              <a:rPr lang="tr-TR" altLang="tr-TR" dirty="0" smtClean="0">
                <a:latin typeface="Palatino Linotype" pitchFamily="18" charset="0"/>
              </a:rPr>
              <a:t>The Zone ranks </a:t>
            </a:r>
            <a:r>
              <a:rPr lang="tr-TR" altLang="tr-TR" dirty="0" err="1" smtClean="0">
                <a:latin typeface="Palatino Linotype" pitchFamily="18" charset="0"/>
              </a:rPr>
              <a:t>number</a:t>
            </a:r>
            <a:r>
              <a:rPr lang="tr-TR" altLang="tr-TR" dirty="0" smtClean="0">
                <a:latin typeface="Palatino Linotype" pitchFamily="18" charset="0"/>
              </a:rPr>
              <a:t> 2 among all</a:t>
            </a:r>
          </a:p>
          <a:p>
            <a:pPr marL="216000" indent="-319088" eaLnBrk="0" hangingPunct="0">
              <a:spcBef>
                <a:spcPts val="0"/>
              </a:spcBef>
              <a:buSzPct val="60000"/>
              <a:buFont typeface="Wingdings" pitchFamily="2" charset="2"/>
            </a:pPr>
            <a:r>
              <a:rPr lang="tr-TR" altLang="tr-TR" dirty="0" smtClean="0">
                <a:latin typeface="Palatino Linotype" pitchFamily="18" charset="0"/>
              </a:rPr>
              <a:t>technoparks in </a:t>
            </a:r>
            <a:r>
              <a:rPr lang="tr-TR" altLang="tr-TR" dirty="0" err="1" smtClean="0">
                <a:latin typeface="Palatino Linotype" pitchFamily="18" charset="0"/>
              </a:rPr>
              <a:t>the</a:t>
            </a:r>
            <a:r>
              <a:rPr lang="tr-TR" altLang="tr-TR" dirty="0">
                <a:latin typeface="Palatino Linotype" pitchFamily="18" charset="0"/>
              </a:rPr>
              <a:t> </a:t>
            </a:r>
            <a:r>
              <a:rPr lang="tr-TR" altLang="tr-TR" dirty="0" err="1" smtClean="0">
                <a:latin typeface="Palatino Linotype" pitchFamily="18" charset="0"/>
              </a:rPr>
              <a:t>annual</a:t>
            </a:r>
            <a:r>
              <a:rPr lang="tr-TR" altLang="tr-TR" dirty="0" smtClean="0">
                <a:latin typeface="Palatino Linotype" pitchFamily="18" charset="0"/>
              </a:rPr>
              <a:t> </a:t>
            </a:r>
            <a:r>
              <a:rPr lang="tr-TR" altLang="tr-TR" dirty="0" err="1" smtClean="0">
                <a:latin typeface="Palatino Linotype" pitchFamily="18" charset="0"/>
              </a:rPr>
              <a:t>performance</a:t>
            </a:r>
            <a:r>
              <a:rPr lang="tr-TR" altLang="tr-TR" dirty="0" smtClean="0">
                <a:latin typeface="Palatino Linotype" pitchFamily="18" charset="0"/>
              </a:rPr>
              <a:t> </a:t>
            </a:r>
            <a:r>
              <a:rPr lang="tr-TR" altLang="tr-TR" dirty="0" err="1" smtClean="0">
                <a:latin typeface="Palatino Linotype" pitchFamily="18" charset="0"/>
              </a:rPr>
              <a:t>index</a:t>
            </a:r>
            <a:endParaRPr lang="tr-TR" altLang="tr-TR" dirty="0">
              <a:latin typeface="Palatino Linotype" pitchFamily="18" charset="0"/>
            </a:endParaRPr>
          </a:p>
          <a:p>
            <a:pPr marL="216000" indent="-319088" eaLnBrk="0" hangingPunct="0">
              <a:spcBef>
                <a:spcPts val="0"/>
              </a:spcBef>
              <a:buSzPct val="60000"/>
              <a:buFont typeface="Wingdings" pitchFamily="2" charset="2"/>
            </a:pPr>
            <a:r>
              <a:rPr lang="tr-TR" altLang="tr-TR" dirty="0" smtClean="0">
                <a:latin typeface="Palatino Linotype" pitchFamily="18" charset="0"/>
              </a:rPr>
              <a:t>of </a:t>
            </a:r>
            <a:r>
              <a:rPr lang="tr-TR" altLang="tr-TR" dirty="0" err="1" smtClean="0">
                <a:latin typeface="Palatino Linotype" pitchFamily="18" charset="0"/>
              </a:rPr>
              <a:t>Technology</a:t>
            </a:r>
            <a:r>
              <a:rPr lang="tr-TR" altLang="tr-TR" dirty="0" smtClean="0">
                <a:latin typeface="Palatino Linotype" pitchFamily="18" charset="0"/>
              </a:rPr>
              <a:t> Development </a:t>
            </a:r>
            <a:r>
              <a:rPr lang="tr-TR" altLang="tr-TR" dirty="0" err="1" smtClean="0">
                <a:latin typeface="Palatino Linotype" pitchFamily="18" charset="0"/>
              </a:rPr>
              <a:t>Zones</a:t>
            </a:r>
            <a:r>
              <a:rPr lang="tr-TR" altLang="tr-TR" dirty="0" smtClean="0">
                <a:latin typeface="Palatino Linotype" pitchFamily="18" charset="0"/>
              </a:rPr>
              <a:t> in 2013</a:t>
            </a:r>
          </a:p>
          <a:p>
            <a:pPr marL="216000" indent="-319088" eaLnBrk="0" hangingPunct="0">
              <a:spcBef>
                <a:spcPts val="0"/>
              </a:spcBef>
              <a:buSzPct val="60000"/>
              <a:buFont typeface="Wingdings" pitchFamily="2" charset="2"/>
            </a:pPr>
            <a:endParaRPr lang="tr-TR" altLang="tr-TR" dirty="0" smtClean="0">
              <a:latin typeface="Palatino Linotype" pitchFamily="18" charset="0"/>
            </a:endParaRPr>
          </a:p>
          <a:p>
            <a:pPr marL="216000" indent="-319088" eaLnBrk="0" hangingPunct="0">
              <a:spcBef>
                <a:spcPts val="0"/>
              </a:spcBef>
              <a:buSzPct val="60000"/>
              <a:buFont typeface="Wingdings" pitchFamily="2" charset="2"/>
            </a:pPr>
            <a:r>
              <a:rPr lang="tr-TR" altLang="tr-TR" dirty="0" smtClean="0">
                <a:latin typeface="Palatino Linotype" pitchFamily="18" charset="0"/>
              </a:rPr>
              <a:t>First Controlled Project Supported Innovation</a:t>
            </a:r>
          </a:p>
          <a:p>
            <a:pPr marL="216000" indent="-319088" eaLnBrk="0" hangingPunct="0">
              <a:spcBef>
                <a:spcPts val="0"/>
              </a:spcBef>
              <a:buSzPct val="60000"/>
              <a:buFont typeface="Wingdings" pitchFamily="2" charset="2"/>
            </a:pPr>
            <a:r>
              <a:rPr lang="tr-TR" altLang="tr-TR" dirty="0" smtClean="0">
                <a:latin typeface="Palatino Linotype" pitchFamily="18" charset="0"/>
              </a:rPr>
              <a:t>Center in Turkey will come into service in the</a:t>
            </a:r>
          </a:p>
          <a:p>
            <a:pPr marL="216000" indent="-319088" eaLnBrk="0" hangingPunct="0">
              <a:spcBef>
                <a:spcPts val="0"/>
              </a:spcBef>
              <a:buSzPct val="60000"/>
              <a:buFont typeface="Wingdings" pitchFamily="2" charset="2"/>
            </a:pPr>
            <a:r>
              <a:rPr lang="tr-TR" altLang="tr-TR" dirty="0" err="1" smtClean="0">
                <a:latin typeface="Palatino Linotype" pitchFamily="18" charset="0"/>
              </a:rPr>
              <a:t>Technopark</a:t>
            </a:r>
            <a:r>
              <a:rPr lang="tr-TR" altLang="tr-TR" dirty="0" smtClean="0">
                <a:latin typeface="Palatino Linotype" pitchFamily="18" charset="0"/>
              </a:rPr>
              <a:t>.</a:t>
            </a:r>
            <a:endParaRPr lang="tr-TR" altLang="tr-TR" dirty="0" smtClean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 dirty="0">
                <a:latin typeface="Century Gothic" pitchFamily="34" charset="0"/>
              </a:rPr>
              <a:t>www.iyte.edu.tr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35646"/>
            <a:ext cx="3240360" cy="2511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2" descr="E: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30171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A0AD131C-8760-4558-A349-70CC1617E82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2817" y="392346"/>
            <a:ext cx="8675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tr-TR" alt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 İZMİR TECHNOLOGY DEVELOPMENT ZONE</a:t>
            </a:r>
            <a:endParaRPr lang="tr-TR" sz="2800" b="1" dirty="0">
              <a:solidFill>
                <a:srgbClr val="376092"/>
              </a:solidFill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2041560"/>
            <a:ext cx="453650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altLang="tr-TR" b="1" dirty="0" smtClean="0">
                <a:latin typeface="Palatino Linotype" pitchFamily="18" charset="0"/>
              </a:rPr>
              <a:t>Innovation Center:</a:t>
            </a:r>
          </a:p>
          <a:p>
            <a:endParaRPr lang="tr-TR" altLang="tr-TR" b="1" dirty="0">
              <a:latin typeface="Helvetica" pitchFamily="34" charset="0"/>
            </a:endParaRPr>
          </a:p>
          <a:p>
            <a:pPr marL="342900" indent="-342900" eaLnBrk="1" hangingPunct="1">
              <a:buClr>
                <a:schemeClr val="tx1"/>
              </a:buClr>
              <a:buSzTx/>
              <a:defRPr/>
            </a:pPr>
            <a:r>
              <a:rPr lang="tr-TR" altLang="tr-TR" dirty="0" smtClean="0">
                <a:latin typeface="Palatino Linotype" pitchFamily="18" charset="0"/>
              </a:rPr>
              <a:t>Innovation Center </a:t>
            </a:r>
            <a:r>
              <a:rPr lang="tr-TR" altLang="tr-TR" dirty="0" err="1" smtClean="0">
                <a:latin typeface="Palatino Linotype" pitchFamily="18" charset="0"/>
              </a:rPr>
              <a:t>acts</a:t>
            </a:r>
            <a:r>
              <a:rPr lang="tr-TR" altLang="tr-TR" dirty="0" smtClean="0">
                <a:latin typeface="Palatino Linotype" pitchFamily="18" charset="0"/>
              </a:rPr>
              <a:t> as an incubator </a:t>
            </a:r>
          </a:p>
          <a:p>
            <a:pPr marL="342900" indent="-342900" eaLnBrk="1" hangingPunct="1">
              <a:buClr>
                <a:schemeClr val="tx1"/>
              </a:buClr>
              <a:buSzTx/>
              <a:defRPr/>
            </a:pPr>
            <a:r>
              <a:rPr lang="tr-TR" altLang="tr-TR" dirty="0" smtClean="0">
                <a:latin typeface="Palatino Linotype" pitchFamily="18" charset="0"/>
              </a:rPr>
              <a:t>not only for the enterprising firms but</a:t>
            </a:r>
          </a:p>
          <a:p>
            <a:pPr marL="342900" indent="-342900" eaLnBrk="1" hangingPunct="1">
              <a:buClr>
                <a:schemeClr val="tx1"/>
              </a:buClr>
              <a:buSzTx/>
              <a:defRPr/>
            </a:pPr>
            <a:r>
              <a:rPr lang="tr-TR" altLang="tr-TR" dirty="0" smtClean="0">
                <a:latin typeface="Palatino Linotype" pitchFamily="18" charset="0"/>
              </a:rPr>
              <a:t>also for the students having    </a:t>
            </a:r>
          </a:p>
          <a:p>
            <a:pPr marL="0" indent="0" eaLnBrk="1" hangingPunct="1"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r>
              <a:rPr lang="tr-TR" altLang="tr-TR" dirty="0" smtClean="0">
                <a:latin typeface="Palatino Linotype" pitchFamily="18" charset="0"/>
              </a:rPr>
              <a:t>improvable ideas        </a:t>
            </a:r>
          </a:p>
        </p:txBody>
      </p:sp>
      <p:pic>
        <p:nvPicPr>
          <p:cNvPr id="8" name="Picture 4" descr="DSC07673a.jpg">
            <a:hlinkClick r:id="rId2" action="ppaction://hlinkpres?slideindex=1&amp;slidetitle=" highlightClick="1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2523" y="1563638"/>
            <a:ext cx="3997949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 dirty="0">
                <a:latin typeface="Century Gothic" pitchFamily="34" charset="0"/>
              </a:rPr>
              <a:t>www.iyte.edu.tr</a:t>
            </a:r>
          </a:p>
        </p:txBody>
      </p:sp>
      <p:pic>
        <p:nvPicPr>
          <p:cNvPr id="11" name="Picture 2" descr="E: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314348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9C1A550C-CDE9-49BB-B18D-00AF59366B5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0321" y="195486"/>
            <a:ext cx="84241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tr-TR" alt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VI. LIVING CENTER FOR GRADUATE STUDENTS</a:t>
            </a:r>
            <a:endParaRPr lang="tr-TR" altLang="tr-TR" sz="2800" b="1" dirty="0">
              <a:solidFill>
                <a:srgbClr val="376092"/>
              </a:solidFill>
              <a:latin typeface="Palatino Linotype" pitchFamily="18" charset="0"/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467544" y="1851670"/>
            <a:ext cx="4607743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defRPr/>
            </a:pPr>
            <a:endParaRPr lang="tr-TR" altLang="tr-TR" dirty="0" smtClean="0">
              <a:latin typeface="Palatino Linotype" pitchFamily="18" charset="0"/>
            </a:endParaRPr>
          </a:p>
          <a:p>
            <a:pPr marL="342900" indent="-342900">
              <a:buClr>
                <a:schemeClr val="tx1"/>
              </a:buClr>
              <a:buFont typeface="Wingdings"/>
              <a:buChar char="§"/>
              <a:defRPr/>
            </a:pPr>
            <a:r>
              <a:rPr lang="tr-TR" altLang="tr-TR" dirty="0" smtClean="0">
                <a:latin typeface="Palatino Linotype" pitchFamily="18" charset="0"/>
              </a:rPr>
              <a:t>It involves a market, cafes, bookstore, restaurants.</a:t>
            </a:r>
          </a:p>
          <a:p>
            <a:pPr marL="342900" indent="-342900">
              <a:buClr>
                <a:schemeClr val="tx1"/>
              </a:buClr>
              <a:buFont typeface="Wingdings"/>
              <a:buChar char="§"/>
              <a:defRPr/>
            </a:pPr>
            <a:r>
              <a:rPr lang="tr-TR" altLang="tr-TR" dirty="0" smtClean="0">
                <a:latin typeface="Palatino Linotype" pitchFamily="18" charset="0"/>
              </a:rPr>
              <a:t>The Center </a:t>
            </a:r>
            <a:r>
              <a:rPr lang="en-US" altLang="tr-TR" dirty="0" smtClean="0">
                <a:latin typeface="Palatino Linotype" pitchFamily="18" charset="0"/>
              </a:rPr>
              <a:t>serves in a total area of 1900 m2 </a:t>
            </a:r>
            <a:r>
              <a:rPr lang="tr-TR" altLang="tr-TR" dirty="0" smtClean="0">
                <a:latin typeface="Palatino Linotype" pitchFamily="18" charset="0"/>
              </a:rPr>
              <a:t>and includes a Guesthouse with single, </a:t>
            </a:r>
            <a:r>
              <a:rPr lang="tr-TR" altLang="tr-TR" dirty="0" err="1" smtClean="0">
                <a:latin typeface="Palatino Linotype" pitchFamily="18" charset="0"/>
              </a:rPr>
              <a:t>double</a:t>
            </a:r>
            <a:r>
              <a:rPr lang="tr-TR" altLang="tr-TR" dirty="0" smtClean="0">
                <a:latin typeface="Palatino Linotype" pitchFamily="18" charset="0"/>
              </a:rPr>
              <a:t> </a:t>
            </a:r>
            <a:r>
              <a:rPr lang="tr-TR" altLang="tr-TR" dirty="0" err="1" smtClean="0">
                <a:latin typeface="Palatino Linotype" pitchFamily="18" charset="0"/>
              </a:rPr>
              <a:t>and</a:t>
            </a:r>
            <a:r>
              <a:rPr lang="tr-TR" altLang="tr-TR" dirty="0" smtClean="0">
                <a:latin typeface="Palatino Linotype" pitchFamily="18" charset="0"/>
              </a:rPr>
              <a:t> quadruple </a:t>
            </a:r>
            <a:r>
              <a:rPr lang="tr-TR" altLang="tr-TR" dirty="0" err="1" smtClean="0">
                <a:latin typeface="Palatino Linotype" pitchFamily="18" charset="0"/>
              </a:rPr>
              <a:t>rooms</a:t>
            </a:r>
            <a:r>
              <a:rPr lang="tr-TR" altLang="tr-TR" dirty="0" smtClean="0">
                <a:latin typeface="Palatino Linotype" pitchFamily="18" charset="0"/>
              </a:rPr>
              <a:t> </a:t>
            </a:r>
          </a:p>
          <a:p>
            <a:pPr marL="342900" indent="-342900">
              <a:buClr>
                <a:schemeClr val="tx1"/>
              </a:buClr>
              <a:buFont typeface="Wingdings"/>
              <a:buChar char="§"/>
              <a:defRPr/>
            </a:pPr>
            <a:r>
              <a:rPr lang="tr-TR" altLang="tr-TR" dirty="0" err="1" smtClean="0">
                <a:latin typeface="Palatino Linotype" pitchFamily="18" charset="0"/>
              </a:rPr>
              <a:t>Capacity</a:t>
            </a:r>
            <a:r>
              <a:rPr lang="tr-TR" altLang="tr-TR" dirty="0" smtClean="0">
                <a:latin typeface="Palatino Linotype" pitchFamily="18" charset="0"/>
              </a:rPr>
              <a:t> of the Guesthouse: 520 </a:t>
            </a:r>
            <a:r>
              <a:rPr lang="tr-TR" altLang="tr-TR" dirty="0" err="1" smtClean="0">
                <a:latin typeface="Palatino Linotype" pitchFamily="18" charset="0"/>
              </a:rPr>
              <a:t>people</a:t>
            </a:r>
            <a:endParaRPr lang="tr-TR" altLang="tr-TR" dirty="0" smtClean="0">
              <a:latin typeface="Palatino Linotype" pitchFamily="18" charset="0"/>
            </a:endParaRPr>
          </a:p>
          <a:p>
            <a:pPr>
              <a:spcBef>
                <a:spcPts val="600"/>
              </a:spcBef>
            </a:pPr>
            <a:endParaRPr lang="tr-TR" altLang="tr-TR" dirty="0">
              <a:latin typeface="Helvetica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86" y="1563638"/>
            <a:ext cx="374673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 dirty="0">
                <a:latin typeface="Century Gothic" pitchFamily="34" charset="0"/>
              </a:rPr>
              <a:t>www.iyte.edu.tr</a:t>
            </a:r>
          </a:p>
        </p:txBody>
      </p:sp>
      <p:pic>
        <p:nvPicPr>
          <p:cNvPr id="10" name="Picture 2" descr="E: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800074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89081A3D-D10D-4758-B480-3316EB3DAFA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Slide Number Placeholder 9"/>
          <p:cNvSpPr txBox="1">
            <a:spLocks/>
          </p:cNvSpPr>
          <p:nvPr/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CACCF51-F6BF-441C-B1D1-63E376E4ACCC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20" name="Title 1"/>
          <p:cNvSpPr>
            <a:spLocks/>
          </p:cNvSpPr>
          <p:nvPr/>
        </p:nvSpPr>
        <p:spPr bwMode="auto">
          <a:xfrm>
            <a:off x="457200" y="333375"/>
            <a:ext cx="7734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tr-TR" alt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I. ABOUT İZMİR</a:t>
            </a:r>
            <a:endParaRPr lang="tr-TR" altLang="tr-TR" sz="28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9221" name="Content Placeholder 2"/>
          <p:cNvSpPr txBox="1">
            <a:spLocks/>
          </p:cNvSpPr>
          <p:nvPr/>
        </p:nvSpPr>
        <p:spPr bwMode="auto">
          <a:xfrm>
            <a:off x="395536" y="1629891"/>
            <a:ext cx="4695825" cy="317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tr-TR" sz="1800" dirty="0" smtClean="0">
                <a:latin typeface="Palatino Linotype" pitchFamily="18" charset="0"/>
              </a:rPr>
              <a:t>"</a:t>
            </a:r>
            <a:r>
              <a:rPr lang="en-US" altLang="tr-TR" sz="1800" dirty="0" err="1" smtClean="0">
                <a:latin typeface="Palatino Linotype" pitchFamily="18" charset="0"/>
              </a:rPr>
              <a:t>İzmir</a:t>
            </a:r>
            <a:r>
              <a:rPr lang="en-US" altLang="tr-TR" sz="1800" dirty="0" smtClean="0">
                <a:latin typeface="Palatino Linotype" pitchFamily="18" charset="0"/>
              </a:rPr>
              <a:t>" probably derives from the </a:t>
            </a:r>
            <a:endParaRPr lang="tr-TR" altLang="tr-TR" sz="1800" dirty="0" smtClean="0"/>
          </a:p>
          <a:p>
            <a:pPr>
              <a:spcBef>
                <a:spcPct val="20000"/>
              </a:spcBef>
            </a:pPr>
            <a:r>
              <a:rPr lang="tr-TR" altLang="tr-TR" sz="1800" dirty="0" smtClean="0"/>
              <a:t>      </a:t>
            </a:r>
            <a:r>
              <a:rPr lang="en-US" altLang="tr-TR" sz="1800" dirty="0" smtClean="0">
                <a:latin typeface="Palatino Linotype" pitchFamily="18" charset="0"/>
              </a:rPr>
              <a:t>former Greek name "Smyrna”</a:t>
            </a:r>
            <a:endParaRPr lang="tr-TR" altLang="tr-TR" sz="1800" dirty="0" smtClean="0"/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tr-TR" sz="1800" dirty="0" smtClean="0">
                <a:latin typeface="Palatino Linotype" pitchFamily="18" charset="0"/>
              </a:rPr>
              <a:t>Close to </a:t>
            </a:r>
            <a:r>
              <a:rPr lang="tr-TR" altLang="tr-TR" sz="1800" dirty="0" smtClean="0">
                <a:latin typeface="Palatino Linotype" pitchFamily="18" charset="0"/>
              </a:rPr>
              <a:t>historic sites like </a:t>
            </a:r>
            <a:r>
              <a:rPr lang="en-US" altLang="tr-TR" sz="1800" dirty="0" smtClean="0">
                <a:latin typeface="Palatino Linotype" pitchFamily="18" charset="0"/>
              </a:rPr>
              <a:t>Ephesus, </a:t>
            </a:r>
            <a:r>
              <a:rPr lang="en-US" altLang="tr-TR" sz="1800" dirty="0" err="1" smtClean="0">
                <a:latin typeface="Palatino Linotype" pitchFamily="18" charset="0"/>
              </a:rPr>
              <a:t>Pergamon</a:t>
            </a:r>
            <a:r>
              <a:rPr lang="tr-TR" altLang="tr-TR" sz="1800" dirty="0" smtClean="0">
                <a:latin typeface="Palatino Linotype" pitchFamily="18" charset="0"/>
              </a:rPr>
              <a:t> and </a:t>
            </a:r>
            <a:r>
              <a:rPr lang="en-US" altLang="tr-TR" sz="1800" dirty="0" err="1" smtClean="0">
                <a:latin typeface="Palatino Linotype" pitchFamily="18" charset="0"/>
              </a:rPr>
              <a:t>Priene</a:t>
            </a:r>
            <a:r>
              <a:rPr lang="en-US" altLang="tr-TR" sz="1800" dirty="0" smtClean="0">
                <a:latin typeface="Palatino Linotype" pitchFamily="18" charset="0"/>
              </a:rPr>
              <a:t>  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tr-TR" sz="1800" dirty="0" smtClean="0">
                <a:latin typeface="Palatino Linotype" pitchFamily="18" charset="0"/>
              </a:rPr>
              <a:t>The second largest port and the </a:t>
            </a:r>
            <a:endParaRPr lang="tr-TR" altLang="tr-TR" sz="1800" dirty="0" smtClean="0"/>
          </a:p>
          <a:p>
            <a:pPr>
              <a:spcBef>
                <a:spcPct val="20000"/>
              </a:spcBef>
            </a:pPr>
            <a:r>
              <a:rPr lang="tr-TR" altLang="tr-TR" sz="1800" dirty="0" smtClean="0"/>
              <a:t>      </a:t>
            </a:r>
            <a:r>
              <a:rPr lang="en-US" altLang="tr-TR" sz="1800" dirty="0" smtClean="0">
                <a:latin typeface="Palatino Linotype" pitchFamily="18" charset="0"/>
              </a:rPr>
              <a:t>third largest city in Turkey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tr-TR" sz="1800" dirty="0" smtClean="0">
                <a:latin typeface="Palatino Linotype" pitchFamily="18" charset="0"/>
              </a:rPr>
              <a:t>Mediterranean climate</a:t>
            </a:r>
            <a:endParaRPr lang="tr-TR" altLang="tr-TR" sz="1800" dirty="0">
              <a:latin typeface="Calibri" pitchFamily="34" charset="0"/>
            </a:endParaRPr>
          </a:p>
        </p:txBody>
      </p:sp>
      <p:pic>
        <p:nvPicPr>
          <p:cNvPr id="9" name="Picture 8" descr="m_201101181015_16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38150"/>
            <a:ext cx="3384376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 descr="m_201101181008_16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528927"/>
            <a:ext cx="3429000" cy="2295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pic>
        <p:nvPicPr>
          <p:cNvPr id="11" name="Picture 2" descr="E: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BD815AFF-93DD-4840-BA6E-0FF5E11BA17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420019"/>
            <a:ext cx="5544616" cy="3600003"/>
          </a:xfrm>
        </p:spPr>
        <p:txBody>
          <a:bodyPr/>
          <a:lstStyle/>
          <a:p>
            <a:pPr marL="284400" indent="-284400" eaLnBrk="1" hangingPunct="1">
              <a:spcBef>
                <a:spcPts val="600"/>
              </a:spcBef>
              <a:buClrTx/>
              <a:buSzPct val="100000"/>
              <a:buFont typeface="Wingdings" pitchFamily="2" charset="2"/>
              <a:buChar char="§"/>
            </a:pPr>
            <a:r>
              <a:rPr lang="tr-TR" altLang="tr-TR" sz="1800" b="1" dirty="0" smtClean="0">
                <a:latin typeface="Palatino Linotype" pitchFamily="18" charset="0"/>
              </a:rPr>
              <a:t>Health Services: </a:t>
            </a:r>
            <a:r>
              <a:rPr lang="tr-TR" altLang="tr-TR" sz="1800" dirty="0" smtClean="0">
                <a:latin typeface="Palatino Linotype" pitchFamily="18" charset="0"/>
              </a:rPr>
              <a:t>Physical Health Care </a:t>
            </a:r>
            <a:r>
              <a:rPr lang="tr-TR" altLang="tr-TR" sz="1800" dirty="0" err="1" smtClean="0">
                <a:latin typeface="Palatino Linotype" pitchFamily="18" charset="0"/>
              </a:rPr>
              <a:t>and</a:t>
            </a:r>
            <a:r>
              <a:rPr lang="tr-TR" altLang="tr-TR" sz="1800" dirty="0" smtClean="0">
                <a:latin typeface="Palatino Linotype" pitchFamily="18" charset="0"/>
              </a:rPr>
              <a:t> </a:t>
            </a:r>
            <a:r>
              <a:rPr lang="tr-TR" altLang="tr-TR" sz="1800" dirty="0" err="1" smtClean="0">
                <a:latin typeface="Palatino Linotype" pitchFamily="18" charset="0"/>
              </a:rPr>
              <a:t>Psychological</a:t>
            </a:r>
            <a:r>
              <a:rPr lang="tr-TR" altLang="tr-TR" sz="1800" dirty="0" smtClean="0">
                <a:latin typeface="Palatino Linotype" pitchFamily="18" charset="0"/>
              </a:rPr>
              <a:t> Support is provided by Health Center</a:t>
            </a:r>
          </a:p>
          <a:p>
            <a:pPr marL="284400" indent="-284400" eaLnBrk="1" hangingPunct="1">
              <a:spcBef>
                <a:spcPts val="600"/>
              </a:spcBef>
              <a:buClrTx/>
              <a:buSzPct val="100000"/>
              <a:buFont typeface="Wingdings" pitchFamily="2" charset="2"/>
              <a:buChar char="§"/>
            </a:pPr>
            <a:r>
              <a:rPr lang="tr-TR" altLang="tr-TR" sz="1800" b="1" dirty="0" smtClean="0">
                <a:latin typeface="Palatino Linotype" pitchFamily="18" charset="0"/>
              </a:rPr>
              <a:t>Sports Facilities: </a:t>
            </a:r>
            <a:r>
              <a:rPr lang="tr-TR" altLang="tr-TR" sz="1800" dirty="0" smtClean="0">
                <a:latin typeface="Palatino Linotype" pitchFamily="18" charset="0"/>
              </a:rPr>
              <a:t> Sports Hall (Capacity: 1200 people), Fitness Center, Synthetic Football Pitch, Volleyball Court, Basketball Court, Miniature Golf Course, Semi-Olympic Swimming Pool</a:t>
            </a:r>
          </a:p>
          <a:p>
            <a:pPr marL="284400" indent="-284400" eaLnBrk="1" hangingPunct="1">
              <a:spcBef>
                <a:spcPts val="600"/>
              </a:spcBef>
              <a:buClrTx/>
              <a:buSzPct val="100000"/>
              <a:buFont typeface="Wingdings" pitchFamily="2" charset="2"/>
              <a:buChar char="§"/>
            </a:pPr>
            <a:r>
              <a:rPr lang="tr-TR" altLang="tr-TR" sz="1800" b="1" dirty="0" smtClean="0">
                <a:latin typeface="Palatino Linotype" pitchFamily="18" charset="0"/>
              </a:rPr>
              <a:t>Social Activities: </a:t>
            </a:r>
            <a:r>
              <a:rPr lang="tr-TR" altLang="tr-TR" sz="1800" dirty="0" smtClean="0">
                <a:latin typeface="Palatino Linotype" pitchFamily="18" charset="0"/>
              </a:rPr>
              <a:t>Concerts, Folk Dances, Modern Dances, Cinema, Theatre Plays, 47 Student Clubs</a:t>
            </a:r>
          </a:p>
          <a:p>
            <a:pPr marL="284400" indent="-284400" eaLnBrk="1" hangingPunct="1">
              <a:spcBef>
                <a:spcPts val="600"/>
              </a:spcBef>
              <a:buClrTx/>
              <a:buSzPct val="100000"/>
              <a:buFont typeface="Wingdings" pitchFamily="2" charset="2"/>
              <a:buChar char="§"/>
            </a:pPr>
            <a:r>
              <a:rPr lang="tr-TR" altLang="tr-TR" sz="1800" b="1" dirty="0" smtClean="0">
                <a:latin typeface="Palatino Linotype" pitchFamily="18" charset="0"/>
              </a:rPr>
              <a:t>Scholarship: </a:t>
            </a:r>
            <a:r>
              <a:rPr lang="tr-TR" altLang="tr-TR" sz="1800" dirty="0" smtClean="0">
                <a:latin typeface="Palatino Linotype" pitchFamily="18" charset="0"/>
              </a:rPr>
              <a:t>Scholarship opportunities for students</a:t>
            </a:r>
          </a:p>
          <a:p>
            <a:pPr marL="342900" indent="-342900" eaLnBrk="1" hangingPunct="1">
              <a:buFont typeface="Wingdings" pitchFamily="2" charset="2"/>
              <a:buNone/>
            </a:pPr>
            <a:endParaRPr lang="tr-TR" altLang="tr-TR" sz="1900" dirty="0" smtClean="0">
              <a:latin typeface="Palatino Linotype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518864" y="178966"/>
            <a:ext cx="8229600" cy="736600"/>
          </a:xfrm>
        </p:spPr>
        <p:txBody>
          <a:bodyPr anchor="ctr"/>
          <a:lstStyle/>
          <a:p>
            <a:pPr>
              <a:defRPr/>
            </a:pPr>
            <a:r>
              <a:rPr lang="tr-TR" altLang="tr-TR" sz="2800" b="1" dirty="0" smtClean="0">
                <a:solidFill>
                  <a:srgbClr val="376092"/>
                </a:solidFill>
                <a:latin typeface="Palatino Linotype" pitchFamily="18" charset="0"/>
                <a:ea typeface="+mn-ea"/>
                <a:cs typeface="+mn-cs"/>
              </a:rPr>
              <a:t>VII. CAMPUS LIFE</a:t>
            </a: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95686"/>
            <a:ext cx="2232248" cy="2777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6874" name="Picture 10" descr="MC_iyte (45)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55526"/>
            <a:ext cx="288032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 descr="E: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2AA91267-3737-4309-9022-59AF8A4752A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539552" y="1563638"/>
            <a:ext cx="5256584" cy="3455987"/>
          </a:xfrm>
        </p:spPr>
        <p:txBody>
          <a:bodyPr/>
          <a:lstStyle/>
          <a:p>
            <a:pPr marL="284400" indent="-284400" eaLnBrk="1" hangingPunct="1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</a:pPr>
            <a:r>
              <a:rPr lang="tr-TR" sz="1800" b="1" dirty="0" smtClean="0">
                <a:latin typeface="Palatino Linotype" pitchFamily="18" charset="0"/>
              </a:rPr>
              <a:t>Food Services</a:t>
            </a:r>
            <a:r>
              <a:rPr lang="tr-TR" altLang="tr-TR" sz="1800" b="1" dirty="0" smtClean="0">
                <a:latin typeface="Palatino Linotype" pitchFamily="18" charset="0"/>
              </a:rPr>
              <a:t>: </a:t>
            </a:r>
            <a:r>
              <a:rPr lang="tr-TR" sz="1800" dirty="0" smtClean="0">
                <a:latin typeface="Palatino Linotype" pitchFamily="18" charset="0"/>
              </a:rPr>
              <a:t>Central Cafeteria </a:t>
            </a:r>
            <a:r>
              <a:rPr lang="tr-TR" altLang="tr-TR" sz="1800" dirty="0" smtClean="0">
                <a:latin typeface="Palatino Linotype" pitchFamily="18" charset="0"/>
              </a:rPr>
              <a:t>(Capacity: 5000 people), C</a:t>
            </a:r>
            <a:r>
              <a:rPr lang="tr-TR" sz="1800" dirty="0" smtClean="0">
                <a:latin typeface="Palatino Linotype" pitchFamily="18" charset="0"/>
              </a:rPr>
              <a:t>anteens in different Departments</a:t>
            </a:r>
            <a:r>
              <a:rPr lang="tr-TR" sz="1800" dirty="0">
                <a:latin typeface="Palatino Linotype" pitchFamily="18" charset="0"/>
              </a:rPr>
              <a:t> </a:t>
            </a:r>
            <a:r>
              <a:rPr lang="tr-TR" sz="1800" dirty="0" smtClean="0">
                <a:latin typeface="Palatino Linotype" pitchFamily="18" charset="0"/>
              </a:rPr>
              <a:t>and </a:t>
            </a:r>
            <a:r>
              <a:rPr lang="tr-TR" sz="1800" dirty="0">
                <a:latin typeface="Palatino Linotype" pitchFamily="18" charset="0"/>
              </a:rPr>
              <a:t>C</a:t>
            </a:r>
            <a:r>
              <a:rPr lang="tr-TR" sz="1800" dirty="0" smtClean="0">
                <a:latin typeface="Palatino Linotype" pitchFamily="18" charset="0"/>
              </a:rPr>
              <a:t>afeterias</a:t>
            </a:r>
            <a:endParaRPr lang="tr-TR" altLang="tr-TR" sz="1800" dirty="0" smtClean="0">
              <a:latin typeface="Palatino Linotype" pitchFamily="18" charset="0"/>
            </a:endParaRPr>
          </a:p>
          <a:p>
            <a:pPr marL="284400" indent="-284400" eaLnBrk="1" hangingPunct="1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</a:pPr>
            <a:r>
              <a:rPr lang="tr-TR" altLang="tr-TR" sz="1800" b="1" dirty="0" smtClean="0">
                <a:latin typeface="Palatino Linotype" pitchFamily="18" charset="0"/>
              </a:rPr>
              <a:t>Accomodation: </a:t>
            </a:r>
            <a:r>
              <a:rPr lang="tr-TR" altLang="tr-TR" sz="1800" dirty="0" smtClean="0">
                <a:latin typeface="Palatino Linotype" pitchFamily="18" charset="0"/>
              </a:rPr>
              <a:t>State Dormitory (Capacity: </a:t>
            </a:r>
          </a:p>
          <a:p>
            <a:pPr marL="284400" indent="-284400" eaLnBrk="1" hangingPunct="1">
              <a:spcBef>
                <a:spcPts val="600"/>
              </a:spcBef>
              <a:spcAft>
                <a:spcPts val="0"/>
              </a:spcAft>
              <a:buClrTx/>
              <a:buSzPct val="100000"/>
              <a:buNone/>
            </a:pPr>
            <a:r>
              <a:rPr lang="tr-TR" altLang="tr-TR" sz="1800" dirty="0" smtClean="0">
                <a:latin typeface="Palatino Linotype" pitchFamily="18" charset="0"/>
              </a:rPr>
              <a:t>     1032 people), </a:t>
            </a:r>
            <a:r>
              <a:rPr lang="tr-TR" altLang="tr-TR" sz="1800" dirty="0" err="1" smtClean="0">
                <a:latin typeface="Palatino Linotype" pitchFamily="18" charset="0"/>
              </a:rPr>
              <a:t>Living</a:t>
            </a:r>
            <a:r>
              <a:rPr lang="tr-TR" altLang="tr-TR" sz="1800" dirty="0" smtClean="0">
                <a:latin typeface="Palatino Linotype" pitchFamily="18" charset="0"/>
              </a:rPr>
              <a:t> Center for Graduate Students (Capacity: 520 </a:t>
            </a:r>
            <a:r>
              <a:rPr lang="tr-TR" altLang="tr-TR" sz="1800" dirty="0" err="1" smtClean="0">
                <a:latin typeface="Palatino Linotype" pitchFamily="18" charset="0"/>
              </a:rPr>
              <a:t>people</a:t>
            </a:r>
            <a:r>
              <a:rPr lang="tr-TR" altLang="tr-TR" sz="1800" dirty="0">
                <a:latin typeface="Palatino Linotype" pitchFamily="18" charset="0"/>
              </a:rPr>
              <a:t> </a:t>
            </a:r>
            <a:r>
              <a:rPr lang="tr-TR" altLang="tr-TR" sz="1800" dirty="0" smtClean="0">
                <a:latin typeface="Palatino Linotype" pitchFamily="18" charset="0"/>
              </a:rPr>
              <a:t>)</a:t>
            </a:r>
          </a:p>
          <a:p>
            <a:pPr marL="284400" indent="-284400" eaLnBrk="1" hangingPunct="1"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</a:pPr>
            <a:r>
              <a:rPr lang="tr-TR" sz="1800" b="1" dirty="0" smtClean="0">
                <a:latin typeface="Palatino Linotype" pitchFamily="18" charset="0"/>
              </a:rPr>
              <a:t>Library : </a:t>
            </a:r>
            <a:r>
              <a:rPr lang="tr-TR" sz="1800" dirty="0" smtClean="0">
                <a:latin typeface="Palatino Linotype" pitchFamily="18" charset="0"/>
              </a:rPr>
              <a:t>R</a:t>
            </a:r>
            <a:r>
              <a:rPr lang="en-US" sz="1800" dirty="0" err="1" smtClean="0">
                <a:latin typeface="Palatino Linotype" pitchFamily="18" charset="0"/>
              </a:rPr>
              <a:t>anked</a:t>
            </a:r>
            <a:r>
              <a:rPr lang="en-US" sz="1800" dirty="0" smtClean="0">
                <a:latin typeface="Palatino Linotype" pitchFamily="18" charset="0"/>
              </a:rPr>
              <a:t> among the</a:t>
            </a:r>
            <a:r>
              <a:rPr lang="tr-TR" sz="1800" dirty="0" smtClean="0">
                <a:latin typeface="Palatino Linotype" pitchFamily="18" charset="0"/>
              </a:rPr>
              <a:t> </a:t>
            </a:r>
            <a:r>
              <a:rPr lang="en-US" sz="1800" dirty="0" smtClean="0">
                <a:latin typeface="Palatino Linotype" pitchFamily="18" charset="0"/>
              </a:rPr>
              <a:t>best 29 library buildings built in the last</a:t>
            </a:r>
            <a:r>
              <a:rPr lang="tr-TR" sz="1800" dirty="0" smtClean="0">
                <a:latin typeface="Palatino Linotype" pitchFamily="18" charset="0"/>
              </a:rPr>
              <a:t> </a:t>
            </a:r>
            <a:r>
              <a:rPr lang="en-US" sz="1800" dirty="0" smtClean="0">
                <a:latin typeface="Palatino Linotype" pitchFamily="18" charset="0"/>
              </a:rPr>
              <a:t>4</a:t>
            </a:r>
            <a:r>
              <a:rPr lang="tr-TR" sz="1800" dirty="0" smtClean="0">
                <a:latin typeface="Palatino Linotype" pitchFamily="18" charset="0"/>
              </a:rPr>
              <a:t> </a:t>
            </a:r>
            <a:r>
              <a:rPr lang="en-US" sz="1800" dirty="0" smtClean="0">
                <a:latin typeface="Palatino Linotype" pitchFamily="18" charset="0"/>
              </a:rPr>
              <a:t>years in Europe</a:t>
            </a:r>
            <a:r>
              <a:rPr lang="tr-TR" sz="1800" dirty="0" smtClean="0">
                <a:latin typeface="Palatino Linotype" pitchFamily="18" charset="0"/>
              </a:rPr>
              <a:t> </a:t>
            </a:r>
            <a:r>
              <a:rPr lang="en-US" sz="1800" dirty="0" smtClean="0">
                <a:latin typeface="Palatino Linotype" pitchFamily="18" charset="0"/>
              </a:rPr>
              <a:t>in 2008</a:t>
            </a:r>
            <a:endParaRPr lang="tr-TR" sz="1800" b="1" dirty="0" smtClean="0">
              <a:latin typeface="Palatino Linotype" pitchFamily="18" charset="0"/>
            </a:endParaRPr>
          </a:p>
          <a:p>
            <a:pPr marL="284400" indent="-284400" eaLnBrk="1" hangingPunct="1">
              <a:spcBef>
                <a:spcPts val="600"/>
              </a:spcBef>
              <a:buFont typeface="Wingdings" pitchFamily="2" charset="2"/>
              <a:buNone/>
            </a:pPr>
            <a:endParaRPr lang="tr-TR" altLang="tr-TR" sz="1700" b="1" dirty="0" smtClean="0">
              <a:latin typeface="Palatino Linotype" pitchFamily="18" charset="0"/>
            </a:endParaRPr>
          </a:p>
          <a:p>
            <a:pPr marL="284400" indent="-284400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tr-TR" altLang="tr-TR" sz="1900" dirty="0" smtClean="0">
                <a:latin typeface="Palatino Linotype" pitchFamily="18" charset="0"/>
              </a:rPr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518864" y="178966"/>
            <a:ext cx="8229600" cy="736600"/>
          </a:xfrm>
        </p:spPr>
        <p:txBody>
          <a:bodyPr anchor="ctr"/>
          <a:lstStyle/>
          <a:p>
            <a:pPr>
              <a:defRPr/>
            </a:pPr>
            <a:r>
              <a:rPr lang="tr-TR" alt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CAMPUS LIFE</a:t>
            </a:r>
            <a:endParaRPr lang="tr-TR" sz="2800" b="1" dirty="0" smtClean="0">
              <a:solidFill>
                <a:srgbClr val="376092"/>
              </a:solidFill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555526"/>
            <a:ext cx="3096344" cy="2091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81" y="2499742"/>
            <a:ext cx="2921883" cy="2187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 descr="E: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B5BF27CC-946F-4B81-82EF-F108AD1C24E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7891" name="Title 1"/>
          <p:cNvSpPr>
            <a:spLocks noGrp="1"/>
          </p:cNvSpPr>
          <p:nvPr>
            <p:ph type="title" idx="4294967295"/>
          </p:nvPr>
        </p:nvSpPr>
        <p:spPr>
          <a:xfrm>
            <a:off x="523056" y="123478"/>
            <a:ext cx="8153400" cy="1006475"/>
          </a:xfrm>
        </p:spPr>
        <p:txBody>
          <a:bodyPr anchor="ctr"/>
          <a:lstStyle/>
          <a:p>
            <a:pPr eaLnBrk="1" hangingPunct="1"/>
            <a:r>
              <a:rPr lang="tr-TR" alt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VIII. </a:t>
            </a:r>
            <a:r>
              <a:rPr 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INTERNATIONAL RELATIONS</a:t>
            </a:r>
            <a:endParaRPr lang="tr-TR" altLang="tr-TR" sz="2800" b="1" dirty="0" smtClean="0">
              <a:solidFill>
                <a:srgbClr val="376092"/>
              </a:solidFill>
              <a:latin typeface="Helvetica" pitchFamily="34" charset="0"/>
            </a:endParaRPr>
          </a:p>
        </p:txBody>
      </p:sp>
      <p:sp>
        <p:nvSpPr>
          <p:cNvPr id="37892" name="Content Placeholder 2"/>
          <p:cNvSpPr>
            <a:spLocks noGrp="1"/>
          </p:cNvSpPr>
          <p:nvPr>
            <p:ph idx="4294967295"/>
          </p:nvPr>
        </p:nvSpPr>
        <p:spPr>
          <a:xfrm>
            <a:off x="539552" y="1707654"/>
            <a:ext cx="5760640" cy="3581400"/>
          </a:xfrm>
        </p:spPr>
        <p:txBody>
          <a:bodyPr/>
          <a:lstStyle/>
          <a:p>
            <a:pPr marL="342900" indent="-3429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Diploma Supplement Label:  </a:t>
            </a:r>
            <a:r>
              <a:rPr lang="tr-TR" altLang="tr-TR" sz="1800" b="1" dirty="0" smtClean="0">
                <a:latin typeface="Palatino Linotype" pitchFamily="18" charset="0"/>
              </a:rPr>
              <a:t>2013-2016</a:t>
            </a:r>
          </a:p>
          <a:p>
            <a:pPr marL="342900" indent="-3429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ECTS Label:  </a:t>
            </a:r>
            <a:r>
              <a:rPr lang="tr-TR" altLang="tr-TR" sz="1800" b="1" dirty="0" smtClean="0">
                <a:latin typeface="Palatino Linotype" pitchFamily="18" charset="0"/>
              </a:rPr>
              <a:t>2013-2016</a:t>
            </a:r>
          </a:p>
          <a:p>
            <a:pPr marL="342900" indent="-3429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Number of Erasmus Bilateral Agreements:  </a:t>
            </a:r>
            <a:r>
              <a:rPr lang="tr-TR" altLang="tr-TR" sz="1800" b="1" dirty="0" smtClean="0">
                <a:latin typeface="Palatino Linotype" pitchFamily="18" charset="0"/>
              </a:rPr>
              <a:t>101</a:t>
            </a:r>
          </a:p>
          <a:p>
            <a:pPr marL="284400" indent="-284400" eaLnBrk="1" hangingPunct="1">
              <a:spcBef>
                <a:spcPts val="600"/>
              </a:spcBef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 </a:t>
            </a:r>
            <a:r>
              <a:rPr lang="tr-TR" altLang="tr-TR" sz="1800" dirty="0" err="1" smtClean="0">
                <a:latin typeface="Palatino Linotype" pitchFamily="18" charset="0"/>
              </a:rPr>
              <a:t>Bilateral</a:t>
            </a:r>
            <a:r>
              <a:rPr lang="tr-TR" altLang="tr-TR" sz="1800" dirty="0" smtClean="0">
                <a:latin typeface="Palatino Linotype" pitchFamily="18" charset="0"/>
              </a:rPr>
              <a:t> </a:t>
            </a:r>
            <a:r>
              <a:rPr lang="tr-TR" altLang="tr-TR" sz="1800" dirty="0" err="1" smtClean="0">
                <a:latin typeface="Palatino Linotype" pitchFamily="18" charset="0"/>
              </a:rPr>
              <a:t>Agreements</a:t>
            </a:r>
            <a:r>
              <a:rPr lang="tr-TR" altLang="tr-TR" sz="1800" dirty="0" smtClean="0">
                <a:latin typeface="Palatino Linotype" pitchFamily="18" charset="0"/>
              </a:rPr>
              <a:t> (Non Erasmus):  </a:t>
            </a:r>
            <a:r>
              <a:rPr lang="tr-TR" altLang="tr-TR" sz="1800" b="1" dirty="0" smtClean="0">
                <a:latin typeface="Palatino Linotype" pitchFamily="18" charset="0"/>
              </a:rPr>
              <a:t>11</a:t>
            </a:r>
          </a:p>
          <a:p>
            <a:pPr marL="342900" indent="-3429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Total Number of Outgoing Erasmus Students (Study+Placement Mobility) (2005-2016):  </a:t>
            </a:r>
            <a:r>
              <a:rPr lang="tr-TR" altLang="tr-TR" sz="1800" b="1" dirty="0" smtClean="0">
                <a:latin typeface="Palatino Linotype" pitchFamily="18" charset="0"/>
              </a:rPr>
              <a:t>669</a:t>
            </a:r>
          </a:p>
          <a:p>
            <a:pPr marL="342900" indent="-3429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endParaRPr lang="tr-TR" altLang="tr-TR" sz="18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endParaRPr lang="tr-TR" altLang="tr-TR" sz="1500" b="1" dirty="0" smtClean="0">
              <a:latin typeface="Tw Cen MT" pitchFamily="34" charset="0"/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endParaRPr lang="en-US" altLang="tr-TR" sz="2100" dirty="0" smtClean="0">
              <a:latin typeface="Tw Cen MT" pitchFamily="34" charset="0"/>
            </a:endParaRP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1563638"/>
            <a:ext cx="133835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E: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senaaltan\Desktop\Pictu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563638"/>
            <a:ext cx="136815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28B52F1A-89F4-4DE7-9C62-5D02B4D2526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528836" y="145926"/>
            <a:ext cx="8075612" cy="913656"/>
          </a:xfrm>
        </p:spPr>
        <p:txBody>
          <a:bodyPr/>
          <a:lstStyle/>
          <a:p>
            <a:r>
              <a:rPr 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EXCHANGE STUDENT NUMBERS/ OUTGOING-ERASMUS</a:t>
            </a:r>
            <a:endParaRPr lang="tr-TR" altLang="tr-TR" sz="2800" b="1" dirty="0" smtClean="0">
              <a:solidFill>
                <a:srgbClr val="376092"/>
              </a:solidFill>
              <a:latin typeface="Helvetic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879273"/>
              </p:ext>
            </p:extLst>
          </p:nvPr>
        </p:nvGraphicFramePr>
        <p:xfrm>
          <a:off x="609600" y="1419622"/>
          <a:ext cx="7696200" cy="3265406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1924454"/>
                <a:gridCol w="1634004"/>
                <a:gridCol w="1903361"/>
                <a:gridCol w="2234381"/>
              </a:tblGrid>
              <a:tr h="361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Academic Year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Study Mobility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Placement Mobility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34290" marB="34290" horzOverflow="overflow"/>
                </a:tc>
              </a:tr>
              <a:tr h="272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2005-2006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T="34290" marB="34290" horzOverflow="overflow"/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2006-2007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T="34290" marB="34290" horzOverflow="overflow"/>
                </a:tc>
              </a:tr>
              <a:tr h="252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2007-2008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T="34290" marB="34290" horzOverflow="overflow"/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2008-2009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T="34290" marB="34290" horzOverflow="overflow"/>
                </a:tc>
              </a:tr>
              <a:tr h="2525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2009-2010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T="34290" marB="34290" horzOverflow="overflow"/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2010-2011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T="34290" marB="34290" horzOverflow="overflow"/>
                </a:tc>
              </a:tr>
              <a:tr h="21602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kern="1200" dirty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2011-2012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kern="1200" dirty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59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kern="1200" dirty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15 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kern="1200" dirty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74 </a:t>
                      </a:r>
                    </a:p>
                  </a:txBody>
                  <a:tcPr marT="34290" marB="3429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kern="120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2012-2013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kern="1200" dirty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kern="1200" dirty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kern="1200" dirty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73 </a:t>
                      </a:r>
                    </a:p>
                  </a:txBody>
                  <a:tcPr marT="34290" marB="34290"/>
                </a:tc>
              </a:tr>
              <a:tr h="21602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2013-2014  </a:t>
                      </a:r>
                      <a:endParaRPr lang="tr-TR" altLang="tr-TR" sz="1000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71</a:t>
                      </a:r>
                      <a:endParaRPr lang="tr-TR" altLang="tr-TR" sz="1000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24</a:t>
                      </a:r>
                      <a:endParaRPr lang="tr-TR" altLang="tr-TR" sz="1000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95</a:t>
                      </a:r>
                      <a:endParaRPr lang="tr-TR" altLang="tr-TR" sz="1000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1602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2014-2015</a:t>
                      </a:r>
                      <a:endParaRPr lang="tr-TR" altLang="tr-TR" sz="1000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79</a:t>
                      </a:r>
                      <a:endParaRPr lang="tr-TR" altLang="tr-TR" sz="1000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26</a:t>
                      </a:r>
                      <a:endParaRPr lang="tr-TR" altLang="tr-TR" sz="1000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105</a:t>
                      </a:r>
                      <a:endParaRPr lang="tr-TR" altLang="tr-TR" sz="1000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1602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2015-2016</a:t>
                      </a:r>
                      <a:endParaRPr lang="tr-TR" altLang="tr-TR" sz="1000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78</a:t>
                      </a:r>
                      <a:endParaRPr lang="tr-TR" altLang="tr-TR" sz="1000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18</a:t>
                      </a:r>
                      <a:endParaRPr lang="tr-TR" altLang="tr-TR" sz="1000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96</a:t>
                      </a:r>
                      <a:endParaRPr lang="tr-TR" altLang="tr-TR" sz="1000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4420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TOTAL</a:t>
                      </a:r>
                      <a:endParaRPr lang="tr-TR" altLang="tr-TR" sz="1000" b="1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537</a:t>
                      </a:r>
                      <a:endParaRPr lang="tr-TR" altLang="tr-TR" sz="1000" b="1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132</a:t>
                      </a:r>
                      <a:endParaRPr lang="tr-TR" altLang="tr-TR" sz="1000" b="1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altLang="tr-TR" sz="10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669</a:t>
                      </a:r>
                      <a:endParaRPr lang="tr-TR" altLang="tr-TR" sz="1000" b="1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38917" name="TextBox 8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pic>
        <p:nvPicPr>
          <p:cNvPr id="6" name="Picture 2" descr="E: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9"/>
          <p:cNvSpPr txBox="1">
            <a:spLocks noGrp="1"/>
          </p:cNvSpPr>
          <p:nvPr/>
        </p:nvSpPr>
        <p:spPr>
          <a:xfrm>
            <a:off x="0" y="1123950"/>
            <a:ext cx="533400" cy="182563"/>
          </a:xfrm>
          <a:prstGeom prst="rect">
            <a:avLst/>
          </a:prstGeom>
          <a:noFill/>
        </p:spPr>
        <p:txBody>
          <a:bodyPr anchor="ctr">
            <a:normAutofit fontScale="4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3AB5895-D0C3-4DA5-A1A0-4B5C907DD2CB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39939" name="Picture 26" descr="iyt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476750"/>
            <a:ext cx="1828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0850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3132138" y="2571750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800" b="1" dirty="0" smtClean="0">
                <a:latin typeface="Century Gothic" pitchFamily="34" charset="0"/>
              </a:rPr>
              <a:t>16</a:t>
            </a:r>
            <a:endParaRPr lang="tr-TR" altLang="tr-TR" sz="1800" b="1" dirty="0">
              <a:latin typeface="Century Gothic" pitchFamily="34" charset="0"/>
            </a:endParaRP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3565525" y="38687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800" b="1" dirty="0" smtClean="0">
                <a:latin typeface="Century Gothic" pitchFamily="34" charset="0"/>
              </a:rPr>
              <a:t>17</a:t>
            </a:r>
            <a:endParaRPr lang="tr-TR" altLang="tr-TR" sz="1800" b="1" dirty="0">
              <a:latin typeface="Century Gothic" pitchFamily="34" charset="0"/>
            </a:endParaRP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5219700" y="43005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800" b="1" dirty="0">
                <a:latin typeface="Century Gothic" pitchFamily="34" charset="0"/>
              </a:rPr>
              <a:t>7</a:t>
            </a:r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1979613" y="3113088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800" b="1" dirty="0">
                <a:latin typeface="Century Gothic" pitchFamily="34" charset="0"/>
              </a:rPr>
              <a:t>7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971550" y="4030663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800" b="1" dirty="0">
                <a:latin typeface="Century Gothic" pitchFamily="34" charset="0"/>
              </a:rPr>
              <a:t>4</a:t>
            </a:r>
          </a:p>
        </p:txBody>
      </p:sp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250825" y="3922713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800" b="1">
                <a:latin typeface="Century Gothic" pitchFamily="34" charset="0"/>
              </a:rPr>
              <a:t>3</a:t>
            </a:r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3851275" y="11128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800" b="1" dirty="0" smtClean="0">
                <a:latin typeface="Century Gothic" pitchFamily="34" charset="0"/>
              </a:rPr>
              <a:t>5</a:t>
            </a:r>
            <a:endParaRPr lang="tr-TR" altLang="tr-TR" sz="1800" b="1" dirty="0">
              <a:latin typeface="Century Gothic" pitchFamily="34" charset="0"/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4500563" y="2355850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800" b="1" dirty="0" smtClean="0">
                <a:latin typeface="Century Gothic" pitchFamily="34" charset="0"/>
              </a:rPr>
              <a:t>14</a:t>
            </a:r>
            <a:endParaRPr lang="tr-TR" altLang="tr-TR" sz="1800" b="1" dirty="0">
              <a:latin typeface="Century Gothic" pitchFamily="34" charset="0"/>
            </a:endParaRPr>
          </a:p>
        </p:txBody>
      </p:sp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2557463" y="2544763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800" b="1" dirty="0">
                <a:latin typeface="Century Gothic" pitchFamily="34" charset="0"/>
              </a:rPr>
              <a:t>3</a:t>
            </a:r>
          </a:p>
        </p:txBody>
      </p:sp>
      <p:sp>
        <p:nvSpPr>
          <p:cNvPr id="99349" name="Text Box 21"/>
          <p:cNvSpPr txBox="1">
            <a:spLocks noChangeArrowheads="1"/>
          </p:cNvSpPr>
          <p:nvPr/>
        </p:nvSpPr>
        <p:spPr bwMode="auto">
          <a:xfrm>
            <a:off x="3200400" y="174783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800" b="1" dirty="0">
                <a:latin typeface="Century Gothic" pitchFamily="34" charset="0"/>
              </a:rPr>
              <a:t>1</a:t>
            </a:r>
          </a:p>
        </p:txBody>
      </p:sp>
      <p:sp>
        <p:nvSpPr>
          <p:cNvPr id="99350" name="Text Box 22"/>
          <p:cNvSpPr txBox="1">
            <a:spLocks noChangeArrowheads="1"/>
          </p:cNvSpPr>
          <p:nvPr/>
        </p:nvSpPr>
        <p:spPr bwMode="auto">
          <a:xfrm>
            <a:off x="3924300" y="3084513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800" b="1" dirty="0">
                <a:latin typeface="Century Gothic" pitchFamily="34" charset="0"/>
              </a:rPr>
              <a:t>2</a:t>
            </a:r>
          </a:p>
        </p:txBody>
      </p:sp>
      <p:sp>
        <p:nvSpPr>
          <p:cNvPr id="99351" name="Text Box 23"/>
          <p:cNvSpPr txBox="1">
            <a:spLocks noChangeArrowheads="1"/>
          </p:cNvSpPr>
          <p:nvPr/>
        </p:nvSpPr>
        <p:spPr bwMode="auto">
          <a:xfrm>
            <a:off x="3997325" y="270668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800" b="1" dirty="0">
                <a:latin typeface="Century Gothic" pitchFamily="34" charset="0"/>
              </a:rPr>
              <a:t>3</a:t>
            </a:r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5508625" y="321945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800" b="1" dirty="0">
                <a:latin typeface="Century Gothic" pitchFamily="34" charset="0"/>
              </a:rPr>
              <a:t>3</a:t>
            </a:r>
          </a:p>
        </p:txBody>
      </p:sp>
      <p:sp>
        <p:nvSpPr>
          <p:cNvPr id="99354" name="Text Box 26"/>
          <p:cNvSpPr txBox="1">
            <a:spLocks noChangeArrowheads="1"/>
          </p:cNvSpPr>
          <p:nvPr/>
        </p:nvSpPr>
        <p:spPr bwMode="auto">
          <a:xfrm>
            <a:off x="4645025" y="3113088"/>
            <a:ext cx="231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800" b="1" dirty="0">
                <a:latin typeface="Century Gothic" pitchFamily="34" charset="0"/>
              </a:rPr>
              <a:t>2</a:t>
            </a:r>
          </a:p>
        </p:txBody>
      </p:sp>
      <p:sp>
        <p:nvSpPr>
          <p:cNvPr id="99355" name="Text Box 27"/>
          <p:cNvSpPr txBox="1">
            <a:spLocks noChangeArrowheads="1"/>
          </p:cNvSpPr>
          <p:nvPr/>
        </p:nvSpPr>
        <p:spPr bwMode="auto">
          <a:xfrm>
            <a:off x="2700338" y="2247900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800" b="1" dirty="0">
                <a:latin typeface="Century Gothic" pitchFamily="34" charset="0"/>
              </a:rPr>
              <a:t>1</a:t>
            </a:r>
          </a:p>
        </p:txBody>
      </p:sp>
      <p:sp>
        <p:nvSpPr>
          <p:cNvPr id="38934" name="Text Box 82"/>
          <p:cNvSpPr txBox="1">
            <a:spLocks noChangeArrowheads="1"/>
          </p:cNvSpPr>
          <p:nvPr/>
        </p:nvSpPr>
        <p:spPr bwMode="auto">
          <a:xfrm>
            <a:off x="107950" y="198438"/>
            <a:ext cx="58324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altLang="tr-TR" sz="2000" b="1" u="sng" dirty="0" smtClean="0">
                <a:latin typeface="Palatino Linotype" pitchFamily="18" charset="0"/>
              </a:rPr>
              <a:t>INTERNATIONAL PARTNERS</a:t>
            </a:r>
          </a:p>
          <a:p>
            <a:pPr>
              <a:spcBef>
                <a:spcPct val="50000"/>
              </a:spcBef>
              <a:defRPr/>
            </a:pPr>
            <a:r>
              <a:rPr lang="tr-TR" altLang="tr-TR" sz="2000" b="1" u="sng" dirty="0" smtClean="0">
                <a:latin typeface="Palatino Linotype" pitchFamily="18" charset="0"/>
              </a:rPr>
              <a:t>(ERASMUS)</a:t>
            </a:r>
            <a:endParaRPr lang="tr-TR" sz="2000" b="1" u="sng" dirty="0">
              <a:latin typeface="Helvetica" pitchFamily="34" charset="0"/>
            </a:endParaRPr>
          </a:p>
        </p:txBody>
      </p:sp>
      <p:sp>
        <p:nvSpPr>
          <p:cNvPr id="99356" name="Text Box 28"/>
          <p:cNvSpPr txBox="1">
            <a:spLocks noChangeArrowheads="1"/>
          </p:cNvSpPr>
          <p:nvPr/>
        </p:nvSpPr>
        <p:spPr bwMode="auto">
          <a:xfrm>
            <a:off x="5580063" y="915566"/>
            <a:ext cx="3384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000" b="1" dirty="0" smtClean="0">
                <a:latin typeface="Helvetica" pitchFamily="34" charset="0"/>
              </a:rPr>
              <a:t>Total </a:t>
            </a:r>
            <a:r>
              <a:rPr lang="tr-TR" sz="2000" b="1" dirty="0">
                <a:latin typeface="Helvetica" pitchFamily="34" charset="0"/>
              </a:rPr>
              <a:t>= </a:t>
            </a:r>
            <a:r>
              <a:rPr lang="tr-TR" sz="2000" b="1" dirty="0" smtClean="0">
                <a:latin typeface="Helvetica" pitchFamily="34" charset="0"/>
              </a:rPr>
              <a:t>101 Agreements</a:t>
            </a:r>
            <a:endParaRPr lang="tr-TR" sz="2000" b="1" dirty="0">
              <a:latin typeface="Helvetica" pitchFamily="34" charset="0"/>
            </a:endParaRPr>
          </a:p>
        </p:txBody>
      </p:sp>
      <p:sp>
        <p:nvSpPr>
          <p:cNvPr id="39960" name="TextBox 8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 dirty="0">
                <a:latin typeface="Century Gothic" pitchFamily="34" charset="0"/>
              </a:rPr>
              <a:t>www.iyte.edu.tr</a:t>
            </a:r>
          </a:p>
        </p:txBody>
      </p:sp>
      <p:sp>
        <p:nvSpPr>
          <p:cNvPr id="38937" name="Rectangle 27"/>
          <p:cNvSpPr>
            <a:spLocks noChangeArrowheads="1"/>
          </p:cNvSpPr>
          <p:nvPr/>
        </p:nvSpPr>
        <p:spPr bwMode="auto">
          <a:xfrm>
            <a:off x="5121275" y="1492250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b="1" dirty="0">
                <a:latin typeface="Century Gothic" pitchFamily="34" charset="0"/>
              </a:rPr>
              <a:t>4</a:t>
            </a:r>
          </a:p>
        </p:txBody>
      </p:sp>
      <p:sp>
        <p:nvSpPr>
          <p:cNvPr id="38938" name="Rectangle 28"/>
          <p:cNvSpPr>
            <a:spLocks noChangeArrowheads="1"/>
          </p:cNvSpPr>
          <p:nvPr/>
        </p:nvSpPr>
        <p:spPr bwMode="auto">
          <a:xfrm>
            <a:off x="5003800" y="700088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b="1" dirty="0">
                <a:latin typeface="Century Gothic" pitchFamily="34" charset="0"/>
              </a:rPr>
              <a:t>1</a:t>
            </a:r>
          </a:p>
        </p:txBody>
      </p:sp>
      <p:sp>
        <p:nvSpPr>
          <p:cNvPr id="38939" name="Rectangle 29"/>
          <p:cNvSpPr>
            <a:spLocks noChangeArrowheads="1"/>
          </p:cNvSpPr>
          <p:nvPr/>
        </p:nvSpPr>
        <p:spPr bwMode="auto">
          <a:xfrm>
            <a:off x="4618038" y="2851150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b="1" dirty="0">
                <a:latin typeface="Century Gothic" pitchFamily="34" charset="0"/>
              </a:rPr>
              <a:t>3</a:t>
            </a:r>
          </a:p>
        </p:txBody>
      </p:sp>
      <p:sp>
        <p:nvSpPr>
          <p:cNvPr id="38940" name="Rectangle 30"/>
          <p:cNvSpPr>
            <a:spLocks noChangeArrowheads="1"/>
          </p:cNvSpPr>
          <p:nvPr/>
        </p:nvSpPr>
        <p:spPr bwMode="auto">
          <a:xfrm>
            <a:off x="5194300" y="1276350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b="1" dirty="0">
                <a:latin typeface="Century Gothic" pitchFamily="34" charset="0"/>
              </a:rPr>
              <a:t>1</a:t>
            </a:r>
          </a:p>
        </p:txBody>
      </p:sp>
      <p:sp>
        <p:nvSpPr>
          <p:cNvPr id="38941" name="Rectangle 31"/>
          <p:cNvSpPr>
            <a:spLocks noChangeArrowheads="1"/>
          </p:cNvSpPr>
          <p:nvPr/>
        </p:nvSpPr>
        <p:spPr bwMode="auto">
          <a:xfrm>
            <a:off x="3276600" y="1058863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b="1" dirty="0">
                <a:latin typeface="Century Gothic" pitchFamily="34" charset="0"/>
              </a:rPr>
              <a:t>4</a:t>
            </a:r>
          </a:p>
        </p:txBody>
      </p:sp>
      <p:pic>
        <p:nvPicPr>
          <p:cNvPr id="32" name="Picture 2" descr="E: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8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8" grpId="0"/>
      <p:bldP spid="99356" grpId="0"/>
      <p:bldP spid="38937" grpId="0"/>
      <p:bldP spid="38938" grpId="0"/>
      <p:bldP spid="38939" grpId="0"/>
      <p:bldP spid="38940" grpId="0"/>
      <p:bldP spid="38941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F6293238-4379-490E-9440-8FFC7555731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4198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286"/>
            <a:ext cx="9143998" cy="513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23728" y="4299942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r-TR" altLang="tr-TR" sz="2000" b="1" u="sng" dirty="0" smtClean="0">
                <a:latin typeface="Palatino Linotype" pitchFamily="18" charset="0"/>
              </a:rPr>
              <a:t>INTERNATIONAL PARTNERS  (NON ERASMUS)</a:t>
            </a:r>
            <a:endParaRPr lang="tr-TR" sz="2000" u="sng" dirty="0">
              <a:latin typeface="Helvetica" pitchFamily="34" charset="0"/>
            </a:endParaRP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971550" y="1347788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b="1" dirty="0">
                <a:latin typeface="Century Gothic" pitchFamily="34" charset="0"/>
              </a:rPr>
              <a:t>3</a:t>
            </a:r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3975800" y="1072385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b="1" dirty="0">
                <a:latin typeface="Century Gothic" pitchFamily="34" charset="0"/>
              </a:rPr>
              <a:t>1</a:t>
            </a:r>
          </a:p>
        </p:txBody>
      </p:sp>
      <p:sp>
        <p:nvSpPr>
          <p:cNvPr id="40967" name="Rectangle 9"/>
          <p:cNvSpPr>
            <a:spLocks noChangeArrowheads="1"/>
          </p:cNvSpPr>
          <p:nvPr/>
        </p:nvSpPr>
        <p:spPr bwMode="auto">
          <a:xfrm>
            <a:off x="5795963" y="987425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b="1" dirty="0">
                <a:latin typeface="Century Gothic" pitchFamily="34" charset="0"/>
              </a:rPr>
              <a:t>1</a:t>
            </a:r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4496593" y="802481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b="1" dirty="0">
                <a:latin typeface="Century Gothic" pitchFamily="34" charset="0"/>
              </a:rPr>
              <a:t>1</a:t>
            </a: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5265738" y="1276350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b="1">
                <a:latin typeface="Century Gothic" pitchFamily="34" charset="0"/>
              </a:rPr>
              <a:t>4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 dirty="0">
                <a:latin typeface="Century Gothic" pitchFamily="34" charset="0"/>
              </a:rPr>
              <a:t>www.iyte.edu.tr</a:t>
            </a:r>
          </a:p>
        </p:txBody>
      </p:sp>
      <p:pic>
        <p:nvPicPr>
          <p:cNvPr id="14" name="Picture 2" descr="E: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809403" y="4111829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b="1" dirty="0">
                <a:latin typeface="Century Gothic" pitchFamily="34" charset="0"/>
              </a:rPr>
              <a:t>1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965" grpId="0"/>
      <p:bldP spid="40966" grpId="0"/>
      <p:bldP spid="40967" grpId="0"/>
      <p:bldP spid="40968" grpId="0"/>
      <p:bldP spid="40969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 dirty="0">
                <a:latin typeface="Century Gothic" pitchFamily="34" charset="0"/>
              </a:rPr>
              <a:t>www.iyte.edu.tr</a:t>
            </a: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0850" y="267494"/>
            <a:ext cx="8153400" cy="1008509"/>
          </a:xfrm>
        </p:spPr>
        <p:txBody>
          <a:bodyPr/>
          <a:lstStyle/>
          <a:p>
            <a:r>
              <a:rPr lang="tr-TR" altLang="tr-TR" sz="2800" dirty="0" smtClean="0">
                <a:latin typeface="Arial" pitchFamily="34" charset="0"/>
              </a:rPr>
              <a:t/>
            </a:r>
            <a:br>
              <a:rPr lang="tr-TR" altLang="tr-TR" sz="2800" dirty="0" smtClean="0">
                <a:latin typeface="Arial" pitchFamily="34" charset="0"/>
              </a:rPr>
            </a:br>
            <a:r>
              <a:rPr lang="tr-TR" altLang="tr-TR" sz="2800" dirty="0" smtClean="0">
                <a:latin typeface="Arial" pitchFamily="34" charset="0"/>
              </a:rPr>
              <a:t/>
            </a:r>
            <a:br>
              <a:rPr lang="tr-TR" altLang="tr-TR" sz="2800" dirty="0" smtClean="0">
                <a:latin typeface="Arial" pitchFamily="34" charset="0"/>
              </a:rPr>
            </a:br>
            <a:r>
              <a:rPr lang="tr-TR" altLang="tr-TR" sz="2800" dirty="0" smtClean="0">
                <a:latin typeface="Arial" pitchFamily="34" charset="0"/>
              </a:rPr>
              <a:t/>
            </a:r>
            <a:br>
              <a:rPr lang="tr-TR" altLang="tr-TR" sz="2800" dirty="0" smtClean="0">
                <a:latin typeface="Arial" pitchFamily="34" charset="0"/>
              </a:rPr>
            </a:br>
            <a:endParaRPr lang="tr-TR" altLang="tr-TR" sz="2800" dirty="0" smtClean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20DC7E54-AE5C-4705-81C1-86E7D139441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188" y="1347788"/>
            <a:ext cx="6985000" cy="7134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r-TR" sz="1400" b="1" dirty="0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USA (3 agreements)</a:t>
            </a:r>
            <a:r>
              <a:rPr lang="tr-TR" sz="1100" b="1" dirty="0">
                <a:latin typeface="Palatino Linotype" pitchFamily="18" charset="0"/>
              </a:rPr>
              <a:t/>
            </a:r>
            <a:br>
              <a:rPr lang="tr-TR" sz="1100" b="1" dirty="0">
                <a:latin typeface="Palatino Linotype" pitchFamily="18" charset="0"/>
              </a:rPr>
            </a:br>
            <a:r>
              <a:rPr lang="tr-TR" sz="900" dirty="0">
                <a:latin typeface="Palatino Linotype" pitchFamily="18" charset="0"/>
              </a:rPr>
              <a:t>Univesity of Delaware, Newark, Delaware, </a:t>
            </a:r>
            <a:r>
              <a:rPr lang="tr-TR" sz="900" dirty="0" smtClean="0">
                <a:latin typeface="Palatino Linotype" pitchFamily="18" charset="0"/>
              </a:rPr>
              <a:t>USA</a:t>
            </a:r>
            <a:endParaRPr lang="tr-TR" sz="900" dirty="0">
              <a:latin typeface="Palatino Linotype" pitchFamily="18" charset="0"/>
            </a:endParaRPr>
          </a:p>
          <a:p>
            <a:pPr algn="ctr">
              <a:defRPr/>
            </a:pPr>
            <a:r>
              <a:rPr lang="tr-TR" sz="900" dirty="0">
                <a:latin typeface="Palatino Linotype" pitchFamily="18" charset="0"/>
              </a:rPr>
              <a:t>Coe College, Cedar Rapids, IA, State of Iowa </a:t>
            </a:r>
            <a:r>
              <a:rPr lang="tr-TR" sz="900" dirty="0" smtClean="0">
                <a:latin typeface="Palatino Linotype" pitchFamily="18" charset="0"/>
              </a:rPr>
              <a:t>USA</a:t>
            </a:r>
          </a:p>
          <a:p>
            <a:pPr algn="ctr">
              <a:defRPr/>
            </a:pPr>
            <a:r>
              <a:rPr lang="tr-TR" sz="900" dirty="0" err="1">
                <a:latin typeface="Palatino Linotype" pitchFamily="18" charset="0"/>
              </a:rPr>
              <a:t>Slippery</a:t>
            </a:r>
            <a:r>
              <a:rPr lang="tr-TR" sz="900" dirty="0">
                <a:latin typeface="Palatino Linotype" pitchFamily="18" charset="0"/>
              </a:rPr>
              <a:t> </a:t>
            </a:r>
            <a:r>
              <a:rPr lang="tr-TR" sz="900" dirty="0" err="1">
                <a:latin typeface="Palatino Linotype" pitchFamily="18" charset="0"/>
              </a:rPr>
              <a:t>Rock</a:t>
            </a:r>
            <a:r>
              <a:rPr lang="tr-TR" sz="900" dirty="0">
                <a:latin typeface="Palatino Linotype" pitchFamily="18" charset="0"/>
              </a:rPr>
              <a:t> </a:t>
            </a:r>
            <a:r>
              <a:rPr lang="tr-TR" sz="900" dirty="0" err="1" smtClean="0">
                <a:latin typeface="Palatino Linotype" pitchFamily="18" charset="0"/>
              </a:rPr>
              <a:t>University</a:t>
            </a:r>
            <a:r>
              <a:rPr lang="tr-TR" sz="900" dirty="0">
                <a:latin typeface="Palatino Linotype" pitchFamily="18" charset="0"/>
              </a:rPr>
              <a:t> , </a:t>
            </a:r>
            <a:r>
              <a:rPr lang="tr-TR" sz="900" dirty="0" smtClean="0">
                <a:latin typeface="Palatino Linotype" pitchFamily="18" charset="0"/>
              </a:rPr>
              <a:t>Pennsylvania USA</a:t>
            </a:r>
            <a:endParaRPr lang="tr-TR" sz="900" dirty="0">
              <a:latin typeface="Palatino Linotype" pitchFamily="18" charset="0"/>
            </a:endParaRPr>
          </a:p>
          <a:p>
            <a:pPr algn="ctr">
              <a:defRPr/>
            </a:pPr>
            <a:endParaRPr lang="tr-TR" sz="900" dirty="0">
              <a:latin typeface="Palatino Linotype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336" y="2149326"/>
            <a:ext cx="6985000" cy="8544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r-TR" sz="1400" b="1" dirty="0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Azerbaijan (4 agreements)</a:t>
            </a:r>
            <a:r>
              <a:rPr lang="tr-TR" sz="900" dirty="0">
                <a:latin typeface="Palatino Linotype" pitchFamily="18" charset="0"/>
              </a:rPr>
              <a:t/>
            </a:r>
            <a:br>
              <a:rPr lang="tr-TR" sz="900" dirty="0">
                <a:latin typeface="Palatino Linotype" pitchFamily="18" charset="0"/>
              </a:rPr>
            </a:br>
            <a:r>
              <a:rPr lang="tr-TR" sz="900" dirty="0">
                <a:latin typeface="Palatino Linotype" pitchFamily="18" charset="0"/>
              </a:rPr>
              <a:t>Qafqaz </a:t>
            </a:r>
            <a:r>
              <a:rPr lang="tr-TR" sz="900" dirty="0" smtClean="0">
                <a:latin typeface="Palatino Linotype" pitchFamily="18" charset="0"/>
              </a:rPr>
              <a:t>University, Baku, Azerbaijan</a:t>
            </a:r>
            <a:endParaRPr lang="tr-TR" sz="900" dirty="0">
              <a:latin typeface="Palatino Linotype" pitchFamily="18" charset="0"/>
            </a:endParaRPr>
          </a:p>
          <a:p>
            <a:pPr algn="ctr">
              <a:defRPr/>
            </a:pPr>
            <a:r>
              <a:rPr lang="en-US" sz="900" dirty="0" smtClean="0">
                <a:latin typeface="Palatino Linotype" pitchFamily="18" charset="0"/>
              </a:rPr>
              <a:t>Azerbaijan National Academy of </a:t>
            </a:r>
            <a:r>
              <a:rPr lang="tr-TR" sz="900" dirty="0" smtClean="0">
                <a:latin typeface="Palatino Linotype" pitchFamily="18" charset="0"/>
              </a:rPr>
              <a:t> </a:t>
            </a:r>
            <a:r>
              <a:rPr lang="en-US" sz="900" dirty="0" smtClean="0">
                <a:latin typeface="Palatino Linotype" pitchFamily="18" charset="0"/>
              </a:rPr>
              <a:t>Aviation</a:t>
            </a:r>
            <a:r>
              <a:rPr lang="tr-TR" sz="900" dirty="0" smtClean="0">
                <a:latin typeface="Palatino Linotype" pitchFamily="18" charset="0"/>
              </a:rPr>
              <a:t>, Baku, Azerbaijan</a:t>
            </a:r>
            <a:r>
              <a:rPr lang="tr-TR" sz="900" dirty="0">
                <a:latin typeface="Palatino Linotype" pitchFamily="18" charset="0"/>
              </a:rPr>
              <a:t/>
            </a:r>
            <a:br>
              <a:rPr lang="tr-TR" sz="900" dirty="0">
                <a:latin typeface="Palatino Linotype" pitchFamily="18" charset="0"/>
              </a:rPr>
            </a:br>
            <a:r>
              <a:rPr lang="tr-TR" sz="900" dirty="0" smtClean="0">
                <a:latin typeface="Palatino Linotype" pitchFamily="18" charset="0"/>
              </a:rPr>
              <a:t>Khazar University, Baku, Azerbaijan </a:t>
            </a:r>
            <a:r>
              <a:rPr lang="tr-TR" sz="900" dirty="0">
                <a:latin typeface="Palatino Linotype" pitchFamily="18" charset="0"/>
              </a:rPr>
              <a:t/>
            </a:r>
            <a:br>
              <a:rPr lang="tr-TR" sz="900" dirty="0">
                <a:latin typeface="Palatino Linotype" pitchFamily="18" charset="0"/>
              </a:rPr>
            </a:br>
            <a:r>
              <a:rPr lang="tr-TR" sz="900" dirty="0" smtClean="0">
                <a:latin typeface="Palatino Linotype" pitchFamily="18" charset="0"/>
              </a:rPr>
              <a:t>Baku State University, Baku, Azerbaijan</a:t>
            </a:r>
            <a:r>
              <a:rPr lang="tr-TR" sz="900" dirty="0">
                <a:latin typeface="Palatino Linotype" pitchFamily="18" charset="0"/>
              </a:rPr>
              <a:t/>
            </a:r>
            <a:br>
              <a:rPr lang="tr-TR" sz="900" dirty="0">
                <a:latin typeface="Palatino Linotype" pitchFamily="18" charset="0"/>
              </a:rPr>
            </a:br>
            <a:endParaRPr lang="tr-TR" sz="900" dirty="0">
              <a:latin typeface="Palatino Linotype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188" y="3076748"/>
            <a:ext cx="6985000" cy="4311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r-TR" sz="1400" b="1" dirty="0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France (1 </a:t>
            </a:r>
            <a:r>
              <a:rPr lang="tr-TR" sz="1400" b="1" dirty="0" err="1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agreement</a:t>
            </a:r>
            <a:r>
              <a:rPr lang="tr-TR" sz="1400" b="1" dirty="0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)</a:t>
            </a:r>
            <a:br>
              <a:rPr lang="tr-TR" sz="1400" b="1" dirty="0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</a:br>
            <a:r>
              <a:rPr lang="tr-TR" sz="900" dirty="0" smtClean="0">
                <a:latin typeface="Palatino Linotype" pitchFamily="18" charset="0"/>
              </a:rPr>
              <a:t>  University of Rouen, </a:t>
            </a:r>
            <a:r>
              <a:rPr lang="tr-TR" sz="900" dirty="0">
                <a:latin typeface="Palatino Linotype" pitchFamily="18" charset="0"/>
              </a:rPr>
              <a:t>Rouen, </a:t>
            </a:r>
            <a:r>
              <a:rPr lang="tr-TR" sz="900" dirty="0" smtClean="0">
                <a:latin typeface="Palatino Linotype" pitchFamily="18" charset="0"/>
              </a:rPr>
              <a:t>France</a:t>
            </a:r>
            <a:r>
              <a:rPr lang="tr-TR" sz="900" dirty="0">
                <a:latin typeface="Palatino Linotype" pitchFamily="18" charset="0"/>
              </a:rPr>
              <a:t/>
            </a:r>
            <a:br>
              <a:rPr lang="tr-TR" sz="900" dirty="0">
                <a:latin typeface="Palatino Linotype" pitchFamily="18" charset="0"/>
              </a:rPr>
            </a:br>
            <a:r>
              <a:rPr lang="tr-TR" sz="900" dirty="0">
                <a:latin typeface="Palatino Linotype" pitchFamily="18" charset="0"/>
              </a:rPr>
              <a:t> </a:t>
            </a:r>
            <a:r>
              <a:rPr lang="tr-TR" sz="1100" dirty="0"/>
              <a:t/>
            </a:r>
            <a:br>
              <a:rPr lang="tr-TR" sz="1100" dirty="0"/>
            </a:br>
            <a:endParaRPr lang="tr-TR" sz="1100" dirty="0">
              <a:latin typeface="Palatino Linotype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188" y="3576400"/>
            <a:ext cx="6985000" cy="4355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r-TR" sz="1400" b="1" dirty="0" err="1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Kazakhstan</a:t>
            </a:r>
            <a:r>
              <a:rPr lang="tr-TR" sz="1400" b="1" dirty="0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 (1 </a:t>
            </a:r>
            <a:r>
              <a:rPr lang="tr-TR" sz="1400" b="1" dirty="0" err="1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agreement</a:t>
            </a:r>
            <a:r>
              <a:rPr lang="tr-TR" sz="1400" b="1" dirty="0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)</a:t>
            </a:r>
            <a:endParaRPr lang="tr-TR" sz="900" dirty="0" smtClean="0">
              <a:latin typeface="Palatino Linotype" pitchFamily="18" charset="0"/>
            </a:endParaRPr>
          </a:p>
          <a:p>
            <a:pPr algn="ctr">
              <a:defRPr/>
            </a:pPr>
            <a:r>
              <a:rPr lang="tr-TR" sz="900" dirty="0">
                <a:latin typeface="Palatino Linotype" pitchFamily="18" charset="0"/>
              </a:rPr>
              <a:t>Ahmet </a:t>
            </a:r>
            <a:r>
              <a:rPr lang="tr-TR" sz="900" dirty="0" err="1">
                <a:latin typeface="Palatino Linotype" pitchFamily="18" charset="0"/>
              </a:rPr>
              <a:t>Yesevi</a:t>
            </a:r>
            <a:r>
              <a:rPr lang="tr-TR" sz="900" dirty="0">
                <a:latin typeface="Palatino Linotype" pitchFamily="18" charset="0"/>
              </a:rPr>
              <a:t> </a:t>
            </a:r>
            <a:r>
              <a:rPr lang="tr-TR" sz="900" dirty="0" err="1">
                <a:latin typeface="Palatino Linotype" pitchFamily="18" charset="0"/>
              </a:rPr>
              <a:t>University</a:t>
            </a:r>
            <a:r>
              <a:rPr lang="tr-TR" sz="900" dirty="0">
                <a:latin typeface="Palatino Linotype" pitchFamily="18" charset="0"/>
              </a:rPr>
              <a:t> , </a:t>
            </a:r>
            <a:r>
              <a:rPr lang="tr-TR" sz="900" dirty="0" err="1">
                <a:latin typeface="Palatino Linotype" pitchFamily="18" charset="0"/>
              </a:rPr>
              <a:t>Turkistan</a:t>
            </a:r>
            <a:r>
              <a:rPr lang="tr-TR" sz="900" dirty="0">
                <a:latin typeface="Palatino Linotype" pitchFamily="18" charset="0"/>
              </a:rPr>
              <a:t> , </a:t>
            </a:r>
            <a:r>
              <a:rPr lang="tr-TR" sz="900" dirty="0" err="1">
                <a:latin typeface="Palatino Linotype" pitchFamily="18" charset="0"/>
              </a:rPr>
              <a:t>Kazakhstan</a:t>
            </a:r>
            <a:endParaRPr lang="tr-TR" sz="900" dirty="0">
              <a:latin typeface="Palatino Linotype" pitchFamily="18" charset="0"/>
            </a:endParaRPr>
          </a:p>
          <a:p>
            <a:pPr algn="ctr">
              <a:defRPr/>
            </a:pPr>
            <a:r>
              <a:rPr lang="tr-TR" sz="900" dirty="0" smtClean="0">
                <a:latin typeface="Palatino Linotype" pitchFamily="18" charset="0"/>
              </a:rPr>
              <a:t/>
            </a:r>
            <a:br>
              <a:rPr lang="tr-TR" sz="900" dirty="0" smtClean="0">
                <a:latin typeface="Palatino Linotype" pitchFamily="18" charset="0"/>
              </a:rPr>
            </a:br>
            <a:r>
              <a:rPr lang="tr-TR" sz="900" dirty="0" smtClean="0">
                <a:latin typeface="Palatino Linotype" pitchFamily="18" charset="0"/>
              </a:rPr>
              <a:t> </a:t>
            </a:r>
            <a:r>
              <a:rPr lang="tr-TR" sz="1400" b="1" dirty="0" smtClean="0"/>
              <a:t/>
            </a:r>
            <a:br>
              <a:rPr lang="tr-TR" sz="1400" b="1" dirty="0" smtClean="0"/>
            </a:br>
            <a:r>
              <a:rPr lang="tr-TR" sz="1400" b="1" dirty="0" smtClean="0"/>
              <a:t> </a:t>
            </a:r>
            <a:r>
              <a:rPr lang="tr-TR" sz="1100" dirty="0" smtClean="0"/>
              <a:t/>
            </a:r>
            <a:br>
              <a:rPr lang="tr-TR" sz="1100" dirty="0" smtClean="0"/>
            </a:br>
            <a:endParaRPr lang="tr-TR" sz="1100" dirty="0">
              <a:latin typeface="Palatino Linotype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188" y="4083943"/>
            <a:ext cx="6985000" cy="4320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r-TR" sz="1400" b="1" dirty="0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Poland (1 agreement)</a:t>
            </a:r>
          </a:p>
          <a:p>
            <a:pPr algn="ctr">
              <a:defRPr/>
            </a:pPr>
            <a:r>
              <a:rPr lang="tr-TR" sz="900" dirty="0" smtClean="0">
                <a:latin typeface="Palatino Linotype" pitchFamily="18" charset="0"/>
              </a:rPr>
              <a:t>Warsaw University </a:t>
            </a:r>
            <a:r>
              <a:rPr lang="tr-TR" sz="900" dirty="0">
                <a:latin typeface="Palatino Linotype" pitchFamily="18" charset="0"/>
              </a:rPr>
              <a:t>of Life Sciences-SGGW, </a:t>
            </a:r>
            <a:r>
              <a:rPr lang="tr-TR" sz="900" dirty="0" smtClean="0">
                <a:latin typeface="Palatino Linotype" pitchFamily="18" charset="0"/>
              </a:rPr>
              <a:t>Warsaw, Poland</a:t>
            </a:r>
            <a:r>
              <a:rPr lang="tr-TR" sz="900" dirty="0">
                <a:latin typeface="Palatino Linotype" pitchFamily="18" charset="0"/>
              </a:rPr>
              <a:t/>
            </a:r>
            <a:br>
              <a:rPr lang="tr-TR" sz="900" dirty="0">
                <a:latin typeface="Palatino Linotype" pitchFamily="18" charset="0"/>
              </a:rPr>
            </a:br>
            <a:r>
              <a:rPr lang="tr-TR" sz="900" dirty="0">
                <a:latin typeface="Palatino Linotype" pitchFamily="18" charset="0"/>
              </a:rPr>
              <a:t> </a:t>
            </a:r>
            <a:r>
              <a:rPr lang="tr-TR" sz="1100" dirty="0"/>
              <a:t/>
            </a:r>
            <a:br>
              <a:rPr lang="tr-TR" sz="1100" dirty="0"/>
            </a:br>
            <a:r>
              <a:rPr lang="tr-TR" sz="1400" b="1" dirty="0"/>
              <a:t> </a:t>
            </a:r>
            <a:r>
              <a:rPr lang="tr-TR" sz="1100" dirty="0"/>
              <a:t/>
            </a:r>
            <a:br>
              <a:rPr lang="tr-TR" sz="1100" dirty="0"/>
            </a:br>
            <a:endParaRPr lang="tr-TR" sz="1100" dirty="0"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552" y="339502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alt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INTERNATIONAL PARTNERS  (NON ERASMUS)</a:t>
            </a:r>
          </a:p>
        </p:txBody>
      </p:sp>
      <p:sp>
        <p:nvSpPr>
          <p:cNvPr id="14" name="Rectangle 12"/>
          <p:cNvSpPr/>
          <p:nvPr/>
        </p:nvSpPr>
        <p:spPr>
          <a:xfrm>
            <a:off x="611188" y="4587999"/>
            <a:ext cx="6985000" cy="4320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tr-TR" sz="1400" b="1" dirty="0" err="1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Chile</a:t>
            </a:r>
            <a:r>
              <a:rPr lang="tr-TR" sz="1400" b="1" dirty="0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 (1 </a:t>
            </a:r>
            <a:r>
              <a:rPr lang="tr-TR" sz="1400" b="1" dirty="0" err="1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agreement</a:t>
            </a:r>
            <a:r>
              <a:rPr lang="tr-TR" sz="1400" b="1" dirty="0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)</a:t>
            </a:r>
          </a:p>
          <a:p>
            <a:pPr algn="ctr">
              <a:defRPr/>
            </a:pPr>
            <a:r>
              <a:rPr lang="tr-TR" sz="900" dirty="0" err="1">
                <a:latin typeface="Palatino Linotype" pitchFamily="18" charset="0"/>
              </a:rPr>
              <a:t>Pontificia</a:t>
            </a:r>
            <a:r>
              <a:rPr lang="tr-TR" sz="900" dirty="0">
                <a:latin typeface="Palatino Linotype" pitchFamily="18" charset="0"/>
              </a:rPr>
              <a:t> </a:t>
            </a:r>
            <a:r>
              <a:rPr lang="tr-TR" sz="900" dirty="0" err="1">
                <a:latin typeface="Palatino Linotype" pitchFamily="18" charset="0"/>
              </a:rPr>
              <a:t>Universidad</a:t>
            </a:r>
            <a:r>
              <a:rPr lang="tr-TR" sz="900" dirty="0">
                <a:latin typeface="Palatino Linotype" pitchFamily="18" charset="0"/>
              </a:rPr>
              <a:t> </a:t>
            </a:r>
            <a:r>
              <a:rPr lang="tr-TR" sz="900" dirty="0" err="1">
                <a:latin typeface="Palatino Linotype" pitchFamily="18" charset="0"/>
              </a:rPr>
              <a:t>Catolica</a:t>
            </a:r>
            <a:r>
              <a:rPr lang="tr-TR" sz="900" dirty="0">
                <a:latin typeface="Palatino Linotype" pitchFamily="18" charset="0"/>
              </a:rPr>
              <a:t> de </a:t>
            </a:r>
            <a:r>
              <a:rPr lang="tr-TR" sz="900" dirty="0" err="1">
                <a:latin typeface="Palatino Linotype" pitchFamily="18" charset="0"/>
              </a:rPr>
              <a:t>Chile</a:t>
            </a:r>
            <a:r>
              <a:rPr lang="tr-TR" sz="900" dirty="0">
                <a:latin typeface="Palatino Linotype" pitchFamily="18" charset="0"/>
              </a:rPr>
              <a:t> (PUC</a:t>
            </a:r>
            <a:r>
              <a:rPr lang="tr-TR" sz="900" dirty="0" smtClean="0">
                <a:latin typeface="Palatino Linotype" pitchFamily="18" charset="0"/>
              </a:rPr>
              <a:t>) </a:t>
            </a:r>
            <a:r>
              <a:rPr lang="tr-TR" sz="900" dirty="0">
                <a:latin typeface="Palatino Linotype" pitchFamily="18" charset="0"/>
              </a:rPr>
              <a:t>, </a:t>
            </a:r>
            <a:r>
              <a:rPr lang="tr-TR" sz="900" dirty="0" smtClean="0">
                <a:latin typeface="Palatino Linotype" pitchFamily="18" charset="0"/>
              </a:rPr>
              <a:t>Santiago , </a:t>
            </a:r>
            <a:r>
              <a:rPr lang="tr-TR" sz="900" dirty="0" err="1" smtClean="0">
                <a:latin typeface="Palatino Linotype" pitchFamily="18" charset="0"/>
              </a:rPr>
              <a:t>Chile</a:t>
            </a:r>
            <a:r>
              <a:rPr lang="tr-TR" sz="900" dirty="0">
                <a:latin typeface="Palatino Linotype" pitchFamily="18" charset="0"/>
              </a:rPr>
              <a:t/>
            </a:r>
            <a:br>
              <a:rPr lang="tr-TR" sz="900" dirty="0">
                <a:latin typeface="Palatino Linotype" pitchFamily="18" charset="0"/>
              </a:rPr>
            </a:br>
            <a:r>
              <a:rPr lang="tr-TR" sz="900" dirty="0">
                <a:latin typeface="Palatino Linotype" pitchFamily="18" charset="0"/>
              </a:rPr>
              <a:t> </a:t>
            </a:r>
            <a:r>
              <a:rPr lang="tr-TR" sz="1100" dirty="0"/>
              <a:t/>
            </a:r>
            <a:br>
              <a:rPr lang="tr-TR" sz="1100" dirty="0"/>
            </a:br>
            <a:r>
              <a:rPr lang="tr-TR" sz="1400" b="1" dirty="0"/>
              <a:t> </a:t>
            </a:r>
            <a:r>
              <a:rPr lang="tr-TR" sz="1100" dirty="0"/>
              <a:t/>
            </a:r>
            <a:br>
              <a:rPr lang="tr-TR" sz="1100" dirty="0"/>
            </a:br>
            <a:endParaRPr lang="tr-TR" sz="1100" dirty="0">
              <a:latin typeface="Palatino Linotype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7A791E45-2CD3-4202-B4F7-C5A5408F7569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26629" name="Text Box 2"/>
          <p:cNvSpPr txBox="1">
            <a:spLocks noChangeArrowheads="1"/>
          </p:cNvSpPr>
          <p:nvPr/>
        </p:nvSpPr>
        <p:spPr bwMode="auto">
          <a:xfrm>
            <a:off x="914400" y="1707654"/>
            <a:ext cx="7273925" cy="1600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r-TR" sz="2800" b="1" dirty="0" smtClean="0">
                <a:solidFill>
                  <a:srgbClr val="376092"/>
                </a:solidFill>
                <a:latin typeface="Helvetica" pitchFamily="34" charset="0"/>
                <a:ea typeface="+mj-ea"/>
                <a:cs typeface="+mj-cs"/>
              </a:rPr>
              <a:t> </a:t>
            </a:r>
            <a:endParaRPr lang="tr-TR" sz="2800" b="1" dirty="0">
              <a:solidFill>
                <a:srgbClr val="376092"/>
              </a:solidFill>
              <a:latin typeface="Helvetica" pitchFamily="34" charset="0"/>
              <a:ea typeface="+mj-ea"/>
              <a:cs typeface="+mj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376092"/>
                </a:solidFill>
                <a:latin typeface="Palatino Linotype" pitchFamily="18" charset="0"/>
              </a:rPr>
              <a:t>O</a:t>
            </a:r>
            <a:r>
              <a:rPr 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UR VISION IS TO BE MORE AND MORE INTERNATIONAL</a:t>
            </a:r>
            <a:endParaRPr lang="en-US" sz="2800" b="1" dirty="0">
              <a:solidFill>
                <a:srgbClr val="376092"/>
              </a:solidFill>
              <a:latin typeface="Palatino Linotype" pitchFamily="18" charset="0"/>
            </a:endParaRPr>
          </a:p>
        </p:txBody>
      </p:sp>
      <p:sp>
        <p:nvSpPr>
          <p:cNvPr id="43012" name="TextBox 7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E6075964-B3D1-4D20-9E9B-5A57CAD2B46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611188" y="1546225"/>
            <a:ext cx="5180012" cy="2376488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None/>
            </a:pPr>
            <a:endParaRPr lang="en-US" altLang="tr-TR" sz="1900" dirty="0" smtClean="0">
              <a:latin typeface="Palatino Linotype" pitchFamily="18" charset="0"/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endParaRPr lang="tr-TR" altLang="tr-TR" sz="1900" dirty="0" smtClean="0">
              <a:latin typeface="Tw Cen MT" pitchFamily="34" charset="0"/>
            </a:endParaRPr>
          </a:p>
        </p:txBody>
      </p:sp>
      <p:sp>
        <p:nvSpPr>
          <p:cNvPr id="10244" name="Title 1"/>
          <p:cNvSpPr txBox="1">
            <a:spLocks/>
          </p:cNvSpPr>
          <p:nvPr/>
        </p:nvSpPr>
        <p:spPr bwMode="auto">
          <a:xfrm>
            <a:off x="457200" y="464270"/>
            <a:ext cx="9396413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r-TR" altLang="tr-TR" sz="2800" b="1" dirty="0">
                <a:solidFill>
                  <a:srgbClr val="376092"/>
                </a:solidFill>
                <a:latin typeface="Palatino Linotype" pitchFamily="18" charset="0"/>
              </a:rPr>
              <a:t>II. </a:t>
            </a:r>
            <a:r>
              <a:rPr lang="tr-TR" alt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İZMİR INSTITUTE OF TECHNOLOGY</a:t>
            </a:r>
          </a:p>
          <a:p>
            <a:endParaRPr lang="tr-TR" altLang="tr-TR" sz="2800" b="1" dirty="0">
              <a:solidFill>
                <a:srgbClr val="376092"/>
              </a:solidFill>
              <a:latin typeface="Helvetica" pitchFamily="34" charset="0"/>
            </a:endParaRPr>
          </a:p>
        </p:txBody>
      </p:sp>
      <p:sp>
        <p:nvSpPr>
          <p:cNvPr id="10245" name="Content Placeholder 2"/>
          <p:cNvSpPr txBox="1">
            <a:spLocks/>
          </p:cNvSpPr>
          <p:nvPr/>
        </p:nvSpPr>
        <p:spPr bwMode="auto">
          <a:xfrm>
            <a:off x="467544" y="1583035"/>
            <a:ext cx="792088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4400" indent="-284400">
              <a:spcBef>
                <a:spcPts val="600"/>
              </a:spcBef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 </a:t>
            </a:r>
            <a:r>
              <a:rPr lang="en-US" altLang="tr-TR" sz="1800" dirty="0" smtClean="0">
                <a:latin typeface="Palatino Linotype" pitchFamily="18" charset="0"/>
              </a:rPr>
              <a:t>Founded in 1992</a:t>
            </a:r>
            <a:r>
              <a:rPr lang="tr-TR" altLang="tr-TR" sz="1800" dirty="0" smtClean="0">
                <a:latin typeface="Palatino Linotype" pitchFamily="18" charset="0"/>
              </a:rPr>
              <a:t>  as a s</a:t>
            </a:r>
            <a:r>
              <a:rPr lang="en-US" altLang="tr-TR" sz="1800" dirty="0" err="1" smtClean="0">
                <a:latin typeface="Palatino Linotype" pitchFamily="18" charset="0"/>
              </a:rPr>
              <a:t>tate</a:t>
            </a:r>
            <a:r>
              <a:rPr lang="en-US" altLang="tr-TR" sz="1800" dirty="0" smtClean="0">
                <a:latin typeface="Palatino Linotype" pitchFamily="18" charset="0"/>
              </a:rPr>
              <a:t> university</a:t>
            </a:r>
            <a:endParaRPr lang="tr-TR" altLang="tr-TR" sz="1800" dirty="0" smtClean="0">
              <a:latin typeface="Helvetic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The only Turkish Institute</a:t>
            </a:r>
            <a:r>
              <a:rPr lang="tr-TR" altLang="tr-TR" sz="1800" dirty="0" smtClean="0"/>
              <a:t> </a:t>
            </a:r>
            <a:r>
              <a:rPr lang="tr-TR" altLang="tr-TR" sz="1800" dirty="0" smtClean="0">
                <a:latin typeface="Palatino Linotype" pitchFamily="18" charset="0"/>
              </a:rPr>
              <a:t>of Technology in Turkey</a:t>
            </a:r>
            <a:endParaRPr lang="en-US" altLang="tr-TR" sz="1800" dirty="0" smtClean="0"/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tr-TR" altLang="tr-TR" sz="1800" dirty="0">
                <a:latin typeface="Palatino Linotype" pitchFamily="18" charset="0"/>
              </a:rPr>
              <a:t>E</a:t>
            </a:r>
            <a:r>
              <a:rPr lang="en-US" altLang="tr-TR" sz="1800" dirty="0" err="1" smtClean="0">
                <a:latin typeface="Palatino Linotype" pitchFamily="18" charset="0"/>
              </a:rPr>
              <a:t>mphasis</a:t>
            </a:r>
            <a:r>
              <a:rPr lang="en-US" altLang="tr-TR" sz="1800" dirty="0" smtClean="0">
                <a:latin typeface="Palatino Linotype" pitchFamily="18" charset="0"/>
              </a:rPr>
              <a:t> </a:t>
            </a:r>
            <a:r>
              <a:rPr lang="tr-TR" altLang="tr-TR" sz="1800" dirty="0" smtClean="0">
                <a:latin typeface="Palatino Linotype" pitchFamily="18" charset="0"/>
              </a:rPr>
              <a:t>is </a:t>
            </a:r>
            <a:r>
              <a:rPr lang="en-US" altLang="tr-TR" sz="1800" dirty="0" smtClean="0">
                <a:latin typeface="Palatino Linotype" pitchFamily="18" charset="0"/>
              </a:rPr>
              <a:t>on </a:t>
            </a:r>
            <a:r>
              <a:rPr lang="tr-TR" altLang="tr-TR" sz="1800" dirty="0" smtClean="0">
                <a:latin typeface="Palatino Linotype" pitchFamily="18" charset="0"/>
              </a:rPr>
              <a:t>education and </a:t>
            </a:r>
            <a:r>
              <a:rPr lang="en-US" altLang="tr-TR" sz="1800" dirty="0" smtClean="0">
                <a:latin typeface="Palatino Linotype" pitchFamily="18" charset="0"/>
              </a:rPr>
              <a:t>research</a:t>
            </a:r>
            <a:r>
              <a:rPr lang="tr-TR" altLang="tr-TR" sz="1800" dirty="0" smtClean="0">
                <a:latin typeface="Palatino Linotype" pitchFamily="18" charset="0"/>
              </a:rPr>
              <a:t> </a:t>
            </a:r>
            <a:r>
              <a:rPr lang="en-US" altLang="tr-TR" sz="1800" dirty="0" smtClean="0">
                <a:latin typeface="Palatino Linotype" pitchFamily="18" charset="0"/>
              </a:rPr>
              <a:t>in science and technology</a:t>
            </a:r>
            <a:endParaRPr lang="tr-TR" altLang="tr-TR" sz="1800" dirty="0" smtClean="0">
              <a:latin typeface="Palatino Linotype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Language of instruction is English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The campus is in </a:t>
            </a:r>
            <a:r>
              <a:rPr lang="tr-TR" altLang="tr-TR" sz="1800" dirty="0" err="1" smtClean="0">
                <a:latin typeface="Palatino Linotype" pitchFamily="18" charset="0"/>
              </a:rPr>
              <a:t>G</a:t>
            </a:r>
            <a:r>
              <a:rPr lang="tr-TR" altLang="tr-TR" sz="1800" dirty="0" err="1" smtClean="0"/>
              <a:t>ü</a:t>
            </a:r>
            <a:r>
              <a:rPr lang="tr-TR" altLang="tr-TR" sz="1800" dirty="0" err="1" smtClean="0">
                <a:latin typeface="Palatino Linotype" pitchFamily="18" charset="0"/>
              </a:rPr>
              <a:t>lbahce</a:t>
            </a:r>
            <a:r>
              <a:rPr lang="tr-TR" altLang="tr-TR" sz="1800" dirty="0" smtClean="0">
                <a:latin typeface="Palatino Linotype" pitchFamily="18" charset="0"/>
              </a:rPr>
              <a:t> / Urla/ İzmir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3.500 hectares campus area  &amp; 132.000 </a:t>
            </a:r>
            <a:r>
              <a:rPr lang="tr-TR" altLang="tr-TR" sz="1800" dirty="0" err="1" smtClean="0">
                <a:latin typeface="Palatino Linotype" pitchFamily="18" charset="0"/>
              </a:rPr>
              <a:t>square</a:t>
            </a:r>
            <a:r>
              <a:rPr lang="tr-TR" altLang="tr-TR" sz="1800" dirty="0" smtClean="0">
                <a:latin typeface="Palatino Linotype" pitchFamily="18" charset="0"/>
              </a:rPr>
              <a:t> meters</a:t>
            </a:r>
            <a:r>
              <a:rPr lang="tr-TR" altLang="tr-TR" sz="1800" dirty="0" smtClean="0"/>
              <a:t> </a:t>
            </a:r>
            <a:r>
              <a:rPr lang="tr-TR" altLang="tr-TR" sz="1800" dirty="0" smtClean="0">
                <a:latin typeface="Palatino Linotype" pitchFamily="18" charset="0"/>
              </a:rPr>
              <a:t>closed area</a:t>
            </a:r>
            <a:r>
              <a:rPr lang="tr-TR" altLang="tr-TR" sz="1800" dirty="0" smtClean="0"/>
              <a:t> </a:t>
            </a:r>
          </a:p>
          <a:p>
            <a:pPr>
              <a:spcBef>
                <a:spcPct val="20000"/>
              </a:spcBef>
            </a:pPr>
            <a:r>
              <a:rPr lang="tr-TR" altLang="tr-TR" sz="1800" dirty="0" smtClean="0">
                <a:latin typeface="Palatino Linotype" pitchFamily="18" charset="0"/>
              </a:rPr>
              <a:t> 	(The biggest campus area in İzmir)</a:t>
            </a:r>
          </a:p>
          <a:p>
            <a:pPr marL="284400" indent="-284400">
              <a:spcBef>
                <a:spcPts val="600"/>
              </a:spcBef>
              <a:buFont typeface="Wingdings" pitchFamily="2" charset="2"/>
              <a:buChar char="§"/>
            </a:pPr>
            <a:endParaRPr lang="tr-TR" altLang="tr-TR" sz="1800" dirty="0">
              <a:latin typeface="Helvetica" pitchFamily="34" charset="0"/>
            </a:endParaRP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pic>
        <p:nvPicPr>
          <p:cNvPr id="14" name="Picture 2" descr="E: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42720BA-EC6E-44D1-B3B0-B4F2CB4CDC96}" type="slidenum">
              <a:rPr lang="en-US" altLang="tr-TR" sz="7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5</a:t>
            </a:fld>
            <a:endParaRPr lang="en-US" altLang="tr-TR" sz="700">
              <a:solidFill>
                <a:srgbClr val="FFFFFF"/>
              </a:solidFill>
            </a:endParaRPr>
          </a:p>
        </p:txBody>
      </p:sp>
      <p:sp>
        <p:nvSpPr>
          <p:cNvPr id="15363" name="Title 1"/>
          <p:cNvSpPr>
            <a:spLocks/>
          </p:cNvSpPr>
          <p:nvPr/>
        </p:nvSpPr>
        <p:spPr bwMode="auto">
          <a:xfrm>
            <a:off x="457200" y="268288"/>
            <a:ext cx="82296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800" b="1" dirty="0" smtClean="0">
                <a:solidFill>
                  <a:srgbClr val="376092"/>
                </a:solidFill>
                <a:latin typeface="Palatino Linotype" panose="02040502050505030304" pitchFamily="18" charset="0"/>
              </a:rPr>
              <a:t>FACTS </a:t>
            </a:r>
            <a:r>
              <a:rPr lang="tr-TR" altLang="tr-TR" sz="2800" b="1" dirty="0">
                <a:solidFill>
                  <a:srgbClr val="376092"/>
                </a:solidFill>
                <a:latin typeface="Palatino Linotype" panose="02040502050505030304" pitchFamily="18" charset="0"/>
              </a:rPr>
              <a:t>AND FIGURES (</a:t>
            </a:r>
            <a:r>
              <a:rPr lang="tr-TR" altLang="tr-TR" sz="2800" b="1" dirty="0" smtClean="0">
                <a:solidFill>
                  <a:srgbClr val="376092"/>
                </a:solidFill>
                <a:latin typeface="Palatino Linotype" panose="02040502050505030304" pitchFamily="18" charset="0"/>
              </a:rPr>
              <a:t>2015)</a:t>
            </a:r>
            <a:endParaRPr lang="tr-TR" altLang="tr-TR" sz="2800" b="1" dirty="0">
              <a:solidFill>
                <a:srgbClr val="376092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0" name="Group 5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93337588"/>
              </p:ext>
            </p:extLst>
          </p:nvPr>
        </p:nvGraphicFramePr>
        <p:xfrm>
          <a:off x="609600" y="1809750"/>
          <a:ext cx="7776218" cy="1468885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943642"/>
                <a:gridCol w="1945291"/>
                <a:gridCol w="1943643"/>
                <a:gridCol w="1943642"/>
              </a:tblGrid>
              <a:tr h="293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35100" marB="351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alatino Linotype" pitchFamily="18" charset="0"/>
                        </a:rPr>
                        <a:t>Female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35100" marB="351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alatino Linotype" pitchFamily="18" charset="0"/>
                        </a:rPr>
                        <a:t>Male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35100" marB="351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alatino Linotype" pitchFamily="18" charset="0"/>
                        </a:rPr>
                        <a:t>Total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35100" marB="35100" horzOverflow="overflow"/>
                </a:tc>
              </a:tr>
              <a:tr h="293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alatino Linotype" pitchFamily="18" charset="0"/>
                        </a:rPr>
                        <a:t>Undergraduate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35100" marB="351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alatino Linotype" pitchFamily="18" charset="0"/>
                        </a:rPr>
                        <a:t>1293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35100" marB="351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alatino Linotype" pitchFamily="18" charset="0"/>
                        </a:rPr>
                        <a:t>1599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35100" marB="351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Palatino Linotype" pitchFamily="18" charset="0"/>
                        </a:rPr>
                        <a:t>2892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35100" marB="35100" horzOverflow="overflow"/>
                </a:tc>
              </a:tr>
              <a:tr h="293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alatino Linotype" pitchFamily="18" charset="0"/>
                        </a:rPr>
                        <a:t>Master	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35100" marB="351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Palatino Linotype" pitchFamily="18" charset="0"/>
                        </a:rPr>
                        <a:t>472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35100" marB="351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Palatino Linotype" pitchFamily="18" charset="0"/>
                        </a:rPr>
                        <a:t>506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35100" marB="351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Palatino Linotype" pitchFamily="18" charset="0"/>
                        </a:rPr>
                        <a:t>978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35100" marB="35100" horzOverflow="overflow"/>
                </a:tc>
              </a:tr>
              <a:tr h="293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alatino Linotype" pitchFamily="18" charset="0"/>
                        </a:rPr>
                        <a:t>PhD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35100" marB="351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Palatino Linotype" pitchFamily="18" charset="0"/>
                        </a:rPr>
                        <a:t>214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35100" marB="351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Palatino Linotype" pitchFamily="18" charset="0"/>
                        </a:rPr>
                        <a:t>159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35100" marB="351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Palatino Linotype" pitchFamily="18" charset="0"/>
                        </a:rPr>
                        <a:t>373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35100" marB="35100" horzOverflow="overflow"/>
                </a:tc>
              </a:tr>
              <a:tr h="293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alatino Linotype" pitchFamily="18" charset="0"/>
                        </a:rPr>
                        <a:t>Total: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35100" marB="351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alatino Linotype" pitchFamily="18" charset="0"/>
                        </a:rPr>
                        <a:t>1979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35100" marB="351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Palatino Linotype" pitchFamily="18" charset="0"/>
                        </a:rPr>
                        <a:t>2264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35100" marB="351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Palatino Linotype" pitchFamily="18" charset="0"/>
                        </a:rPr>
                        <a:t>4243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0000" marR="90000" marT="35100" marB="35100" horzOverflow="overflow"/>
                </a:tc>
              </a:tr>
            </a:tbl>
          </a:graphicData>
        </a:graphic>
      </p:graphicFrame>
      <p:sp>
        <p:nvSpPr>
          <p:cNvPr id="15365" name="Rectangle 43"/>
          <p:cNvSpPr>
            <a:spLocks noChangeArrowheads="1"/>
          </p:cNvSpPr>
          <p:nvPr/>
        </p:nvSpPr>
        <p:spPr bwMode="auto">
          <a:xfrm>
            <a:off x="536575" y="1352550"/>
            <a:ext cx="1139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b="1" i="1">
                <a:latin typeface="Palatino Linotype" panose="02040502050505030304" pitchFamily="18" charset="0"/>
              </a:rPr>
              <a:t>Students:</a:t>
            </a:r>
          </a:p>
        </p:txBody>
      </p:sp>
      <p:graphicFrame>
        <p:nvGraphicFramePr>
          <p:cNvPr id="15366" name="Object 3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66210639"/>
              </p:ext>
            </p:extLst>
          </p:nvPr>
        </p:nvGraphicFramePr>
        <p:xfrm>
          <a:off x="2179638" y="3638550"/>
          <a:ext cx="5695950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Çalışma Sayfası" r:id="rId3" imgW="8067643" imgH="2143003" progId="Excel.Sheet.8">
                  <p:embed/>
                </p:oleObj>
              </mc:Choice>
              <mc:Fallback>
                <p:oleObj name="Çalışma Sayfası" r:id="rId3" imgW="8067643" imgH="214300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3638550"/>
                        <a:ext cx="5695950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5"/>
          <p:cNvSpPr txBox="1">
            <a:spLocks/>
          </p:cNvSpPr>
          <p:nvPr/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91489DBD-97E5-42D1-A1E7-CD1D5E5BB1B5}" type="slidenum">
              <a:rPr lang="en-US" altLang="tr-TR" sz="7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</a:pPr>
              <a:t>5</a:t>
            </a:fld>
            <a:endParaRPr lang="en-US" altLang="tr-TR" sz="700" b="1">
              <a:solidFill>
                <a:srgbClr val="FFFFFF"/>
              </a:solidFill>
            </a:endParaRPr>
          </a:p>
        </p:txBody>
      </p:sp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533400" y="3333750"/>
            <a:ext cx="784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tr-TR" altLang="tr-TR" sz="1600" dirty="0" err="1">
                <a:latin typeface="Palatino Linotype" panose="02040502050505030304" pitchFamily="18" charset="0"/>
              </a:rPr>
              <a:t>Number</a:t>
            </a:r>
            <a:r>
              <a:rPr lang="tr-TR" altLang="tr-TR" sz="1600" dirty="0">
                <a:latin typeface="Palatino Linotype" panose="02040502050505030304" pitchFamily="18" charset="0"/>
              </a:rPr>
              <a:t> of International </a:t>
            </a:r>
            <a:r>
              <a:rPr lang="tr-TR" altLang="tr-TR" sz="1600" dirty="0" err="1">
                <a:latin typeface="Palatino Linotype" panose="02040502050505030304" pitchFamily="18" charset="0"/>
              </a:rPr>
              <a:t>Students</a:t>
            </a:r>
            <a:r>
              <a:rPr lang="tr-TR" altLang="tr-TR" sz="1600" dirty="0">
                <a:latin typeface="Palatino Linotype" panose="02040502050505030304" pitchFamily="18" charset="0"/>
              </a:rPr>
              <a:t>: </a:t>
            </a:r>
            <a:r>
              <a:rPr lang="tr-TR" altLang="tr-TR" sz="1600" dirty="0" smtClean="0">
                <a:latin typeface="Palatino Linotype" panose="02040502050505030304" pitchFamily="18" charset="0"/>
              </a:rPr>
              <a:t>152 </a:t>
            </a:r>
            <a:r>
              <a:rPr lang="tr-TR" altLang="tr-TR" sz="1600" dirty="0" err="1">
                <a:latin typeface="Palatino Linotype" panose="02040502050505030304" pitchFamily="18" charset="0"/>
              </a:rPr>
              <a:t>from</a:t>
            </a:r>
            <a:r>
              <a:rPr lang="tr-TR" altLang="tr-TR" sz="1600" dirty="0">
                <a:latin typeface="Palatino Linotype" panose="02040502050505030304" pitchFamily="18" charset="0"/>
              </a:rPr>
              <a:t> </a:t>
            </a:r>
            <a:r>
              <a:rPr lang="tr-TR" altLang="tr-TR" sz="1600" dirty="0" smtClean="0">
                <a:latin typeface="Palatino Linotype" panose="02040502050505030304" pitchFamily="18" charset="0"/>
              </a:rPr>
              <a:t>50 </a:t>
            </a:r>
            <a:r>
              <a:rPr lang="tr-TR" altLang="tr-TR" sz="1600" dirty="0" err="1">
                <a:latin typeface="Palatino Linotype" panose="02040502050505030304" pitchFamily="18" charset="0"/>
              </a:rPr>
              <a:t>different</a:t>
            </a:r>
            <a:r>
              <a:rPr lang="tr-TR" altLang="tr-TR" sz="1600" dirty="0">
                <a:latin typeface="Palatino Linotype" panose="02040502050505030304" pitchFamily="18" charset="0"/>
              </a:rPr>
              <a:t> </a:t>
            </a:r>
            <a:r>
              <a:rPr lang="tr-TR" altLang="tr-TR" sz="1600" dirty="0" err="1">
                <a:latin typeface="Palatino Linotype" panose="02040502050505030304" pitchFamily="18" charset="0"/>
              </a:rPr>
              <a:t>nationalities</a:t>
            </a:r>
            <a:r>
              <a:rPr lang="tr-TR" altLang="tr-TR" sz="1600" dirty="0">
                <a:latin typeface="Palatino Linotype" panose="02040502050505030304" pitchFamily="18" charset="0"/>
              </a:rPr>
              <a:t> </a:t>
            </a:r>
          </a:p>
        </p:txBody>
      </p:sp>
      <p:pic>
        <p:nvPicPr>
          <p:cNvPr id="15369" name="Picture 2" descr="E:\Untitled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Box 15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altLang="tr-TR" sz="1200">
                <a:latin typeface="Century Gothic" panose="020B0502020202020204" pitchFamily="34" charset="0"/>
              </a:rPr>
              <a:t>www.iyte.edu.tr</a:t>
            </a:r>
          </a:p>
        </p:txBody>
      </p:sp>
    </p:spTree>
    <p:extLst>
      <p:ext uri="{BB962C8B-B14F-4D97-AF65-F5344CB8AC3E}">
        <p14:creationId xmlns:p14="http://schemas.microsoft.com/office/powerpoint/2010/main" val="289574628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73B1F4DD-212D-462A-B936-1E4A1C82DB0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395536" y="2343150"/>
            <a:ext cx="8229600" cy="377825"/>
          </a:xfrm>
        </p:spPr>
        <p:txBody>
          <a:bodyPr/>
          <a:lstStyle/>
          <a:p>
            <a:pPr marL="342900" indent="-342900" eaLnBrk="1" hangingPunct="1">
              <a:buNone/>
            </a:pPr>
            <a:r>
              <a:rPr lang="tr-TR" altLang="tr-TR" sz="1900" b="1" i="1" dirty="0" smtClean="0">
                <a:latin typeface="Palatino Linotype" pitchFamily="18" charset="0"/>
              </a:rPr>
              <a:t>Academic staff</a:t>
            </a:r>
            <a:endParaRPr lang="tr-TR" altLang="tr-TR" sz="1900" b="1" i="1" dirty="0" smtClean="0">
              <a:latin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435600" y="3028950"/>
            <a:ext cx="34575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tr-TR" altLang="tr-TR" dirty="0" smtClean="0">
                <a:latin typeface="Palatino Linotype" pitchFamily="18" charset="0"/>
              </a:rPr>
              <a:t>% 62 of the faculty received their PhD Degrees from foreign</a:t>
            </a:r>
          </a:p>
          <a:p>
            <a:pPr>
              <a:buFont typeface="Arial" pitchFamily="34" charset="0"/>
              <a:buNone/>
            </a:pPr>
            <a:r>
              <a:rPr lang="tr-TR" altLang="tr-TR" dirty="0" smtClean="0">
                <a:latin typeface="Palatino Linotype" pitchFamily="18" charset="0"/>
              </a:rPr>
              <a:t>universities. </a:t>
            </a:r>
            <a:endParaRPr lang="tr-TR" altLang="tr-TR" dirty="0">
              <a:latin typeface="Palatino Linotyp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188" y="3790950"/>
            <a:ext cx="3097212" cy="3778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tr-TR" dirty="0" smtClean="0">
                <a:solidFill>
                  <a:srgbClr val="000000"/>
                </a:solidFill>
                <a:latin typeface="Palatino Linotype" pitchFamily="18" charset="0"/>
              </a:rPr>
              <a:t>Professors: 60</a:t>
            </a:r>
            <a:endParaRPr lang="tr-TR" dirty="0">
              <a:solidFill>
                <a:srgbClr val="000000"/>
              </a:solidFill>
              <a:latin typeface="Palatino Linotyp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188" y="3333750"/>
            <a:ext cx="3097212" cy="3238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tr-TR" dirty="0" smtClean="0">
                <a:latin typeface="Palatino Linotype" pitchFamily="18" charset="0"/>
              </a:rPr>
              <a:t>Associate Professors: 45</a:t>
            </a:r>
            <a:endParaRPr lang="tr-TR" dirty="0">
              <a:latin typeface="Palatino Linotype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188" y="2876550"/>
            <a:ext cx="3097212" cy="3238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tr-TR" dirty="0" smtClean="0">
                <a:latin typeface="Palatino Linotype" pitchFamily="18" charset="0"/>
              </a:rPr>
              <a:t>Assistant Professors: 81</a:t>
            </a:r>
            <a:endParaRPr lang="tr-TR" dirty="0">
              <a:latin typeface="Palatino Linotype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08400" y="3486150"/>
            <a:ext cx="1008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08400" y="3943350"/>
            <a:ext cx="1008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08400" y="3028950"/>
            <a:ext cx="1008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302895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4716463" y="3257550"/>
            <a:ext cx="576262" cy="48577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5373" name="Rectangle 16"/>
          <p:cNvSpPr>
            <a:spLocks noChangeArrowheads="1"/>
          </p:cNvSpPr>
          <p:nvPr/>
        </p:nvSpPr>
        <p:spPr bwMode="auto">
          <a:xfrm>
            <a:off x="395536" y="1565379"/>
            <a:ext cx="7993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tr-TR" altLang="tr-TR" b="1" dirty="0" smtClean="0">
                <a:latin typeface="Palatino Linotype" pitchFamily="18" charset="0"/>
              </a:rPr>
              <a:t>Employees:</a:t>
            </a:r>
          </a:p>
          <a:p>
            <a:pPr>
              <a:buFont typeface="Arial" pitchFamily="34" charset="0"/>
              <a:buNone/>
            </a:pPr>
            <a:r>
              <a:rPr lang="tr-TR" altLang="tr-TR" dirty="0" smtClean="0">
                <a:latin typeface="Palatino Linotype" pitchFamily="18" charset="0"/>
              </a:rPr>
              <a:t>907 employees  </a:t>
            </a:r>
            <a:r>
              <a:rPr lang="tr-TR" altLang="tr-TR" i="1" dirty="0" smtClean="0">
                <a:latin typeface="Palatino Linotype" pitchFamily="18" charset="0"/>
              </a:rPr>
              <a:t>(Academic Staff:  523; Administrative Staff: 384)</a:t>
            </a:r>
            <a:endParaRPr lang="tr-TR" altLang="tr-TR" i="1" dirty="0">
              <a:latin typeface="Palatino Linotype" pitchFamily="18" charset="0"/>
            </a:endParaRPr>
          </a:p>
        </p:txBody>
      </p:sp>
      <p:sp>
        <p:nvSpPr>
          <p:cNvPr id="15374" name="Rectangle 17"/>
          <p:cNvSpPr>
            <a:spLocks noChangeArrowheads="1"/>
          </p:cNvSpPr>
          <p:nvPr/>
        </p:nvSpPr>
        <p:spPr bwMode="auto">
          <a:xfrm>
            <a:off x="395536" y="4324350"/>
            <a:ext cx="7885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tr-TR" altLang="tr-TR" dirty="0" smtClean="0">
                <a:latin typeface="Palatino Linotype" pitchFamily="18" charset="0"/>
              </a:rPr>
              <a:t>Instructors </a:t>
            </a:r>
            <a:r>
              <a:rPr lang="tr-TR" altLang="tr-TR" b="1" dirty="0" smtClean="0">
                <a:latin typeface="Palatino Linotype" pitchFamily="18" charset="0"/>
              </a:rPr>
              <a:t>+</a:t>
            </a:r>
            <a:r>
              <a:rPr lang="tr-TR" altLang="tr-TR" dirty="0" smtClean="0">
                <a:latin typeface="Palatino Linotype" pitchFamily="18" charset="0"/>
              </a:rPr>
              <a:t> Research Assistants </a:t>
            </a:r>
            <a:r>
              <a:rPr lang="tr-TR" altLang="tr-TR" b="1" dirty="0" smtClean="0">
                <a:latin typeface="Palatino Linotype" pitchFamily="18" charset="0"/>
              </a:rPr>
              <a:t>+</a:t>
            </a:r>
            <a:r>
              <a:rPr lang="tr-TR" altLang="tr-TR" dirty="0" smtClean="0">
                <a:latin typeface="Palatino Linotype" pitchFamily="18" charset="0"/>
              </a:rPr>
              <a:t> Experts </a:t>
            </a:r>
            <a:r>
              <a:rPr lang="tr-TR" altLang="tr-TR" b="1" dirty="0" smtClean="0">
                <a:latin typeface="Palatino Linotype" pitchFamily="18" charset="0"/>
              </a:rPr>
              <a:t>+</a:t>
            </a:r>
            <a:r>
              <a:rPr lang="tr-TR" altLang="tr-TR" dirty="0" smtClean="0">
                <a:latin typeface="Palatino Linotype" pitchFamily="18" charset="0"/>
              </a:rPr>
              <a:t> Lecturers </a:t>
            </a:r>
            <a:r>
              <a:rPr lang="tr-TR" altLang="tr-TR" b="1" dirty="0" smtClean="0">
                <a:latin typeface="Palatino Linotype" pitchFamily="18" charset="0"/>
              </a:rPr>
              <a:t>+</a:t>
            </a:r>
            <a:r>
              <a:rPr lang="tr-TR" altLang="tr-TR" dirty="0" smtClean="0">
                <a:latin typeface="Palatino Linotype" pitchFamily="18" charset="0"/>
              </a:rPr>
              <a:t> Translators </a:t>
            </a:r>
            <a:r>
              <a:rPr lang="tr-TR" altLang="tr-TR" smtClean="0">
                <a:latin typeface="Palatino Linotype" pitchFamily="18" charset="0"/>
              </a:rPr>
              <a:t>= </a:t>
            </a:r>
            <a:r>
              <a:rPr lang="tr-TR" altLang="tr-TR" b="1" smtClean="0">
                <a:latin typeface="Palatino Linotype" pitchFamily="18" charset="0"/>
              </a:rPr>
              <a:t>337</a:t>
            </a:r>
            <a:endParaRPr lang="tr-TR" altLang="tr-TR" b="1" dirty="0">
              <a:latin typeface="Palatino Linotype" pitchFamily="18" charset="0"/>
            </a:endParaRPr>
          </a:p>
        </p:txBody>
      </p:sp>
      <p:sp>
        <p:nvSpPr>
          <p:cNvPr id="15375" name="Title 1"/>
          <p:cNvSpPr>
            <a:spLocks/>
          </p:cNvSpPr>
          <p:nvPr/>
        </p:nvSpPr>
        <p:spPr bwMode="auto">
          <a:xfrm>
            <a:off x="467544" y="440904"/>
            <a:ext cx="82296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tr-TR" altLang="tr-TR" sz="2800" b="1" dirty="0">
                <a:solidFill>
                  <a:srgbClr val="376092"/>
                </a:solidFill>
                <a:latin typeface="Palatino Linotype" pitchFamily="18" charset="0"/>
              </a:rPr>
              <a:t>FACTS AND FIGURES (2015)</a:t>
            </a:r>
          </a:p>
        </p:txBody>
      </p:sp>
      <p:sp>
        <p:nvSpPr>
          <p:cNvPr id="15376" name="TextBox 19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pic>
        <p:nvPicPr>
          <p:cNvPr id="18" name="Picture 2" descr="E: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6EB10ABD-DB6A-417E-83DA-C4ED87592DA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95250"/>
            <a:ext cx="8686800" cy="1006475"/>
          </a:xfrm>
        </p:spPr>
        <p:txBody>
          <a:bodyPr/>
          <a:lstStyle/>
          <a:p>
            <a:pPr>
              <a:defRPr/>
            </a:pPr>
            <a:r>
              <a:rPr 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MISSION AND VISION</a:t>
            </a:r>
            <a:endParaRPr lang="tr-TR" sz="2800" b="1" dirty="0" smtClean="0">
              <a:solidFill>
                <a:srgbClr val="376092"/>
              </a:solidFill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12292" name="Content Placeholder 2"/>
          <p:cNvSpPr>
            <a:spLocks/>
          </p:cNvSpPr>
          <p:nvPr/>
        </p:nvSpPr>
        <p:spPr bwMode="auto">
          <a:xfrm>
            <a:off x="533400" y="1571625"/>
            <a:ext cx="82296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tr-TR" altLang="tr-TR" sz="2100">
              <a:latin typeface="Palatino Linotyp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tr-TR" altLang="tr-TR" sz="2100">
              <a:latin typeface="Palatino Linotyp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altLang="tr-TR" sz="2100">
              <a:latin typeface="Palatino Linotyp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tr-TR" altLang="tr-TR" sz="2100">
                <a:latin typeface="Palatino Linotype" pitchFamily="18" charset="0"/>
              </a:rPr>
              <a:t>            </a:t>
            </a: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tr-TR" altLang="tr-TR" sz="2100">
              <a:latin typeface="Palatino Linotyp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tr-TR" altLang="tr-TR" sz="2100">
              <a:latin typeface="Palatino Linotyp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tr-TR" altLang="tr-TR" sz="2100">
              <a:latin typeface="Palatino Linotype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tr-TR" altLang="tr-TR" sz="2100">
                <a:latin typeface="Palatino Linotype" pitchFamily="18" charset="0"/>
              </a:rPr>
              <a:t> </a:t>
            </a:r>
            <a:endParaRPr lang="en-US" altLang="tr-TR" sz="2100">
              <a:latin typeface="Palatino Linotype" pitchFamily="18" charset="0"/>
            </a:endParaRPr>
          </a:p>
          <a:p>
            <a:pPr marL="342900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tr-TR" altLang="tr-TR" sz="2100">
              <a:latin typeface="Palatino Linotype" pitchFamily="18" charset="0"/>
            </a:endParaRPr>
          </a:p>
        </p:txBody>
      </p:sp>
      <p:sp>
        <p:nvSpPr>
          <p:cNvPr id="12293" name="Content Placeholder 2"/>
          <p:cNvSpPr txBox="1">
            <a:spLocks/>
          </p:cNvSpPr>
          <p:nvPr/>
        </p:nvSpPr>
        <p:spPr bwMode="auto">
          <a:xfrm>
            <a:off x="503683" y="1583035"/>
            <a:ext cx="85328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342900" indent="-34290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ts val="600"/>
              </a:spcBef>
              <a:buFont typeface="Wingdings 2" pitchFamily="18" charset="2"/>
              <a:buNone/>
            </a:pPr>
            <a:r>
              <a:rPr lang="tr-TR" altLang="tr-TR" sz="1800" dirty="0" smtClean="0">
                <a:latin typeface="Palatino Linotype" pitchFamily="18" charset="0"/>
              </a:rPr>
              <a:t> </a:t>
            </a:r>
            <a:r>
              <a:rPr lang="tr-TR" altLang="tr-TR" sz="1800" i="1" dirty="0" smtClean="0">
                <a:latin typeface="Palatino Linotype" pitchFamily="18" charset="0"/>
              </a:rPr>
              <a:t>Mission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To carry out advanced research, education and production as well as </a:t>
            </a:r>
          </a:p>
          <a:p>
            <a:pPr lvl="1">
              <a:spcBef>
                <a:spcPts val="600"/>
              </a:spcBef>
              <a:buFont typeface="Wingdings 2" pitchFamily="18" charset="2"/>
              <a:buNone/>
            </a:pPr>
            <a:r>
              <a:rPr lang="tr-TR" altLang="tr-TR" sz="1800" dirty="0" smtClean="0">
                <a:latin typeface="Palatino Linotype" pitchFamily="18" charset="0"/>
              </a:rPr>
              <a:t>      publication and counselling in the field of science and technology </a:t>
            </a:r>
          </a:p>
          <a:p>
            <a:pPr lvl="1">
              <a:spcBef>
                <a:spcPts val="600"/>
              </a:spcBef>
              <a:buFont typeface="Wingdings 2" pitchFamily="18" charset="2"/>
              <a:buNone/>
            </a:pPr>
            <a:endParaRPr lang="tr-TR" altLang="tr-TR" sz="1800" i="1" dirty="0" smtClean="0">
              <a:latin typeface="Palatino Linotype" pitchFamily="18" charset="0"/>
            </a:endParaRPr>
          </a:p>
          <a:p>
            <a:pPr lvl="1">
              <a:spcBef>
                <a:spcPts val="600"/>
              </a:spcBef>
              <a:buFont typeface="Wingdings 2" pitchFamily="18" charset="2"/>
              <a:buNone/>
            </a:pPr>
            <a:r>
              <a:rPr lang="tr-TR" altLang="tr-TR" sz="1800" i="1" dirty="0" smtClean="0">
                <a:latin typeface="Palatino Linotype" pitchFamily="18" charset="0"/>
              </a:rPr>
              <a:t>Vision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tr-TR" altLang="tr-TR" sz="1800" dirty="0" smtClean="0">
                <a:latin typeface="Palatino Linotype" pitchFamily="18" charset="0"/>
              </a:rPr>
              <a:t>To be a leader in science and technology and a unique world university </a:t>
            </a:r>
          </a:p>
          <a:p>
            <a:pPr lvl="1">
              <a:spcBef>
                <a:spcPts val="600"/>
              </a:spcBef>
              <a:buFont typeface="Wingdings 2" pitchFamily="18" charset="2"/>
              <a:buNone/>
            </a:pPr>
            <a:r>
              <a:rPr lang="tr-TR" altLang="tr-TR" sz="1800" dirty="0" smtClean="0">
                <a:latin typeface="Palatino Linotype" pitchFamily="18" charset="0"/>
              </a:rPr>
              <a:t>      in terms of its educational standards</a:t>
            </a:r>
            <a:endParaRPr lang="tr-TR" altLang="tr-TR" sz="1800" dirty="0">
              <a:latin typeface="Helvetica" pitchFamily="34" charset="0"/>
            </a:endParaRP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pic>
        <p:nvPicPr>
          <p:cNvPr id="8" name="Picture 2" descr="E: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fld id="{7CD09A16-247D-4278-9B09-A25377166D1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3315" name="Title 1"/>
          <p:cNvSpPr txBox="1">
            <a:spLocks/>
          </p:cNvSpPr>
          <p:nvPr/>
        </p:nvSpPr>
        <p:spPr bwMode="auto">
          <a:xfrm>
            <a:off x="467544" y="284312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r-TR" alt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THE ADMINISTRATION</a:t>
            </a:r>
            <a:endParaRPr lang="tr-TR" altLang="tr-TR" sz="2800" b="1" dirty="0">
              <a:solidFill>
                <a:srgbClr val="376092"/>
              </a:solidFill>
              <a:latin typeface="Palatino Linotyp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3538" y="1733550"/>
            <a:ext cx="3900487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 smtClean="0">
                <a:latin typeface="Palatino Linotype" pitchFamily="18" charset="0"/>
              </a:rPr>
              <a:t>Prof</a:t>
            </a:r>
            <a:r>
              <a:rPr lang="tr-TR" dirty="0">
                <a:latin typeface="Palatino Linotype" pitchFamily="18" charset="0"/>
              </a:rPr>
              <a:t>. Dr. Mustafa </a:t>
            </a:r>
            <a:r>
              <a:rPr lang="tr-TR" dirty="0" smtClean="0">
                <a:latin typeface="Palatino Linotype" pitchFamily="18" charset="0"/>
              </a:rPr>
              <a:t>GÜDEN</a:t>
            </a:r>
          </a:p>
          <a:p>
            <a:pPr algn="ctr">
              <a:defRPr/>
            </a:pPr>
            <a:r>
              <a:rPr lang="tr-TR" dirty="0" smtClean="0">
                <a:latin typeface="Palatino Linotype" pitchFamily="18" charset="0"/>
              </a:rPr>
              <a:t>Rector</a:t>
            </a:r>
            <a:endParaRPr lang="tr-TR" dirty="0">
              <a:latin typeface="Palatino Linotype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9338" y="3219450"/>
            <a:ext cx="4105275" cy="649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  <a:latin typeface="Helvetica" pitchFamily="34" charset="0"/>
            </a:endParaRPr>
          </a:p>
          <a:p>
            <a:pPr algn="ctr">
              <a:defRPr/>
            </a:pPr>
            <a:r>
              <a:rPr lang="tr-TR" dirty="0" smtClean="0">
                <a:latin typeface="Palatino Linotype" pitchFamily="18" charset="0"/>
              </a:rPr>
              <a:t>              Prof</a:t>
            </a:r>
            <a:r>
              <a:rPr lang="tr-TR" dirty="0">
                <a:latin typeface="Palatino Linotype" pitchFamily="18" charset="0"/>
              </a:rPr>
              <a:t>. Dr. </a:t>
            </a:r>
            <a:r>
              <a:rPr lang="tr-TR" dirty="0" smtClean="0">
                <a:latin typeface="Palatino Linotype" pitchFamily="18" charset="0"/>
              </a:rPr>
              <a:t>Serdar KALE</a:t>
            </a:r>
          </a:p>
          <a:p>
            <a:pPr algn="ctr">
              <a:defRPr/>
            </a:pPr>
            <a:r>
              <a:rPr lang="tr-TR" dirty="0" smtClean="0">
                <a:latin typeface="Palatino Linotype" pitchFamily="18" charset="0"/>
              </a:rPr>
              <a:t>          </a:t>
            </a:r>
            <a:r>
              <a:rPr lang="tr-TR" dirty="0" err="1" smtClean="0">
                <a:latin typeface="Palatino Linotype" pitchFamily="18" charset="0"/>
              </a:rPr>
              <a:t>Vice</a:t>
            </a:r>
            <a:r>
              <a:rPr lang="tr-TR" dirty="0" smtClean="0">
                <a:latin typeface="Palatino Linotype" pitchFamily="18" charset="0"/>
              </a:rPr>
              <a:t> Rector</a:t>
            </a:r>
            <a:endParaRPr lang="tr-TR" dirty="0">
              <a:latin typeface="Palatino Linotype" pitchFamily="18" charset="0"/>
            </a:endParaRPr>
          </a:p>
          <a:p>
            <a:pPr algn="ctr">
              <a:defRPr/>
            </a:pPr>
            <a:endParaRPr lang="tr-TR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5825" y="1922463"/>
            <a:ext cx="1679575" cy="6492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 smtClean="0">
                <a:latin typeface="Palatino Linotype" pitchFamily="18" charset="0"/>
              </a:rPr>
              <a:t>Senate</a:t>
            </a:r>
            <a:endParaRPr lang="tr-TR" dirty="0">
              <a:latin typeface="Palatino Linotype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3257550"/>
            <a:ext cx="4320480" cy="649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 smtClean="0">
                <a:latin typeface="Palatino Linotype" pitchFamily="18" charset="0"/>
              </a:rPr>
              <a:t>              Prof</a:t>
            </a:r>
            <a:r>
              <a:rPr lang="tr-TR" dirty="0">
                <a:latin typeface="Palatino Linotype" pitchFamily="18" charset="0"/>
              </a:rPr>
              <a:t>. Dr. </a:t>
            </a:r>
            <a:r>
              <a:rPr lang="tr-TR" dirty="0" smtClean="0">
                <a:latin typeface="Palatino Linotype" pitchFamily="18" charset="0"/>
              </a:rPr>
              <a:t>Ahmet Nuri BAŞOĞLU</a:t>
            </a:r>
          </a:p>
          <a:p>
            <a:pPr algn="ctr">
              <a:defRPr/>
            </a:pPr>
            <a:r>
              <a:rPr lang="tr-TR" dirty="0" smtClean="0">
                <a:latin typeface="Palatino Linotype" pitchFamily="18" charset="0"/>
              </a:rPr>
              <a:t>	Vice Rector</a:t>
            </a:r>
            <a:endParaRPr lang="tr-TR" dirty="0">
              <a:latin typeface="Palatino Linotype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922463"/>
            <a:ext cx="1971675" cy="6492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 smtClean="0">
                <a:latin typeface="Palatino Linotype" pitchFamily="18" charset="0"/>
              </a:rPr>
              <a:t>Administration</a:t>
            </a:r>
          </a:p>
          <a:p>
            <a:pPr algn="ctr">
              <a:defRPr/>
            </a:pPr>
            <a:r>
              <a:rPr lang="tr-TR" dirty="0" smtClean="0">
                <a:latin typeface="Palatino Linotype" pitchFamily="18" charset="0"/>
              </a:rPr>
              <a:t>Board</a:t>
            </a:r>
            <a:endParaRPr lang="tr-TR" dirty="0">
              <a:latin typeface="Palatino Linotype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804025" y="2139950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295400" y="2952750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44008" y="25717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295400" y="295275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25"/>
          <p:cNvCxnSpPr/>
          <p:nvPr/>
        </p:nvCxnSpPr>
        <p:spPr>
          <a:xfrm>
            <a:off x="2124075" y="2284413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64388" y="2932113"/>
            <a:ext cx="0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9" descr="r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80" y="1492250"/>
            <a:ext cx="12954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5" descr="IMG_460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00" y="2813050"/>
            <a:ext cx="17272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 dirty="0">
                <a:latin typeface="Century Gothic" pitchFamily="34" charset="0"/>
              </a:rPr>
              <a:t>www.iyte.edu.tr</a:t>
            </a:r>
          </a:p>
        </p:txBody>
      </p:sp>
      <p:pic>
        <p:nvPicPr>
          <p:cNvPr id="21" name="Picture 2" descr="E: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35"/>
          <p:cNvCxnSpPr/>
          <p:nvPr/>
        </p:nvCxnSpPr>
        <p:spPr>
          <a:xfrm>
            <a:off x="4645000" y="2952750"/>
            <a:ext cx="0" cy="1439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8"/>
          <p:cNvSpPr/>
          <p:nvPr/>
        </p:nvSpPr>
        <p:spPr>
          <a:xfrm>
            <a:off x="3419872" y="4370734"/>
            <a:ext cx="4105275" cy="649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  <a:latin typeface="Helvetica" pitchFamily="34" charset="0"/>
            </a:endParaRPr>
          </a:p>
          <a:p>
            <a:pPr algn="ctr">
              <a:defRPr/>
            </a:pPr>
            <a:r>
              <a:rPr lang="tr-TR" dirty="0" smtClean="0">
                <a:latin typeface="Palatino Linotype" pitchFamily="18" charset="0"/>
              </a:rPr>
              <a:t>               Prof</a:t>
            </a:r>
            <a:r>
              <a:rPr lang="tr-TR" dirty="0">
                <a:latin typeface="Palatino Linotype" pitchFamily="18" charset="0"/>
              </a:rPr>
              <a:t>. Dr. </a:t>
            </a:r>
            <a:r>
              <a:rPr lang="tr-TR" dirty="0" smtClean="0">
                <a:latin typeface="Palatino Linotype" pitchFamily="18" charset="0"/>
              </a:rPr>
              <a:t>Ahmet E. EROĞLU</a:t>
            </a:r>
          </a:p>
          <a:p>
            <a:pPr algn="ctr">
              <a:defRPr/>
            </a:pPr>
            <a:r>
              <a:rPr lang="tr-TR" dirty="0" smtClean="0">
                <a:latin typeface="Palatino Linotype" pitchFamily="18" charset="0"/>
              </a:rPr>
              <a:t>             </a:t>
            </a:r>
            <a:r>
              <a:rPr lang="tr-TR" dirty="0" err="1" smtClean="0">
                <a:latin typeface="Palatino Linotype" pitchFamily="18" charset="0"/>
              </a:rPr>
              <a:t>Rector’s</a:t>
            </a:r>
            <a:r>
              <a:rPr lang="tr-TR" dirty="0" smtClean="0">
                <a:latin typeface="Palatino Linotype" pitchFamily="18" charset="0"/>
              </a:rPr>
              <a:t> Advisor</a:t>
            </a:r>
            <a:endParaRPr lang="tr-TR" dirty="0">
              <a:latin typeface="Palatino Linotype" pitchFamily="18" charset="0"/>
            </a:endParaRPr>
          </a:p>
          <a:p>
            <a:pPr algn="ctr">
              <a:defRPr/>
            </a:pPr>
            <a:endParaRPr lang="tr-TR" dirty="0">
              <a:solidFill>
                <a:srgbClr val="000000"/>
              </a:solidFill>
              <a:latin typeface="Helvetica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23684"/>
            <a:ext cx="1400324" cy="1095494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15766"/>
            <a:ext cx="927571" cy="1191072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9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fld id="{2914F868-B719-42AA-80E0-32F542055F4F}" type="slidenum">
              <a:rPr lang="en-US" altLang="tr-TR" sz="700" smtClean="0">
                <a:solidFill>
                  <a:srgbClr val="FFFFFF"/>
                </a:solidFill>
                <a:ea typeface="ＭＳ Ｐゴシック" pitchFamily="34" charset="-128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tr-TR" sz="70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6387" name="Rectangle 16"/>
          <p:cNvSpPr>
            <a:spLocks noChangeArrowheads="1"/>
          </p:cNvSpPr>
          <p:nvPr/>
        </p:nvSpPr>
        <p:spPr bwMode="auto">
          <a:xfrm>
            <a:off x="504056" y="1612121"/>
            <a:ext cx="8604448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altLang="tr-TR" dirty="0" smtClean="0">
                <a:latin typeface="Palatino Linotype" pitchFamily="18" charset="0"/>
              </a:rPr>
              <a:t> </a:t>
            </a:r>
            <a:r>
              <a:rPr lang="tr-TR" altLang="tr-TR" dirty="0" err="1" smtClean="0">
                <a:latin typeface="Palatino Linotype" pitchFamily="18" charset="0"/>
              </a:rPr>
              <a:t>The</a:t>
            </a:r>
            <a:r>
              <a:rPr lang="tr-TR" altLang="tr-TR" dirty="0" smtClean="0">
                <a:latin typeface="Palatino Linotype" pitchFamily="18" charset="0"/>
              </a:rPr>
              <a:t> number of refereed articles in </a:t>
            </a:r>
            <a:r>
              <a:rPr lang="tr-TR" altLang="tr-TR" dirty="0" err="1" smtClean="0">
                <a:latin typeface="Palatino Linotype" pitchFamily="18" charset="0"/>
              </a:rPr>
              <a:t>the</a:t>
            </a:r>
            <a:r>
              <a:rPr lang="tr-TR" altLang="tr-TR" dirty="0" smtClean="0">
                <a:latin typeface="Palatino Linotype" pitchFamily="18" charset="0"/>
              </a:rPr>
              <a:t> </a:t>
            </a:r>
            <a:r>
              <a:rPr lang="tr-TR" altLang="tr-TR" dirty="0" err="1" smtClean="0">
                <a:latin typeface="Palatino Linotype" pitchFamily="18" charset="0"/>
              </a:rPr>
              <a:t>international</a:t>
            </a:r>
            <a:r>
              <a:rPr lang="tr-TR" altLang="tr-TR" dirty="0" smtClean="0">
                <a:latin typeface="Palatino Linotype" pitchFamily="18" charset="0"/>
              </a:rPr>
              <a:t> journals per </a:t>
            </a:r>
            <a:r>
              <a:rPr lang="tr-TR" altLang="tr-TR" dirty="0" err="1" smtClean="0">
                <a:latin typeface="Palatino Linotype" pitchFamily="18" charset="0"/>
              </a:rPr>
              <a:t>faculty</a:t>
            </a:r>
            <a:r>
              <a:rPr lang="tr-TR" altLang="tr-TR" dirty="0" smtClean="0">
                <a:latin typeface="Palatino Linotype" pitchFamily="18" charset="0"/>
              </a:rPr>
              <a:t>    </a:t>
            </a:r>
          </a:p>
          <a:p>
            <a:r>
              <a:rPr lang="tr-TR" altLang="tr-TR" dirty="0">
                <a:latin typeface="Palatino Linotype" pitchFamily="18" charset="0"/>
              </a:rPr>
              <a:t> </a:t>
            </a:r>
            <a:r>
              <a:rPr lang="tr-TR" altLang="tr-TR" dirty="0" smtClean="0">
                <a:latin typeface="Palatino Linotype" pitchFamily="18" charset="0"/>
              </a:rPr>
              <a:t>     </a:t>
            </a:r>
            <a:r>
              <a:rPr lang="tr-TR" altLang="tr-TR" dirty="0" err="1" smtClean="0">
                <a:latin typeface="Palatino Linotype" pitchFamily="18" charset="0"/>
              </a:rPr>
              <a:t>member</a:t>
            </a:r>
            <a:r>
              <a:rPr lang="tr-TR" altLang="tr-TR" dirty="0" smtClean="0">
                <a:latin typeface="Palatino Linotype" pitchFamily="18" charset="0"/>
              </a:rPr>
              <a:t> is </a:t>
            </a:r>
            <a:r>
              <a:rPr lang="tr-TR" altLang="tr-TR" b="1" dirty="0" smtClean="0">
                <a:latin typeface="Palatino Linotype" pitchFamily="18" charset="0"/>
              </a:rPr>
              <a:t>1.36</a:t>
            </a:r>
            <a:r>
              <a:rPr lang="tr-TR" altLang="tr-TR" dirty="0" smtClean="0">
                <a:latin typeface="Palatino Linotype" pitchFamily="18" charset="0"/>
              </a:rPr>
              <a:t> (2014)</a:t>
            </a:r>
          </a:p>
          <a:p>
            <a:pPr marL="284400" indent="-284400">
              <a:spcBef>
                <a:spcPts val="600"/>
              </a:spcBef>
              <a:buFont typeface="Wingdings"/>
              <a:buChar char="§"/>
            </a:pPr>
            <a:r>
              <a:rPr lang="tr-TR" altLang="tr-TR" dirty="0" smtClean="0">
                <a:latin typeface="Palatino Linotype" pitchFamily="18" charset="0"/>
              </a:rPr>
              <a:t> Total Publication Amount: </a:t>
            </a:r>
            <a:r>
              <a:rPr lang="tr-TR" altLang="tr-TR" b="1" dirty="0" smtClean="0">
                <a:latin typeface="Palatino Linotype" pitchFamily="18" charset="0"/>
              </a:rPr>
              <a:t>2313</a:t>
            </a:r>
            <a:r>
              <a:rPr lang="tr-TR" altLang="tr-TR" dirty="0" smtClean="0">
                <a:latin typeface="Palatino Linotype" pitchFamily="18" charset="0"/>
              </a:rPr>
              <a:t> </a:t>
            </a:r>
            <a:r>
              <a:rPr lang="tr-TR" altLang="tr-TR" dirty="0">
                <a:latin typeface="Palatino Linotype" pitchFamily="18" charset="0"/>
              </a:rPr>
              <a:t>(</a:t>
            </a:r>
            <a:r>
              <a:rPr lang="tr-TR" altLang="tr-TR" dirty="0" smtClean="0">
                <a:latin typeface="Palatino Linotype" pitchFamily="18" charset="0"/>
              </a:rPr>
              <a:t>1995-2014)</a:t>
            </a:r>
            <a:endParaRPr lang="tr-TR" altLang="tr-TR" dirty="0">
              <a:latin typeface="Palatino Linotype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tr-TR" altLang="tr-TR" dirty="0" smtClean="0">
                <a:latin typeface="Palatino Linotype" pitchFamily="18" charset="0"/>
              </a:rPr>
              <a:t>     İzmir Technology Development Zone ranks 2nd on the 2013 Performance    </a:t>
            </a:r>
          </a:p>
          <a:p>
            <a:r>
              <a:rPr lang="tr-TR" altLang="tr-TR" dirty="0">
                <a:latin typeface="Palatino Linotype" pitchFamily="18" charset="0"/>
              </a:rPr>
              <a:t> </a:t>
            </a:r>
            <a:r>
              <a:rPr lang="tr-TR" altLang="tr-TR" dirty="0" smtClean="0">
                <a:latin typeface="Palatino Linotype" pitchFamily="18" charset="0"/>
              </a:rPr>
              <a:t>      Index.</a:t>
            </a:r>
          </a:p>
          <a:p>
            <a:pPr>
              <a:buFont typeface="Wingdings" pitchFamily="2" charset="2"/>
              <a:buNone/>
            </a:pPr>
            <a:r>
              <a:rPr lang="tr-TR" altLang="tr-TR" dirty="0" smtClean="0">
                <a:latin typeface="Palatino Linotype" pitchFamily="18" charset="0"/>
              </a:rPr>
              <a:t>       Most of the faculty have awards of</a:t>
            </a:r>
          </a:p>
          <a:p>
            <a:r>
              <a:rPr lang="tr-TR" altLang="tr-TR" dirty="0" smtClean="0">
                <a:latin typeface="Palatino Linotype" pitchFamily="18" charset="0"/>
              </a:rPr>
              <a:t>           1. </a:t>
            </a:r>
            <a:r>
              <a:rPr lang="tr-TR" altLang="tr-TR" dirty="0" err="1" smtClean="0">
                <a:latin typeface="Palatino Linotype" pitchFamily="18" charset="0"/>
              </a:rPr>
              <a:t>Turkish</a:t>
            </a:r>
            <a:r>
              <a:rPr lang="tr-TR" altLang="tr-TR" dirty="0" smtClean="0">
                <a:latin typeface="Palatino Linotype" pitchFamily="18" charset="0"/>
              </a:rPr>
              <a:t> Academy of Sciences</a:t>
            </a:r>
            <a:br>
              <a:rPr lang="tr-TR" altLang="tr-TR" dirty="0" smtClean="0">
                <a:latin typeface="Palatino Linotype" pitchFamily="18" charset="0"/>
              </a:rPr>
            </a:br>
            <a:r>
              <a:rPr lang="tr-TR" altLang="tr-TR" dirty="0" smtClean="0">
                <a:latin typeface="Palatino Linotype" pitchFamily="18" charset="0"/>
              </a:rPr>
              <a:t>           2. The Scientific and Technological Research Council of Turkey </a:t>
            </a:r>
            <a:br>
              <a:rPr lang="tr-TR" altLang="tr-TR" dirty="0" smtClean="0">
                <a:latin typeface="Palatino Linotype" pitchFamily="18" charset="0"/>
              </a:rPr>
            </a:br>
            <a:r>
              <a:rPr lang="tr-TR" altLang="tr-TR" dirty="0" smtClean="0">
                <a:latin typeface="Palatino Linotype" pitchFamily="18" charset="0"/>
              </a:rPr>
              <a:t>           3. International Awards</a:t>
            </a:r>
          </a:p>
          <a:p>
            <a:r>
              <a:rPr lang="tr-TR" dirty="0" smtClean="0"/>
              <a:t> </a:t>
            </a:r>
          </a:p>
          <a:p>
            <a:pPr marL="284400" indent="-284400">
              <a:spcBef>
                <a:spcPts val="600"/>
              </a:spcBef>
            </a:pPr>
            <a:endParaRPr lang="tr-TR" altLang="tr-TR" dirty="0">
              <a:latin typeface="Palatino Linotype" pitchFamily="18" charset="0"/>
            </a:endParaRPr>
          </a:p>
          <a:p>
            <a:pPr marL="284400" indent="-284400">
              <a:spcBef>
                <a:spcPts val="600"/>
              </a:spcBef>
            </a:pPr>
            <a:endParaRPr lang="tr-TR" altLang="tr-TR" dirty="0">
              <a:latin typeface="Palatino Linotype" pitchFamily="18" charset="0"/>
            </a:endParaRPr>
          </a:p>
          <a:p>
            <a:pPr marL="284400" indent="-284400">
              <a:spcBef>
                <a:spcPts val="600"/>
              </a:spcBef>
            </a:pPr>
            <a:endParaRPr lang="tr-TR" altLang="tr-TR" dirty="0">
              <a:latin typeface="Palatino Linotype" pitchFamily="18" charset="0"/>
            </a:endParaRPr>
          </a:p>
          <a:p>
            <a:pPr marL="284400" indent="-284400">
              <a:spcBef>
                <a:spcPts val="600"/>
              </a:spcBef>
              <a:buFont typeface="Arial" pitchFamily="34" charset="0"/>
              <a:buNone/>
            </a:pPr>
            <a:endParaRPr lang="tr-TR" altLang="tr-TR" dirty="0">
              <a:latin typeface="Palatino Linotype" pitchFamily="18" charset="0"/>
            </a:endParaRPr>
          </a:p>
        </p:txBody>
      </p:sp>
      <p:sp>
        <p:nvSpPr>
          <p:cNvPr id="18436" name="Title 1"/>
          <p:cNvSpPr>
            <a:spLocks/>
          </p:cNvSpPr>
          <p:nvPr/>
        </p:nvSpPr>
        <p:spPr bwMode="auto">
          <a:xfrm>
            <a:off x="467544" y="440904"/>
            <a:ext cx="82296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altLang="tr-TR" sz="2800" b="1" dirty="0" smtClean="0">
                <a:solidFill>
                  <a:srgbClr val="376092"/>
                </a:solidFill>
                <a:latin typeface="Palatino Linotype" pitchFamily="18" charset="0"/>
              </a:rPr>
              <a:t>OUR RANK IN TURKEY</a:t>
            </a:r>
            <a:endParaRPr lang="tr-TR" altLang="tr-TR" sz="2800" b="1" dirty="0">
              <a:solidFill>
                <a:srgbClr val="376092"/>
              </a:solidFill>
              <a:latin typeface="Palatino Linotype" pitchFamily="18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6553200" y="4810125"/>
            <a:ext cx="251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tr-TR" altLang="tr-TR" sz="1200">
                <a:latin typeface="Century Gothic" pitchFamily="34" charset="0"/>
              </a:rPr>
              <a:t>www.iyte.edu.tr</a:t>
            </a:r>
          </a:p>
        </p:txBody>
      </p:sp>
      <p:pic>
        <p:nvPicPr>
          <p:cNvPr id="7" name="Picture 2" descr="E: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750"/>
            <a:ext cx="14859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5_Widescreen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1964</Words>
  <Application>Microsoft Office PowerPoint</Application>
  <PresentationFormat>On-screen Show (16:9)</PresentationFormat>
  <Paragraphs>586</Paragraphs>
  <Slides>37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ＭＳ Ｐゴシック</vt:lpstr>
      <vt:lpstr>Tw Cen MT</vt:lpstr>
      <vt:lpstr>Calibri</vt:lpstr>
      <vt:lpstr>Wingdings</vt:lpstr>
      <vt:lpstr>Palatino Linotype</vt:lpstr>
      <vt:lpstr>Century Gothic</vt:lpstr>
      <vt:lpstr>Wingdings 2</vt:lpstr>
      <vt:lpstr>Arial</vt:lpstr>
      <vt:lpstr>Helvetica</vt:lpstr>
      <vt:lpstr>5_Widescreen Presentation</vt:lpstr>
      <vt:lpstr>Çalışma Sayfası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MISSION AND VISION</vt:lpstr>
      <vt:lpstr>PowerPoint Presentation</vt:lpstr>
      <vt:lpstr>PowerPoint Presentation</vt:lpstr>
      <vt:lpstr>RESEARCH FACTS</vt:lpstr>
      <vt:lpstr>III. FACULTIES, DEPARTMENTS AND PROGRAMMES</vt:lpstr>
      <vt:lpstr>PowerPoint Presentation</vt:lpstr>
      <vt:lpstr>DEPARTMENTS AND RESEARCH AREAS </vt:lpstr>
      <vt:lpstr>DEPARTMENTS AND RESEARCH AREAS </vt:lpstr>
      <vt:lpstr>DEPARTMENTS AND RESEARCH AREAS </vt:lpstr>
      <vt:lpstr>DEPARTMENTS AND RESEARCH AREAS </vt:lpstr>
      <vt:lpstr>DEPARTMENTS AND RESEARCH AREAS </vt:lpstr>
      <vt:lpstr>DEPARTMENTS AND RESEARCH AREAS </vt:lpstr>
      <vt:lpstr>PowerPoint Presentation</vt:lpstr>
      <vt:lpstr>PowerPoint Presentation</vt:lpstr>
      <vt:lpstr>PowerPoint Presentation</vt:lpstr>
      <vt:lpstr>INTERDISCIPLINARY PROGRAMMES</vt:lpstr>
      <vt:lpstr>PowerPoint Presentation</vt:lpstr>
      <vt:lpstr>INTEGRATED RESEARCH CENTER</vt:lpstr>
      <vt:lpstr>INTEGRATED RESEARCH CENTER</vt:lpstr>
      <vt:lpstr>INTEGRATED RESEARCH CENTER</vt:lpstr>
      <vt:lpstr>PowerPoint Presentation</vt:lpstr>
      <vt:lpstr>PowerPoint Presentation</vt:lpstr>
      <vt:lpstr>PowerPoint Presentation</vt:lpstr>
      <vt:lpstr>VII. CAMPUS LIFE</vt:lpstr>
      <vt:lpstr>CAMPUS LIFE</vt:lpstr>
      <vt:lpstr>VIII. INTERNATIONAL RELATIONS</vt:lpstr>
      <vt:lpstr>EXCHANGE STUDENT NUMBERS/ OUTGOING-ERASMUS</vt:lpstr>
      <vt:lpstr>PowerPoint Presentation</vt:lpstr>
      <vt:lpstr>PowerPoint Presentation</vt:lpstr>
      <vt:lpstr> 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İZMİR YÜKSEK TEKNOLOJİ ENSTİTÜSÜ</dc:title>
  <dc:creator/>
  <cp:lastModifiedBy/>
  <cp:revision>6</cp:revision>
  <dcterms:created xsi:type="dcterms:W3CDTF">2014-03-12T12:43:27Z</dcterms:created>
  <dcterms:modified xsi:type="dcterms:W3CDTF">2017-05-02T06:30:33Z</dcterms:modified>
</cp:coreProperties>
</file>