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62" r:id="rId3"/>
    <p:sldId id="263" r:id="rId4"/>
    <p:sldId id="264" r:id="rId5"/>
    <p:sldId id="265" r:id="rId6"/>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0BA3"/>
    <a:srgbClr val="A9E6F9"/>
    <a:srgbClr val="FF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5" autoAdjust="0"/>
    <p:restoredTop sz="94660"/>
  </p:normalViewPr>
  <p:slideViewPr>
    <p:cSldViewPr snapToGrid="0">
      <p:cViewPr>
        <p:scale>
          <a:sx n="65" d="100"/>
          <a:sy n="65" d="100"/>
        </p:scale>
        <p:origin x="-1392" y="-63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ADA60BB2-1463-4E46-8836-DCAEA6295691}" type="datetimeFigureOut">
              <a:rPr lang="it-IT" smtClean="0"/>
              <a:pPr/>
              <a:t>25/10/2016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E20D650-5314-4C0D-A52E-16B782F20C4D}" type="slidenum">
              <a:rPr lang="it-IT" smtClean="0"/>
              <a:pPr/>
              <a:t>‹N›</a:t>
            </a:fld>
            <a:endParaRPr lang="it-IT"/>
          </a:p>
        </p:txBody>
      </p:sp>
    </p:spTree>
    <p:extLst>
      <p:ext uri="{BB962C8B-B14F-4D97-AF65-F5344CB8AC3E}">
        <p14:creationId xmlns:p14="http://schemas.microsoft.com/office/powerpoint/2010/main" xmlns="" val="120976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ADA60BB2-1463-4E46-8836-DCAEA6295691}" type="datetimeFigureOut">
              <a:rPr lang="it-IT" smtClean="0"/>
              <a:pPr/>
              <a:t>25/10/2016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E20D650-5314-4C0D-A52E-16B782F20C4D}" type="slidenum">
              <a:rPr lang="it-IT" smtClean="0"/>
              <a:pPr/>
              <a:t>‹N›</a:t>
            </a:fld>
            <a:endParaRPr lang="it-IT"/>
          </a:p>
        </p:txBody>
      </p:sp>
    </p:spTree>
    <p:extLst>
      <p:ext uri="{BB962C8B-B14F-4D97-AF65-F5344CB8AC3E}">
        <p14:creationId xmlns:p14="http://schemas.microsoft.com/office/powerpoint/2010/main" xmlns="" val="102441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Segnaposto data 3"/>
          <p:cNvSpPr>
            <a:spLocks noGrp="1"/>
          </p:cNvSpPr>
          <p:nvPr>
            <p:ph type="dt" sz="half" idx="10"/>
          </p:nvPr>
        </p:nvSpPr>
        <p:spPr/>
        <p:txBody>
          <a:bodyPr/>
          <a:lstStyle/>
          <a:p>
            <a:fld id="{ADA60BB2-1463-4E46-8836-DCAEA6295691}" type="datetimeFigureOut">
              <a:rPr lang="it-IT" smtClean="0"/>
              <a:pPr/>
              <a:t>25/10/2016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E20D650-5314-4C0D-A52E-16B782F20C4D}" type="slidenum">
              <a:rPr lang="it-IT" smtClean="0"/>
              <a:pPr/>
              <a:t>‹N›</a:t>
            </a:fld>
            <a:endParaRPr lang="it-IT"/>
          </a:p>
        </p:txBody>
      </p:sp>
    </p:spTree>
    <p:extLst>
      <p:ext uri="{BB962C8B-B14F-4D97-AF65-F5344CB8AC3E}">
        <p14:creationId xmlns:p14="http://schemas.microsoft.com/office/powerpoint/2010/main" xmlns="" val="662892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838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72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ADA60BB2-1463-4E46-8836-DCAEA6295691}" type="datetimeFigureOut">
              <a:rPr lang="it-IT" smtClean="0"/>
              <a:pPr/>
              <a:t>25/10/2016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E20D650-5314-4C0D-A52E-16B782F20C4D}" type="slidenum">
              <a:rPr lang="it-IT" smtClean="0"/>
              <a:pPr/>
              <a:t>‹N›</a:t>
            </a:fld>
            <a:endParaRPr lang="it-IT"/>
          </a:p>
        </p:txBody>
      </p:sp>
    </p:spTree>
    <p:extLst>
      <p:ext uri="{BB962C8B-B14F-4D97-AF65-F5344CB8AC3E}">
        <p14:creationId xmlns:p14="http://schemas.microsoft.com/office/powerpoint/2010/main" xmlns="" val="2893391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a:t>Fare clic per modificare lo stile del titolo</a:t>
            </a:r>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ADA60BB2-1463-4E46-8836-DCAEA6295691}" type="datetimeFigureOut">
              <a:rPr lang="it-IT" smtClean="0"/>
              <a:pPr/>
              <a:t>25/10/2016</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DE20D650-5314-4C0D-A52E-16B782F20C4D}" type="slidenum">
              <a:rPr lang="it-IT" smtClean="0"/>
              <a:pPr/>
              <a:t>‹N›</a:t>
            </a:fld>
            <a:endParaRPr lang="it-IT"/>
          </a:p>
        </p:txBody>
      </p:sp>
    </p:spTree>
    <p:extLst>
      <p:ext uri="{BB962C8B-B14F-4D97-AF65-F5344CB8AC3E}">
        <p14:creationId xmlns:p14="http://schemas.microsoft.com/office/powerpoint/2010/main" xmlns="" val="2855115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ADA60BB2-1463-4E46-8836-DCAEA6295691}" type="datetimeFigureOut">
              <a:rPr lang="it-IT" smtClean="0"/>
              <a:pPr/>
              <a:t>25/10/2016</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DE20D650-5314-4C0D-A52E-16B782F20C4D}" type="slidenum">
              <a:rPr lang="it-IT" smtClean="0"/>
              <a:pPr/>
              <a:t>‹N›</a:t>
            </a:fld>
            <a:endParaRPr lang="it-IT"/>
          </a:p>
        </p:txBody>
      </p:sp>
    </p:spTree>
    <p:extLst>
      <p:ext uri="{BB962C8B-B14F-4D97-AF65-F5344CB8AC3E}">
        <p14:creationId xmlns:p14="http://schemas.microsoft.com/office/powerpoint/2010/main" xmlns="" val="2744462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ADA60BB2-1463-4E46-8836-DCAEA6295691}" type="datetimeFigureOut">
              <a:rPr lang="it-IT" smtClean="0"/>
              <a:pPr/>
              <a:t>25/10/2016</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DE20D650-5314-4C0D-A52E-16B782F20C4D}" type="slidenum">
              <a:rPr lang="it-IT" smtClean="0"/>
              <a:pPr/>
              <a:t>‹N›</a:t>
            </a:fld>
            <a:endParaRPr lang="it-IT"/>
          </a:p>
        </p:txBody>
      </p:sp>
    </p:spTree>
    <p:extLst>
      <p:ext uri="{BB962C8B-B14F-4D97-AF65-F5344CB8AC3E}">
        <p14:creationId xmlns:p14="http://schemas.microsoft.com/office/powerpoint/2010/main" xmlns="" val="1515372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p:cNvSpPr>
            <a:spLocks noGrp="1"/>
          </p:cNvSpPr>
          <p:nvPr>
            <p:ph type="dt" sz="half" idx="10"/>
          </p:nvPr>
        </p:nvSpPr>
        <p:spPr/>
        <p:txBody>
          <a:bodyPr/>
          <a:lstStyle/>
          <a:p>
            <a:fld id="{ADA60BB2-1463-4E46-8836-DCAEA6295691}" type="datetimeFigureOut">
              <a:rPr lang="it-IT" smtClean="0"/>
              <a:pPr/>
              <a:t>25/10/2016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E20D650-5314-4C0D-A52E-16B782F20C4D}" type="slidenum">
              <a:rPr lang="it-IT" smtClean="0"/>
              <a:pPr/>
              <a:t>‹N›</a:t>
            </a:fld>
            <a:endParaRPr lang="it-IT"/>
          </a:p>
        </p:txBody>
      </p:sp>
    </p:spTree>
    <p:extLst>
      <p:ext uri="{BB962C8B-B14F-4D97-AF65-F5344CB8AC3E}">
        <p14:creationId xmlns:p14="http://schemas.microsoft.com/office/powerpoint/2010/main" xmlns="" val="1757548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p:cNvSpPr>
            <a:spLocks noGrp="1"/>
          </p:cNvSpPr>
          <p:nvPr>
            <p:ph type="dt" sz="half" idx="10"/>
          </p:nvPr>
        </p:nvSpPr>
        <p:spPr/>
        <p:txBody>
          <a:bodyPr/>
          <a:lstStyle/>
          <a:p>
            <a:fld id="{ADA60BB2-1463-4E46-8836-DCAEA6295691}" type="datetimeFigureOut">
              <a:rPr lang="it-IT" smtClean="0"/>
              <a:pPr/>
              <a:t>25/10/2016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E20D650-5314-4C0D-A52E-16B782F20C4D}" type="slidenum">
              <a:rPr lang="it-IT" smtClean="0"/>
              <a:pPr/>
              <a:t>‹N›</a:t>
            </a:fld>
            <a:endParaRPr lang="it-IT"/>
          </a:p>
        </p:txBody>
      </p:sp>
    </p:spTree>
    <p:extLst>
      <p:ext uri="{BB962C8B-B14F-4D97-AF65-F5344CB8AC3E}">
        <p14:creationId xmlns:p14="http://schemas.microsoft.com/office/powerpoint/2010/main" xmlns="" val="3142980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ADA60BB2-1463-4E46-8836-DCAEA6295691}" type="datetimeFigureOut">
              <a:rPr lang="it-IT" smtClean="0"/>
              <a:pPr/>
              <a:t>25/10/2016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E20D650-5314-4C0D-A52E-16B782F20C4D}" type="slidenum">
              <a:rPr lang="it-IT" smtClean="0"/>
              <a:pPr/>
              <a:t>‹N›</a:t>
            </a:fld>
            <a:endParaRPr lang="it-IT"/>
          </a:p>
        </p:txBody>
      </p:sp>
    </p:spTree>
    <p:extLst>
      <p:ext uri="{BB962C8B-B14F-4D97-AF65-F5344CB8AC3E}">
        <p14:creationId xmlns:p14="http://schemas.microsoft.com/office/powerpoint/2010/main" xmlns="" val="707690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ADA60BB2-1463-4E46-8836-DCAEA6295691}" type="datetimeFigureOut">
              <a:rPr lang="it-IT" smtClean="0"/>
              <a:pPr/>
              <a:t>25/10/2016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E20D650-5314-4C0D-A52E-16B782F20C4D}" type="slidenum">
              <a:rPr lang="it-IT" smtClean="0"/>
              <a:pPr/>
              <a:t>‹N›</a:t>
            </a:fld>
            <a:endParaRPr lang="it-IT"/>
          </a:p>
        </p:txBody>
      </p:sp>
    </p:spTree>
    <p:extLst>
      <p:ext uri="{BB962C8B-B14F-4D97-AF65-F5344CB8AC3E}">
        <p14:creationId xmlns:p14="http://schemas.microsoft.com/office/powerpoint/2010/main" xmlns="" val="2927979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A60BB2-1463-4E46-8836-DCAEA6295691}" type="datetimeFigureOut">
              <a:rPr lang="it-IT" smtClean="0"/>
              <a:pPr/>
              <a:t>25/10/2016</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20D650-5314-4C0D-A52E-16B782F20C4D}" type="slidenum">
              <a:rPr lang="it-IT" smtClean="0"/>
              <a:pPr/>
              <a:t>‹N›</a:t>
            </a:fld>
            <a:endParaRPr lang="it-IT"/>
          </a:p>
        </p:txBody>
      </p:sp>
    </p:spTree>
    <p:extLst>
      <p:ext uri="{BB962C8B-B14F-4D97-AF65-F5344CB8AC3E}">
        <p14:creationId xmlns:p14="http://schemas.microsoft.com/office/powerpoint/2010/main" xmlns="" val="30072412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2.xml"/><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2" cstate="print">
            <a:extLst>
              <a:ext uri="{28A0092B-C50C-407E-A947-70E740481C1C}">
                <a14:useLocalDpi xmlns:a14="http://schemas.microsoft.com/office/drawing/2010/main" xmlns="" val="0"/>
              </a:ext>
            </a:extLst>
          </a:blip>
          <a:srcRect r="10707"/>
          <a:stretch/>
        </p:blipFill>
        <p:spPr>
          <a:xfrm>
            <a:off x="5007135" y="-197407"/>
            <a:ext cx="7373112" cy="4252439"/>
          </a:xfrm>
          <a:prstGeom prst="rect">
            <a:avLst/>
          </a:prstGeom>
        </p:spPr>
      </p:pic>
      <p:pic>
        <p:nvPicPr>
          <p:cNvPr id="5" name="Immagine 4"/>
          <p:cNvPicPr>
            <a:picLocks noChangeAspect="1"/>
          </p:cNvPicPr>
          <p:nvPr/>
        </p:nvPicPr>
        <p:blipFill rotWithShape="1">
          <a:blip r:embed="rId3" cstate="print">
            <a:extLst>
              <a:ext uri="{28A0092B-C50C-407E-A947-70E740481C1C}">
                <a14:useLocalDpi xmlns:a14="http://schemas.microsoft.com/office/drawing/2010/main" xmlns="" val="0"/>
              </a:ext>
            </a:extLst>
          </a:blip>
          <a:srcRect l="7551"/>
          <a:stretch/>
        </p:blipFill>
        <p:spPr>
          <a:xfrm>
            <a:off x="6667842" y="3857625"/>
            <a:ext cx="6164006" cy="3000375"/>
          </a:xfrm>
          <a:prstGeom prst="rect">
            <a:avLst/>
          </a:prstGeom>
        </p:spPr>
      </p:pic>
      <p:sp>
        <p:nvSpPr>
          <p:cNvPr id="6" name="Trapezio 5"/>
          <p:cNvSpPr/>
          <p:nvPr/>
        </p:nvSpPr>
        <p:spPr>
          <a:xfrm>
            <a:off x="-1857375" y="-1"/>
            <a:ext cx="9329738" cy="7472363"/>
          </a:xfrm>
          <a:prstGeom prst="trapezoid">
            <a:avLst>
              <a:gd name="adj" fmla="val 22292"/>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Trapezio 6"/>
          <p:cNvSpPr/>
          <p:nvPr/>
        </p:nvSpPr>
        <p:spPr>
          <a:xfrm>
            <a:off x="-3315790" y="0"/>
            <a:ext cx="9329738" cy="7472363"/>
          </a:xfrm>
          <a:prstGeom prst="trapezoid">
            <a:avLst>
              <a:gd name="adj" fmla="val 22292"/>
            </a:avLst>
          </a:prstGeom>
          <a:gradFill flip="none" rotWithShape="1">
            <a:gsLst>
              <a:gs pos="0">
                <a:srgbClr val="0B0BA3">
                  <a:shade val="30000"/>
                  <a:satMod val="115000"/>
                </a:srgbClr>
              </a:gs>
              <a:gs pos="50000">
                <a:srgbClr val="0B0BA3">
                  <a:shade val="67500"/>
                  <a:satMod val="115000"/>
                </a:srgbClr>
              </a:gs>
              <a:gs pos="100000">
                <a:srgbClr val="0B0BA3">
                  <a:shade val="100000"/>
                  <a:satMod val="115000"/>
                </a:srgb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CasellaDiTesto 7"/>
          <p:cNvSpPr txBox="1"/>
          <p:nvPr/>
        </p:nvSpPr>
        <p:spPr>
          <a:xfrm>
            <a:off x="-4146" y="3067618"/>
            <a:ext cx="8375274" cy="830997"/>
          </a:xfrm>
          <a:prstGeom prst="rect">
            <a:avLst/>
          </a:prstGeom>
          <a:noFill/>
        </p:spPr>
        <p:txBody>
          <a:bodyPr wrap="square" rtlCol="0">
            <a:spAutoFit/>
          </a:bodyPr>
          <a:lstStyle/>
          <a:p>
            <a:r>
              <a:rPr lang="it-IT" sz="4800" b="1" dirty="0">
                <a:ln w="22225">
                  <a:solidFill>
                    <a:schemeClr val="accent2"/>
                  </a:solidFill>
                  <a:prstDash val="solid"/>
                </a:ln>
                <a:solidFill>
                  <a:schemeClr val="accent2">
                    <a:lumMod val="40000"/>
                    <a:lumOff val="60000"/>
                  </a:schemeClr>
                </a:solidFill>
              </a:rPr>
              <a:t>HOSTING ORGANIZATION</a:t>
            </a:r>
            <a:endParaRPr lang="it-IT" sz="4800" dirty="0"/>
          </a:p>
        </p:txBody>
      </p:sp>
    </p:spTree>
    <p:extLst>
      <p:ext uri="{BB962C8B-B14F-4D97-AF65-F5344CB8AC3E}">
        <p14:creationId xmlns:p14="http://schemas.microsoft.com/office/powerpoint/2010/main" xmlns="" val="32414572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26000">
              <a:schemeClr val="bg1"/>
            </a:gs>
            <a:gs pos="54000">
              <a:schemeClr val="accent1">
                <a:lumMod val="45000"/>
                <a:lumOff val="55000"/>
              </a:schemeClr>
            </a:gs>
            <a:gs pos="75000">
              <a:srgbClr val="A9E6F9"/>
            </a:gs>
            <a:gs pos="93000">
              <a:srgbClr val="0070C0"/>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0" y="0"/>
            <a:ext cx="3569368" cy="2379577"/>
          </a:xfrm>
          <a:effectLst>
            <a:softEdge rad="177800"/>
          </a:effectLst>
        </p:spPr>
      </p:pic>
      <p:sp>
        <p:nvSpPr>
          <p:cNvPr id="6" name="CasellaDiTesto 5"/>
          <p:cNvSpPr txBox="1"/>
          <p:nvPr/>
        </p:nvSpPr>
        <p:spPr>
          <a:xfrm>
            <a:off x="304800" y="2871323"/>
            <a:ext cx="6529137" cy="369332"/>
          </a:xfrm>
          <a:prstGeom prst="rect">
            <a:avLst/>
          </a:prstGeom>
          <a:noFill/>
        </p:spPr>
        <p:txBody>
          <a:bodyPr wrap="square" rtlCol="0">
            <a:spAutoFit/>
          </a:bodyPr>
          <a:lstStyle/>
          <a:p>
            <a:pPr marL="285750" indent="-285750">
              <a:buFont typeface="Wingdings" panose="05000000000000000000" pitchFamily="2" charset="2"/>
              <a:buChar char="ü"/>
            </a:pPr>
            <a:endParaRPr lang="it-IT" dirty="0"/>
          </a:p>
        </p:txBody>
      </p:sp>
      <p:pic>
        <p:nvPicPr>
          <p:cNvPr id="8" name="Immagine 7"/>
          <p:cNvPicPr>
            <a:picLocks noChangeAspect="1"/>
          </p:cNvPicPr>
          <p:nvPr/>
        </p:nvPicPr>
        <p:blipFill>
          <a:blip r:embed="rId3" cstate="print">
            <a:extLst>
              <a:ext uri="{BEBA8EAE-BF5A-486C-A8C5-ECC9F3942E4B}">
                <a14:imgProps xmlns:a14="http://schemas.microsoft.com/office/drawing/2010/main" xmlns="">
                  <a14:imgLayer r:embed="rId4">
                    <a14:imgEffect>
                      <a14:saturation sat="21000"/>
                    </a14:imgEffect>
                  </a14:imgLayer>
                </a14:imgProps>
              </a:ext>
              <a:ext uri="{28A0092B-C50C-407E-A947-70E740481C1C}">
                <a14:useLocalDpi xmlns:a14="http://schemas.microsoft.com/office/drawing/2010/main" xmlns="" val="0"/>
              </a:ext>
            </a:extLst>
          </a:blip>
          <a:stretch>
            <a:fillRect/>
          </a:stretch>
        </p:blipFill>
        <p:spPr>
          <a:xfrm>
            <a:off x="-244589" y="2028189"/>
            <a:ext cx="6439748" cy="4829811"/>
          </a:xfrm>
          <a:prstGeom prst="rect">
            <a:avLst/>
          </a:prstGeom>
          <a:ln>
            <a:noFill/>
          </a:ln>
          <a:effectLst>
            <a:softEdge rad="673100"/>
          </a:effectLst>
        </p:spPr>
      </p:pic>
      <p:sp>
        <p:nvSpPr>
          <p:cNvPr id="12" name="CasellaDiTesto 11"/>
          <p:cNvSpPr txBox="1"/>
          <p:nvPr/>
        </p:nvSpPr>
        <p:spPr>
          <a:xfrm>
            <a:off x="6514600" y="411564"/>
            <a:ext cx="5677400" cy="646331"/>
          </a:xfrm>
          <a:prstGeom prst="rect">
            <a:avLst/>
          </a:prstGeom>
          <a:solidFill>
            <a:schemeClr val="accent2">
              <a:lumMod val="75000"/>
            </a:schemeClr>
          </a:solidFill>
        </p:spPr>
        <p:txBody>
          <a:bodyPr wrap="square" rtlCol="0">
            <a:spAutoFit/>
          </a:bodyPr>
          <a:lstStyle/>
          <a:p>
            <a:r>
              <a:rPr lang="it-IT" sz="3600" b="1" dirty="0">
                <a:ln w="6600">
                  <a:solidFill>
                    <a:schemeClr val="accent2"/>
                  </a:solidFill>
                  <a:prstDash val="solid"/>
                </a:ln>
                <a:solidFill>
                  <a:srgbClr val="FFFFFF"/>
                </a:solidFill>
                <a:effectLst>
                  <a:outerShdw dist="38100" dir="2700000" algn="tl" rotWithShape="0">
                    <a:schemeClr val="accent2"/>
                  </a:outerShdw>
                </a:effectLst>
                <a:latin typeface="Candara" panose="020E0502030303020204" pitchFamily="34" charset="0"/>
              </a:rPr>
              <a:t>ABOUT US</a:t>
            </a:r>
          </a:p>
        </p:txBody>
      </p:sp>
      <p:sp>
        <p:nvSpPr>
          <p:cNvPr id="13" name="CasellaDiTesto 12"/>
          <p:cNvSpPr txBox="1"/>
          <p:nvPr/>
        </p:nvSpPr>
        <p:spPr>
          <a:xfrm>
            <a:off x="5943600" y="1475874"/>
            <a:ext cx="6055895" cy="5355312"/>
          </a:xfrm>
          <a:prstGeom prst="rect">
            <a:avLst/>
          </a:prstGeom>
          <a:noFill/>
        </p:spPr>
        <p:txBody>
          <a:bodyPr wrap="square" rtlCol="0">
            <a:spAutoFit/>
          </a:bodyPr>
          <a:lstStyle/>
          <a:p>
            <a:r>
              <a:rPr lang="en-GB" b="1" dirty="0"/>
              <a:t>EUROPE FOR ALL </a:t>
            </a:r>
            <a:r>
              <a:rPr lang="en-GB" dirty="0"/>
              <a:t>is a private non-profit organization operating all around the Italian territory</a:t>
            </a:r>
            <a:r>
              <a:rPr lang="en-GB" b="1" dirty="0"/>
              <a:t>. </a:t>
            </a:r>
            <a:r>
              <a:rPr lang="en-GB" dirty="0"/>
              <a:t>It</a:t>
            </a:r>
            <a:r>
              <a:rPr lang="en-GB" b="1" dirty="0"/>
              <a:t> </a:t>
            </a:r>
            <a:r>
              <a:rPr lang="en-GB" dirty="0"/>
              <a:t>was founded in 2010 by a group young people to promote educational and training programmes both at European and International level, aiming to develop skills and human resources while improving the European labour market. The main ambition of Europe for all is to encourage cultural exchanges to enrich the professional and personal life of each European citizen. The main ambition of Europe for all is to encourage cultural exchanges to enrich the professional and personal life of each European citizen.</a:t>
            </a:r>
          </a:p>
          <a:p>
            <a:endParaRPr lang="en-GB" dirty="0"/>
          </a:p>
          <a:p>
            <a:r>
              <a:rPr lang="en-GB" dirty="0"/>
              <a:t>Through the constant commitment of all the members, the association promotes intercultural exchanges. So </a:t>
            </a:r>
            <a:r>
              <a:rPr lang="en-GB" b="1" dirty="0"/>
              <a:t>EUROPE FOR ALL</a:t>
            </a:r>
            <a:r>
              <a:rPr lang="en-GB" dirty="0"/>
              <a:t> improves the educational and vocational system through a variety of activities in order to strengthen the awareness of being part of Europe/to strengthen the awareness of the European dimension.</a:t>
            </a:r>
            <a:endParaRPr lang="it-IT" dirty="0"/>
          </a:p>
          <a:p>
            <a:endParaRPr lang="it-IT" dirty="0"/>
          </a:p>
          <a:p>
            <a:endParaRPr lang="it-IT" dirty="0"/>
          </a:p>
        </p:txBody>
      </p:sp>
    </p:spTree>
    <p:extLst>
      <p:ext uri="{BB962C8B-B14F-4D97-AF65-F5344CB8AC3E}">
        <p14:creationId xmlns:p14="http://schemas.microsoft.com/office/powerpoint/2010/main" xmlns="" val="41503181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26000">
              <a:schemeClr val="bg1"/>
            </a:gs>
            <a:gs pos="54000">
              <a:schemeClr val="accent1">
                <a:lumMod val="45000"/>
                <a:lumOff val="55000"/>
              </a:schemeClr>
            </a:gs>
            <a:gs pos="75000">
              <a:srgbClr val="A9E6F9"/>
            </a:gs>
            <a:gs pos="93000">
              <a:srgbClr val="0070C0"/>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0" y="0"/>
            <a:ext cx="3569368" cy="2379577"/>
          </a:xfrm>
          <a:effectLst>
            <a:softEdge rad="177800"/>
          </a:effectLst>
        </p:spPr>
      </p:pic>
      <p:sp>
        <p:nvSpPr>
          <p:cNvPr id="6" name="CasellaDiTesto 5"/>
          <p:cNvSpPr txBox="1"/>
          <p:nvPr/>
        </p:nvSpPr>
        <p:spPr>
          <a:xfrm>
            <a:off x="304800" y="2871323"/>
            <a:ext cx="6529137" cy="369332"/>
          </a:xfrm>
          <a:prstGeom prst="rect">
            <a:avLst/>
          </a:prstGeom>
          <a:no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it-IT" sz="1800" b="0" i="0" u="none" strike="noStrike" kern="0" cap="none" spc="0" normalizeH="0" baseline="0" noProof="0" dirty="0">
              <a:ln>
                <a:noFill/>
              </a:ln>
              <a:solidFill>
                <a:sysClr val="windowText" lastClr="000000"/>
              </a:solidFill>
              <a:effectLst/>
              <a:uLnTx/>
              <a:uFillTx/>
            </a:endParaRPr>
          </a:p>
        </p:txBody>
      </p:sp>
      <p:sp>
        <p:nvSpPr>
          <p:cNvPr id="12" name="CasellaDiTesto 11"/>
          <p:cNvSpPr txBox="1"/>
          <p:nvPr/>
        </p:nvSpPr>
        <p:spPr>
          <a:xfrm>
            <a:off x="6514600" y="411564"/>
            <a:ext cx="5677400" cy="646331"/>
          </a:xfrm>
          <a:prstGeom prst="rect">
            <a:avLst/>
          </a:prstGeom>
          <a:solidFill>
            <a:schemeClr val="accent2">
              <a:lumMod val="75000"/>
            </a:scheme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it-IT" sz="3600" b="1" kern="0" dirty="0">
                <a:ln w="6600">
                  <a:solidFill>
                    <a:schemeClr val="accent2"/>
                  </a:solidFill>
                  <a:prstDash val="solid"/>
                </a:ln>
                <a:solidFill>
                  <a:srgbClr val="FFFFFF"/>
                </a:solidFill>
                <a:effectLst>
                  <a:outerShdw dist="38100" dir="2700000" algn="tl" rotWithShape="0">
                    <a:schemeClr val="accent2"/>
                  </a:outerShdw>
                </a:effectLst>
                <a:latin typeface="Candara" panose="020E0502030303020204" pitchFamily="34" charset="0"/>
              </a:rPr>
              <a:t>OUR WORK</a:t>
            </a:r>
            <a:endParaRPr kumimoji="0" lang="it-IT" sz="3600" b="1" i="0" u="none" strike="noStrike" kern="0" cap="none" spc="0" normalizeH="0" baseline="0" noProof="0" dirty="0">
              <a:ln w="6600">
                <a:solidFill>
                  <a:schemeClr val="accent2"/>
                </a:solidFill>
                <a:prstDash val="solid"/>
              </a:ln>
              <a:solidFill>
                <a:srgbClr val="FFFFFF"/>
              </a:solidFill>
              <a:effectLst>
                <a:outerShdw dist="38100" dir="2700000" algn="tl" rotWithShape="0">
                  <a:schemeClr val="accent2"/>
                </a:outerShdw>
              </a:effectLst>
              <a:uLnTx/>
              <a:uFillTx/>
              <a:latin typeface="Candara" panose="020E0502030303020204" pitchFamily="34" charset="0"/>
            </a:endParaRPr>
          </a:p>
        </p:txBody>
      </p:sp>
      <p:pic>
        <p:nvPicPr>
          <p:cNvPr id="7" name="Picture 2" descr="Risultati immagini per erasmus plus logo"/>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475406" y="5943835"/>
            <a:ext cx="3716594" cy="914165"/>
          </a:xfrm>
          <a:prstGeom prst="rect">
            <a:avLst/>
          </a:prstGeom>
          <a:noFill/>
          <a:effectLst>
            <a:softEdge rad="0"/>
          </a:effectLst>
          <a:extLst>
            <a:ext uri="{909E8E84-426E-40DD-AFC4-6F175D3DCCD1}">
              <a14:hiddenFill xmlns:a14="http://schemas.microsoft.com/office/drawing/2010/main" xmlns="">
                <a:solidFill>
                  <a:srgbClr val="FFFFFF"/>
                </a:solidFill>
              </a14:hiddenFill>
            </a:ext>
          </a:extLst>
        </p:spPr>
      </p:pic>
      <p:pic>
        <p:nvPicPr>
          <p:cNvPr id="3" name="Immagine 2"/>
          <p:cNvPicPr>
            <a:picLocks noChangeAspect="1"/>
          </p:cNvPicPr>
          <p:nvPr/>
        </p:nvPicPr>
        <p:blipFill rotWithShape="1">
          <a:blip r:embed="rId4" cstate="print">
            <a:extLst>
              <a:ext uri="{BEBA8EAE-BF5A-486C-A8C5-ECC9F3942E4B}">
                <a14:imgProps xmlns:a14="http://schemas.microsoft.com/office/drawing/2010/main" xmlns="">
                  <a14:imgLayer r:embed="rId5">
                    <a14:imgEffect>
                      <a14:backgroundRemoval t="0" b="100000" l="0" r="99649">
                        <a14:backgroundMark x1="23745" y1="8742" x2="23745" y2="8742"/>
                        <a14:backgroundMark x1="25552" y1="7047" x2="25552" y2="7047"/>
                        <a14:backgroundMark x1="3916" y1="7047" x2="3916" y2="7047"/>
                      </a14:backgroundRemoval>
                    </a14:imgEffect>
                  </a14:imgLayer>
                </a14:imgProps>
              </a:ext>
              <a:ext uri="{28A0092B-C50C-407E-A947-70E740481C1C}">
                <a14:useLocalDpi xmlns:a14="http://schemas.microsoft.com/office/drawing/2010/main" xmlns="" val="0"/>
              </a:ext>
            </a:extLst>
          </a:blip>
          <a:srcRect l="8863" t="-1996" r="8766" b="-1"/>
          <a:stretch/>
        </p:blipFill>
        <p:spPr>
          <a:xfrm>
            <a:off x="-33313" y="2460476"/>
            <a:ext cx="6310835" cy="4397524"/>
          </a:xfrm>
          <a:prstGeom prst="rect">
            <a:avLst/>
          </a:prstGeom>
        </p:spPr>
      </p:pic>
      <p:sp>
        <p:nvSpPr>
          <p:cNvPr id="5" name="CasellaDiTesto 4"/>
          <p:cNvSpPr txBox="1"/>
          <p:nvPr/>
        </p:nvSpPr>
        <p:spPr>
          <a:xfrm>
            <a:off x="6510413" y="1377206"/>
            <a:ext cx="5495820" cy="4247317"/>
          </a:xfrm>
          <a:prstGeom prst="rect">
            <a:avLst/>
          </a:prstGeom>
          <a:noFill/>
        </p:spPr>
        <p:txBody>
          <a:bodyPr wrap="square" rtlCol="0">
            <a:spAutoFit/>
          </a:bodyPr>
          <a:lstStyle/>
          <a:p>
            <a:r>
              <a:rPr lang="en-GB" b="1" dirty="0"/>
              <a:t>Training &amp; Education</a:t>
            </a:r>
            <a:endParaRPr lang="it-IT" dirty="0"/>
          </a:p>
          <a:p>
            <a:pPr marL="285750" lvl="0" indent="-285750">
              <a:buFont typeface="Wingdings" panose="05000000000000000000" pitchFamily="2" charset="2"/>
              <a:buChar char="ü"/>
            </a:pPr>
            <a:r>
              <a:rPr lang="en-GB" dirty="0"/>
              <a:t>Promotion of European pathways for work-linked training, including language learning;</a:t>
            </a:r>
            <a:endParaRPr lang="it-IT" dirty="0"/>
          </a:p>
          <a:p>
            <a:pPr marL="285750" lvl="0" indent="-285750">
              <a:buFont typeface="Wingdings" panose="05000000000000000000" pitchFamily="2" charset="2"/>
              <a:buChar char="ü"/>
            </a:pPr>
            <a:r>
              <a:rPr lang="en-GB" dirty="0"/>
              <a:t>Organization and management of social and cultural exchanges with EU and non-EU Countries;</a:t>
            </a:r>
            <a:endParaRPr lang="it-IT" dirty="0"/>
          </a:p>
          <a:p>
            <a:pPr marL="285750" lvl="0" indent="-285750">
              <a:buFont typeface="Wingdings" panose="05000000000000000000" pitchFamily="2" charset="2"/>
              <a:buChar char="ü"/>
            </a:pPr>
            <a:r>
              <a:rPr lang="en-GB" dirty="0"/>
              <a:t>Courses and activities for orientation and vocational, qualification, requalification training and continuous updating for extra-Community and disabled people too;</a:t>
            </a:r>
            <a:endParaRPr lang="it-IT" dirty="0"/>
          </a:p>
          <a:p>
            <a:pPr marL="285750" lvl="0" indent="-285750">
              <a:buFont typeface="Wingdings" panose="05000000000000000000" pitchFamily="2" charset="2"/>
              <a:buChar char="ü"/>
            </a:pPr>
            <a:r>
              <a:rPr lang="en-GB" dirty="0"/>
              <a:t>Preparation Courses at the start to transnational mobility projects;</a:t>
            </a:r>
            <a:endParaRPr lang="it-IT" dirty="0"/>
          </a:p>
          <a:p>
            <a:pPr marL="285750" lvl="0" indent="-285750">
              <a:buFont typeface="Wingdings" panose="05000000000000000000" pitchFamily="2" charset="2"/>
              <a:buChar char="ü"/>
            </a:pPr>
            <a:r>
              <a:rPr lang="en-GB" dirty="0"/>
              <a:t>Teaching activities for trainees, through language, social and pedagogical training;</a:t>
            </a:r>
            <a:endParaRPr lang="it-IT" dirty="0"/>
          </a:p>
          <a:p>
            <a:pPr marL="285750" lvl="0" indent="-285750">
              <a:buFont typeface="Wingdings" panose="05000000000000000000" pitchFamily="2" charset="2"/>
              <a:buChar char="ü"/>
            </a:pPr>
            <a:r>
              <a:rPr lang="it-IT" dirty="0" err="1"/>
              <a:t>Activities</a:t>
            </a:r>
            <a:r>
              <a:rPr lang="it-IT" dirty="0"/>
              <a:t> for </a:t>
            </a:r>
            <a:r>
              <a:rPr lang="en-GB" dirty="0"/>
              <a:t>employment</a:t>
            </a:r>
            <a:r>
              <a:rPr lang="it-IT" dirty="0"/>
              <a:t>;</a:t>
            </a:r>
          </a:p>
          <a:p>
            <a:endParaRPr lang="it-IT" dirty="0"/>
          </a:p>
        </p:txBody>
      </p:sp>
    </p:spTree>
    <p:extLst>
      <p:ext uri="{BB962C8B-B14F-4D97-AF65-F5344CB8AC3E}">
        <p14:creationId xmlns:p14="http://schemas.microsoft.com/office/powerpoint/2010/main" xmlns="" val="3377261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26000">
              <a:schemeClr val="bg1"/>
            </a:gs>
            <a:gs pos="54000">
              <a:schemeClr val="accent1">
                <a:lumMod val="45000"/>
                <a:lumOff val="55000"/>
              </a:schemeClr>
            </a:gs>
            <a:gs pos="75000">
              <a:srgbClr val="A9E6F9"/>
            </a:gs>
            <a:gs pos="93000">
              <a:srgbClr val="0070C0"/>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0" y="0"/>
            <a:ext cx="3569368" cy="2379577"/>
          </a:xfrm>
          <a:effectLst>
            <a:softEdge rad="177800"/>
          </a:effectLst>
        </p:spPr>
      </p:pic>
      <p:sp>
        <p:nvSpPr>
          <p:cNvPr id="6" name="CasellaDiTesto 5"/>
          <p:cNvSpPr txBox="1"/>
          <p:nvPr/>
        </p:nvSpPr>
        <p:spPr>
          <a:xfrm>
            <a:off x="304800" y="2871323"/>
            <a:ext cx="6529137" cy="369332"/>
          </a:xfrm>
          <a:prstGeom prst="rect">
            <a:avLst/>
          </a:prstGeom>
          <a:no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it-IT" sz="1800" b="0" i="0" u="none" strike="noStrike" kern="0" cap="none" spc="0" normalizeH="0" baseline="0" noProof="0" dirty="0">
              <a:ln>
                <a:noFill/>
              </a:ln>
              <a:solidFill>
                <a:sysClr val="windowText" lastClr="000000"/>
              </a:solidFill>
              <a:effectLst/>
              <a:uLnTx/>
              <a:uFillTx/>
            </a:endParaRPr>
          </a:p>
        </p:txBody>
      </p:sp>
      <p:sp>
        <p:nvSpPr>
          <p:cNvPr id="12" name="CasellaDiTesto 11"/>
          <p:cNvSpPr txBox="1"/>
          <p:nvPr/>
        </p:nvSpPr>
        <p:spPr>
          <a:xfrm>
            <a:off x="4247534" y="411564"/>
            <a:ext cx="7944465" cy="646331"/>
          </a:xfrm>
          <a:prstGeom prst="rect">
            <a:avLst/>
          </a:prstGeom>
          <a:solidFill>
            <a:schemeClr val="accent2">
              <a:lumMod val="75000"/>
            </a:scheme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t-IT" sz="3600" b="1" i="0" u="none" strike="noStrike" kern="0" cap="none" spc="0" normalizeH="0" baseline="0" noProof="0" dirty="0">
                <a:ln w="6600">
                  <a:solidFill>
                    <a:schemeClr val="accent2"/>
                  </a:solidFill>
                  <a:prstDash val="solid"/>
                </a:ln>
                <a:solidFill>
                  <a:srgbClr val="FFFFFF"/>
                </a:solidFill>
                <a:effectLst>
                  <a:outerShdw dist="38100" dir="2700000" algn="tl" rotWithShape="0">
                    <a:schemeClr val="accent2"/>
                  </a:outerShdw>
                </a:effectLst>
                <a:uLnTx/>
                <a:uFillTx/>
                <a:latin typeface="Candara" panose="020E0502030303020204" pitchFamily="34" charset="0"/>
              </a:rPr>
              <a:t>OUR SERVICES </a:t>
            </a:r>
            <a:r>
              <a:rPr kumimoji="0" lang="it-IT" sz="3600" b="1" i="0" u="none" strike="noStrike" kern="0" cap="none" spc="0" normalizeH="0" baseline="0" noProof="0" dirty="0" err="1">
                <a:ln w="6600">
                  <a:solidFill>
                    <a:schemeClr val="accent2"/>
                  </a:solidFill>
                  <a:prstDash val="solid"/>
                </a:ln>
                <a:solidFill>
                  <a:srgbClr val="FFFFFF"/>
                </a:solidFill>
                <a:effectLst>
                  <a:outerShdw dist="38100" dir="2700000" algn="tl" rotWithShape="0">
                    <a:schemeClr val="accent2"/>
                  </a:outerShdw>
                </a:effectLst>
                <a:uLnTx/>
                <a:uFillTx/>
                <a:latin typeface="Candara" panose="020E0502030303020204" pitchFamily="34" charset="0"/>
              </a:rPr>
              <a:t>as</a:t>
            </a:r>
            <a:r>
              <a:rPr kumimoji="0" lang="it-IT" sz="3600" b="1" i="0" u="none" strike="noStrike" kern="0" cap="none" spc="0" normalizeH="0" baseline="0" noProof="0" dirty="0">
                <a:ln w="6600">
                  <a:solidFill>
                    <a:schemeClr val="accent2"/>
                  </a:solidFill>
                  <a:prstDash val="solid"/>
                </a:ln>
                <a:solidFill>
                  <a:srgbClr val="FFFFFF"/>
                </a:solidFill>
                <a:effectLst>
                  <a:outerShdw dist="38100" dir="2700000" algn="tl" rotWithShape="0">
                    <a:schemeClr val="accent2"/>
                  </a:outerShdw>
                </a:effectLst>
                <a:uLnTx/>
                <a:uFillTx/>
                <a:latin typeface="Candara" panose="020E0502030303020204" pitchFamily="34" charset="0"/>
              </a:rPr>
              <a:t> Hosting Organization </a:t>
            </a:r>
          </a:p>
        </p:txBody>
      </p:sp>
      <p:sp>
        <p:nvSpPr>
          <p:cNvPr id="5" name="CasellaDiTesto 4"/>
          <p:cNvSpPr txBox="1"/>
          <p:nvPr/>
        </p:nvSpPr>
        <p:spPr>
          <a:xfrm>
            <a:off x="4807974" y="1544801"/>
            <a:ext cx="7384026" cy="5355312"/>
          </a:xfrm>
          <a:prstGeom prst="rect">
            <a:avLst/>
          </a:prstGeom>
          <a:noFill/>
        </p:spPr>
        <p:txBody>
          <a:bodyPr wrap="square" rtlCol="0">
            <a:spAutoFit/>
          </a:bodyPr>
          <a:lstStyle/>
          <a:p>
            <a:r>
              <a:rPr lang="en-GB" b="1" dirty="0"/>
              <a:t>The main functions Europe for All has to realize mobility projects:</a:t>
            </a:r>
          </a:p>
          <a:p>
            <a:endParaRPr lang="it-IT" b="1" dirty="0"/>
          </a:p>
          <a:p>
            <a:pPr marL="285750" lvl="0" indent="-285750">
              <a:buFont typeface="Wingdings" panose="05000000000000000000" pitchFamily="2" charset="2"/>
              <a:buChar char="ü"/>
            </a:pPr>
            <a:r>
              <a:rPr lang="en-GB" dirty="0"/>
              <a:t>Management and organization for the pick-up service from/to the airport till the accommodation;</a:t>
            </a:r>
            <a:endParaRPr lang="it-IT" dirty="0"/>
          </a:p>
          <a:p>
            <a:pPr marL="285750" lvl="0" indent="-285750">
              <a:buFont typeface="Wingdings" panose="05000000000000000000" pitchFamily="2" charset="2"/>
              <a:buChar char="ü"/>
            </a:pPr>
            <a:r>
              <a:rPr lang="en-GB" dirty="0"/>
              <a:t>Organization of internships and practice;</a:t>
            </a:r>
            <a:endParaRPr lang="it-IT" dirty="0"/>
          </a:p>
          <a:p>
            <a:pPr marL="285750" lvl="0" indent="-285750">
              <a:buFont typeface="Wingdings" panose="05000000000000000000" pitchFamily="2" charset="2"/>
              <a:buChar char="ü"/>
            </a:pPr>
            <a:r>
              <a:rPr lang="en-GB" dirty="0"/>
              <a:t>Language course; </a:t>
            </a:r>
          </a:p>
          <a:p>
            <a:pPr marL="285750" lvl="0" indent="-285750">
              <a:buFont typeface="Wingdings" panose="05000000000000000000" pitchFamily="2" charset="2"/>
              <a:buChar char="ü"/>
            </a:pPr>
            <a:r>
              <a:rPr lang="en-GB" dirty="0"/>
              <a:t>VET courses</a:t>
            </a:r>
            <a:endParaRPr lang="it-IT" dirty="0"/>
          </a:p>
          <a:p>
            <a:pPr marL="285750" lvl="0" indent="-285750">
              <a:buFont typeface="Wingdings" panose="05000000000000000000" pitchFamily="2" charset="2"/>
              <a:buChar char="ü"/>
            </a:pPr>
            <a:r>
              <a:rPr lang="en-GB" dirty="0"/>
              <a:t>Final certification;</a:t>
            </a:r>
            <a:endParaRPr lang="it-IT" dirty="0"/>
          </a:p>
          <a:p>
            <a:pPr marL="285750" lvl="0" indent="-285750">
              <a:buFont typeface="Wingdings" panose="05000000000000000000" pitchFamily="2" charset="2"/>
              <a:buChar char="ü"/>
            </a:pPr>
            <a:r>
              <a:rPr lang="en-GB" dirty="0"/>
              <a:t>Monitoring and tutoring of all participants during the stay;</a:t>
            </a:r>
            <a:endParaRPr lang="it-IT" dirty="0"/>
          </a:p>
          <a:p>
            <a:pPr marL="285750" lvl="0" indent="-285750">
              <a:buFont typeface="Wingdings" panose="05000000000000000000" pitchFamily="2" charset="2"/>
              <a:buChar char="ü"/>
            </a:pPr>
            <a:r>
              <a:rPr lang="en-GB" dirty="0"/>
              <a:t>Accommodation arrangement;</a:t>
            </a:r>
            <a:endParaRPr lang="it-IT" dirty="0"/>
          </a:p>
          <a:p>
            <a:pPr marL="285750" lvl="0" indent="-285750">
              <a:buFont typeface="Wingdings" panose="05000000000000000000" pitchFamily="2" charset="2"/>
              <a:buChar char="ü"/>
            </a:pPr>
            <a:r>
              <a:rPr lang="en-GB" dirty="0"/>
              <a:t>Organization for the local transport; </a:t>
            </a:r>
            <a:endParaRPr lang="it-IT" dirty="0"/>
          </a:p>
          <a:p>
            <a:pPr marL="285750" lvl="0" indent="-285750">
              <a:buFont typeface="Wingdings" panose="05000000000000000000" pitchFamily="2" charset="2"/>
              <a:buChar char="ü"/>
            </a:pPr>
            <a:r>
              <a:rPr lang="en-GB" dirty="0"/>
              <a:t>Planning of socio-cultural visits;</a:t>
            </a:r>
            <a:endParaRPr lang="it-IT" dirty="0"/>
          </a:p>
          <a:p>
            <a:pPr marL="285750" lvl="0" indent="-285750">
              <a:buFont typeface="Wingdings" panose="05000000000000000000" pitchFamily="2" charset="2"/>
              <a:buChar char="ü"/>
            </a:pPr>
            <a:r>
              <a:rPr lang="en-GB" dirty="0"/>
              <a:t>Regulation of the follow-up procedures, the monitoring and tutoring process, orientation during the period of stay;</a:t>
            </a:r>
            <a:endParaRPr lang="it-IT" dirty="0"/>
          </a:p>
          <a:p>
            <a:pPr marL="285750" lvl="0" indent="-285750">
              <a:buFont typeface="Wingdings" panose="05000000000000000000" pitchFamily="2" charset="2"/>
              <a:buChar char="ü"/>
            </a:pPr>
            <a:r>
              <a:rPr lang="en-GB" dirty="0"/>
              <a:t>Cooperation with the sending organization;</a:t>
            </a:r>
            <a:endParaRPr lang="it-IT" dirty="0"/>
          </a:p>
          <a:p>
            <a:pPr marL="285750" lvl="0" indent="-285750">
              <a:buFont typeface="Wingdings" panose="05000000000000000000" pitchFamily="2" charset="2"/>
              <a:buChar char="ü"/>
            </a:pPr>
            <a:r>
              <a:rPr lang="en-GB" dirty="0"/>
              <a:t>Sharing the report documents; </a:t>
            </a:r>
            <a:endParaRPr lang="it-IT" dirty="0"/>
          </a:p>
          <a:p>
            <a:pPr marL="285750" lvl="0" indent="-285750">
              <a:buFont typeface="Wingdings" panose="05000000000000000000" pitchFamily="2" charset="2"/>
              <a:buChar char="ü"/>
            </a:pPr>
            <a:r>
              <a:rPr lang="en-GB" dirty="0"/>
              <a:t>Dissemination of the final results gained during the exchange;</a:t>
            </a:r>
            <a:endParaRPr lang="it-IT" dirty="0"/>
          </a:p>
          <a:p>
            <a:pPr marL="285750" lvl="0" indent="-285750">
              <a:buFont typeface="Wingdings" panose="05000000000000000000" pitchFamily="2" charset="2"/>
              <a:buChar char="ü"/>
            </a:pPr>
            <a:r>
              <a:rPr lang="en-GB" dirty="0"/>
              <a:t>Quality and commitment of the partnership.</a:t>
            </a:r>
            <a:endParaRPr lang="it-IT" dirty="0"/>
          </a:p>
          <a:p>
            <a:endParaRPr lang="it-IT" dirty="0"/>
          </a:p>
        </p:txBody>
      </p:sp>
      <p:pic>
        <p:nvPicPr>
          <p:cNvPr id="2" name="Immagin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rot="552075">
            <a:off x="2143340" y="1912773"/>
            <a:ext cx="2296818" cy="306242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Immagine 2"/>
          <p:cNvPicPr>
            <a:picLocks noChangeAspect="1"/>
          </p:cNvPicPr>
          <p:nvPr/>
        </p:nvPicPr>
        <p:blipFill rotWithShape="1">
          <a:blip r:embed="rId4" cstate="print">
            <a:extLst>
              <a:ext uri="{28A0092B-C50C-407E-A947-70E740481C1C}">
                <a14:useLocalDpi xmlns:a14="http://schemas.microsoft.com/office/drawing/2010/main" xmlns="" val="0"/>
              </a:ext>
            </a:extLst>
          </a:blip>
          <a:srcRect l="12548" t="20260" r="14025" b="3405"/>
          <a:stretch/>
        </p:blipFill>
        <p:spPr>
          <a:xfrm rot="20922978">
            <a:off x="432163" y="4369272"/>
            <a:ext cx="3347656" cy="195852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xmlns="" val="2306157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26000">
              <a:schemeClr val="bg1"/>
            </a:gs>
            <a:gs pos="54000">
              <a:schemeClr val="accent1">
                <a:lumMod val="45000"/>
                <a:lumOff val="55000"/>
              </a:schemeClr>
            </a:gs>
            <a:gs pos="75000">
              <a:srgbClr val="A9E6F9"/>
            </a:gs>
            <a:gs pos="93000">
              <a:srgbClr val="0070C0"/>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0" y="0"/>
            <a:ext cx="3569368" cy="2379577"/>
          </a:xfrm>
          <a:effectLst>
            <a:softEdge rad="177800"/>
          </a:effectLst>
        </p:spPr>
      </p:pic>
      <p:sp>
        <p:nvSpPr>
          <p:cNvPr id="6" name="CasellaDiTesto 5"/>
          <p:cNvSpPr txBox="1"/>
          <p:nvPr/>
        </p:nvSpPr>
        <p:spPr>
          <a:xfrm>
            <a:off x="304800" y="2871323"/>
            <a:ext cx="6529137" cy="369332"/>
          </a:xfrm>
          <a:prstGeom prst="rect">
            <a:avLst/>
          </a:prstGeom>
          <a:no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it-IT" sz="1800" b="0" i="0" u="none" strike="noStrike" kern="0" cap="none" spc="0" normalizeH="0" baseline="0" noProof="0" dirty="0">
              <a:ln>
                <a:noFill/>
              </a:ln>
              <a:solidFill>
                <a:sysClr val="windowText" lastClr="000000"/>
              </a:solidFill>
              <a:effectLst/>
              <a:uLnTx/>
              <a:uFillTx/>
            </a:endParaRPr>
          </a:p>
        </p:txBody>
      </p:sp>
      <p:sp>
        <p:nvSpPr>
          <p:cNvPr id="12" name="CasellaDiTesto 11"/>
          <p:cNvSpPr txBox="1"/>
          <p:nvPr/>
        </p:nvSpPr>
        <p:spPr>
          <a:xfrm>
            <a:off x="6514600" y="411564"/>
            <a:ext cx="5677400" cy="646331"/>
          </a:xfrm>
          <a:prstGeom prst="rect">
            <a:avLst/>
          </a:prstGeom>
          <a:solidFill>
            <a:schemeClr val="accent2">
              <a:lumMod val="75000"/>
            </a:scheme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it-IT" sz="3600" b="1" kern="0" noProof="0" dirty="0">
                <a:ln w="6600">
                  <a:solidFill>
                    <a:schemeClr val="accent2"/>
                  </a:solidFill>
                  <a:prstDash val="solid"/>
                </a:ln>
                <a:solidFill>
                  <a:srgbClr val="FFFFFF"/>
                </a:solidFill>
                <a:effectLst>
                  <a:outerShdw dist="38100" dir="2700000" algn="tl" rotWithShape="0">
                    <a:schemeClr val="accent2"/>
                  </a:outerShdw>
                </a:effectLst>
                <a:latin typeface="Candara" panose="020E0502030303020204" pitchFamily="34" charset="0"/>
              </a:rPr>
              <a:t>CONTACT &amp; LINKS</a:t>
            </a:r>
            <a:endParaRPr kumimoji="0" lang="it-IT" sz="3600" b="1" i="0" u="none" strike="noStrike" kern="0" cap="none" spc="0" normalizeH="0" baseline="0" noProof="0" dirty="0">
              <a:ln w="6600">
                <a:solidFill>
                  <a:schemeClr val="accent2"/>
                </a:solidFill>
                <a:prstDash val="solid"/>
              </a:ln>
              <a:solidFill>
                <a:srgbClr val="FFFFFF"/>
              </a:solidFill>
              <a:effectLst>
                <a:outerShdw dist="38100" dir="2700000" algn="tl" rotWithShape="0">
                  <a:schemeClr val="accent2"/>
                </a:outerShdw>
              </a:effectLst>
              <a:uLnTx/>
              <a:uFillTx/>
              <a:latin typeface="Candara" panose="020E0502030303020204" pitchFamily="34" charset="0"/>
            </a:endParaRPr>
          </a:p>
        </p:txBody>
      </p:sp>
      <p:pic>
        <p:nvPicPr>
          <p:cNvPr id="5" name="Immagine 4"/>
          <p:cNvPicPr>
            <a:picLocks noChangeAspect="1"/>
          </p:cNvPicPr>
          <p:nvPr/>
        </p:nvPicPr>
        <p:blipFill rotWithShape="1">
          <a:blip r:embed="rId3" cstate="print">
            <a:extLst>
              <a:ext uri="{BEBA8EAE-BF5A-486C-A8C5-ECC9F3942E4B}">
                <a14:imgProps xmlns:a14="http://schemas.microsoft.com/office/drawing/2010/main" xmlns="">
                  <a14:imgLayer r:embed="rId4">
                    <a14:imgEffect>
                      <a14:backgroundRemoval t="784" b="100000" l="0" r="100000">
                        <a14:foregroundMark x1="36078" y1="27962" x2="36078" y2="27962"/>
                        <a14:foregroundMark x1="36078" y1="30488" x2="36078" y2="30488"/>
                        <a14:foregroundMark x1="39951" y1="31010" x2="39951" y2="31010"/>
                        <a14:foregroundMark x1="39216" y1="29268" x2="39216" y2="29268"/>
                        <a14:foregroundMark x1="37353" y1="29007" x2="37353" y2="29007"/>
                        <a14:foregroundMark x1="49069" y1="26742" x2="49069" y2="26742"/>
                        <a14:foregroundMark x1="49755" y1="24913" x2="49755" y2="24913"/>
                        <a14:foregroundMark x1="1422" y1="22909" x2="1422" y2="22909"/>
                        <a14:foregroundMark x1="2108" y1="33275" x2="2108" y2="33275"/>
                        <a14:foregroundMark x1="3235" y1="33798" x2="3235" y2="33798"/>
                        <a14:foregroundMark x1="686" y1="16551" x2="686" y2="16551"/>
                        <a14:foregroundMark x1="1422" y1="15592" x2="1422" y2="15592"/>
                        <a14:foregroundMark x1="56912" y1="32056" x2="56912" y2="32056"/>
                        <a14:foregroundMark x1="27108" y1="25697" x2="27108" y2="25697"/>
                        <a14:backgroundMark x1="97696" y1="86585" x2="97696" y2="86585"/>
                        <a14:backgroundMark x1="97990" y1="39111" x2="97990" y2="39111"/>
                        <a14:backgroundMark x1="99167" y1="65767" x2="99167" y2="65767"/>
                        <a14:backgroundMark x1="98578" y1="69861" x2="98578" y2="69861"/>
                        <a14:backgroundMark x1="97696" y1="71341" x2="97696" y2="71341"/>
                        <a14:backgroundMark x1="97304" y1="68554" x2="97304" y2="68554"/>
                        <a14:backgroundMark x1="4118" y1="19861" x2="4118" y2="19861"/>
                        <a14:backgroundMark x1="2402" y1="15592" x2="2402" y2="15592"/>
                        <a14:backgroundMark x1="38088" y1="30749" x2="38088" y2="30749"/>
                        <a14:backgroundMark x1="37647" y1="32056" x2="37647" y2="32056"/>
                        <a14:backgroundMark x1="63186" y1="36847" x2="63186" y2="36847"/>
                        <a14:backgroundMark x1="75588" y1="37369" x2="75588" y2="37369"/>
                        <a14:backgroundMark x1="80147" y1="32840" x2="80147" y2="32840"/>
                      </a14:backgroundRemoval>
                    </a14:imgEffect>
                  </a14:imgLayer>
                </a14:imgProps>
              </a:ext>
              <a:ext uri="{28A0092B-C50C-407E-A947-70E740481C1C}">
                <a14:useLocalDpi xmlns:a14="http://schemas.microsoft.com/office/drawing/2010/main" xmlns="" val="0"/>
              </a:ext>
            </a:extLst>
          </a:blip>
          <a:srcRect r="6421" b="33724"/>
          <a:stretch/>
        </p:blipFill>
        <p:spPr>
          <a:xfrm>
            <a:off x="0" y="2113884"/>
            <a:ext cx="12192000" cy="4788800"/>
          </a:xfrm>
          <a:prstGeom prst="rect">
            <a:avLst/>
          </a:prstGeom>
        </p:spPr>
      </p:pic>
      <p:sp>
        <p:nvSpPr>
          <p:cNvPr id="7" name="CasellaDiTesto 6"/>
          <p:cNvSpPr txBox="1"/>
          <p:nvPr/>
        </p:nvSpPr>
        <p:spPr>
          <a:xfrm>
            <a:off x="7214784" y="1950753"/>
            <a:ext cx="4277032" cy="1477328"/>
          </a:xfrm>
          <a:prstGeom prst="rect">
            <a:avLst/>
          </a:prstGeom>
          <a:noFill/>
        </p:spPr>
        <p:txBody>
          <a:bodyPr wrap="square" rtlCol="0">
            <a:spAutoFit/>
          </a:bodyPr>
          <a:lstStyle/>
          <a:p>
            <a:pPr algn="ctr">
              <a:spcAft>
                <a:spcPts val="0"/>
              </a:spcAft>
            </a:pPr>
            <a:r>
              <a:rPr lang="it-IT" dirty="0">
                <a:latin typeface="Arial" panose="020B0604020202020204" pitchFamily="34" charset="0"/>
                <a:ea typeface="Times New Roman" panose="02020603050405020304" pitchFamily="18" charset="0"/>
                <a:cs typeface="Times New Roman" panose="02020603050405020304" pitchFamily="18" charset="0"/>
              </a:rPr>
              <a:t>Via vespri siciliani 20147,  Milano </a:t>
            </a:r>
          </a:p>
          <a:p>
            <a:pPr>
              <a:spcAft>
                <a:spcPts val="0"/>
              </a:spcAft>
            </a:pPr>
            <a:endParaRPr lang="it-IT" dirty="0">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it-IT" dirty="0" err="1">
                <a:latin typeface="Arial" panose="020B0604020202020204" pitchFamily="34" charset="0"/>
                <a:ea typeface="Times New Roman" panose="02020603050405020304" pitchFamily="18" charset="0"/>
                <a:cs typeface="Times New Roman" panose="02020603050405020304" pitchFamily="18" charset="0"/>
              </a:rPr>
              <a:t>Visit</a:t>
            </a:r>
            <a:r>
              <a:rPr lang="it-IT" dirty="0">
                <a:latin typeface="Arial" panose="020B0604020202020204" pitchFamily="34" charset="0"/>
                <a:ea typeface="Times New Roman" panose="02020603050405020304" pitchFamily="18" charset="0"/>
                <a:cs typeface="Times New Roman" panose="02020603050405020304" pitchFamily="18" charset="0"/>
              </a:rPr>
              <a:t> </a:t>
            </a:r>
            <a:r>
              <a:rPr lang="it-IT" dirty="0" err="1">
                <a:latin typeface="Arial" panose="020B0604020202020204" pitchFamily="34" charset="0"/>
                <a:ea typeface="Times New Roman" panose="02020603050405020304" pitchFamily="18" charset="0"/>
                <a:cs typeface="Times New Roman" panose="02020603050405020304" pitchFamily="18" charset="0"/>
              </a:rPr>
              <a:t>us</a:t>
            </a:r>
            <a:r>
              <a:rPr lang="it-IT" dirty="0">
                <a:latin typeface="Arial" panose="020B0604020202020204" pitchFamily="34" charset="0"/>
                <a:ea typeface="Times New Roman" panose="02020603050405020304" pitchFamily="18" charset="0"/>
                <a:cs typeface="Times New Roman" panose="02020603050405020304" pitchFamily="18" charset="0"/>
              </a:rPr>
              <a:t> on Facebook and</a:t>
            </a:r>
          </a:p>
          <a:p>
            <a:pPr algn="ctr">
              <a:spcAft>
                <a:spcPts val="0"/>
              </a:spcAft>
            </a:pPr>
            <a:r>
              <a:rPr lang="it-IT" dirty="0">
                <a:latin typeface="Calibri" panose="020F0502020204030204" pitchFamily="34" charset="0"/>
                <a:ea typeface="Times New Roman" panose="02020603050405020304" pitchFamily="18" charset="0"/>
                <a:cs typeface="Times New Roman" panose="02020603050405020304" pitchFamily="18" charset="0"/>
              </a:rPr>
              <a:t>http://www.europeforall.org/it/</a:t>
            </a:r>
          </a:p>
          <a:p>
            <a:endParaRPr lang="it-IT" dirty="0"/>
          </a:p>
        </p:txBody>
      </p:sp>
      <p:sp>
        <p:nvSpPr>
          <p:cNvPr id="8" name="CasellaDiTesto 7"/>
          <p:cNvSpPr txBox="1"/>
          <p:nvPr/>
        </p:nvSpPr>
        <p:spPr>
          <a:xfrm>
            <a:off x="3054457" y="1950753"/>
            <a:ext cx="4675238" cy="1754326"/>
          </a:xfrm>
          <a:prstGeom prst="rect">
            <a:avLst/>
          </a:prstGeom>
          <a:noFill/>
        </p:spPr>
        <p:txBody>
          <a:bodyPr wrap="square" rtlCol="0">
            <a:spAutoFit/>
          </a:bodyPr>
          <a:lstStyle/>
          <a:p>
            <a:pPr algn="ctr">
              <a:spcAft>
                <a:spcPts val="0"/>
              </a:spcAft>
            </a:pPr>
            <a:r>
              <a:rPr lang="it-IT" dirty="0">
                <a:latin typeface="Arial" panose="020B0604020202020204" pitchFamily="34" charset="0"/>
                <a:ea typeface="Times New Roman" panose="02020603050405020304" pitchFamily="18" charset="0"/>
                <a:cs typeface="Times New Roman" panose="02020603050405020304" pitchFamily="18" charset="0"/>
              </a:rPr>
              <a:t>Emanuela Sapone</a:t>
            </a:r>
          </a:p>
          <a:p>
            <a:pPr algn="ctr">
              <a:spcAft>
                <a:spcPts val="0"/>
              </a:spcAft>
            </a:pPr>
            <a:r>
              <a:rPr lang="it-IT" dirty="0" err="1">
                <a:latin typeface="Arial" panose="020B0604020202020204" pitchFamily="34" charset="0"/>
                <a:ea typeface="Times New Roman" panose="02020603050405020304" pitchFamily="18" charset="0"/>
                <a:cs typeface="Times New Roman" panose="02020603050405020304" pitchFamily="18" charset="0"/>
              </a:rPr>
              <a:t>European</a:t>
            </a:r>
            <a:r>
              <a:rPr lang="it-IT" dirty="0">
                <a:latin typeface="Arial" panose="020B0604020202020204" pitchFamily="34" charset="0"/>
                <a:ea typeface="Times New Roman" panose="02020603050405020304" pitchFamily="18" charset="0"/>
                <a:cs typeface="Times New Roman" panose="02020603050405020304" pitchFamily="18" charset="0"/>
              </a:rPr>
              <a:t> Project Coordinator</a:t>
            </a:r>
          </a:p>
          <a:p>
            <a:pPr algn="ctr">
              <a:spcAft>
                <a:spcPts val="0"/>
              </a:spcAft>
            </a:pPr>
            <a:endParaRPr lang="it-IT" dirty="0">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it-IT" dirty="0">
                <a:latin typeface="Arial" panose="020B0604020202020204" pitchFamily="34" charset="0"/>
                <a:ea typeface="Times New Roman" panose="02020603050405020304" pitchFamily="18" charset="0"/>
                <a:cs typeface="Times New Roman" panose="02020603050405020304" pitchFamily="18" charset="0"/>
              </a:rPr>
              <a:t>Phone: (0039) 3475127847</a:t>
            </a:r>
          </a:p>
          <a:p>
            <a:pPr algn="ctr">
              <a:spcAft>
                <a:spcPts val="0"/>
              </a:spcAft>
            </a:pPr>
            <a:r>
              <a:rPr lang="it-IT" dirty="0">
                <a:latin typeface="Arial" panose="020B0604020202020204" pitchFamily="34" charset="0"/>
                <a:ea typeface="Times New Roman" panose="02020603050405020304" pitchFamily="18" charset="0"/>
                <a:cs typeface="Times New Roman" panose="02020603050405020304" pitchFamily="18" charset="0"/>
              </a:rPr>
              <a:t>Skype: Emanuela Sapone</a:t>
            </a:r>
          </a:p>
          <a:p>
            <a:pPr algn="ctr"/>
            <a:endParaRPr lang="it-IT" dirty="0"/>
          </a:p>
        </p:txBody>
      </p:sp>
    </p:spTree>
    <p:extLst>
      <p:ext uri="{BB962C8B-B14F-4D97-AF65-F5344CB8AC3E}">
        <p14:creationId xmlns:p14="http://schemas.microsoft.com/office/powerpoint/2010/main" xmlns="" val="66565911"/>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TotalTime>
  <Words>372</Words>
  <Application>Microsoft Office PowerPoint</Application>
  <PresentationFormat>Personalizzato</PresentationFormat>
  <Paragraphs>40</Paragraphs>
  <Slides>5</Slides>
  <Notes>0</Notes>
  <HiddenSlides>0</HiddenSlides>
  <MMClips>0</MMClips>
  <ScaleCrop>false</ScaleCrop>
  <HeadingPairs>
    <vt:vector size="4" baseType="variant">
      <vt:variant>
        <vt:lpstr>Tema</vt:lpstr>
      </vt:variant>
      <vt:variant>
        <vt:i4>1</vt:i4>
      </vt:variant>
      <vt:variant>
        <vt:lpstr>Titoli diapositive</vt:lpstr>
      </vt:variant>
      <vt:variant>
        <vt:i4>5</vt:i4>
      </vt:variant>
    </vt:vector>
  </HeadingPairs>
  <TitlesOfParts>
    <vt:vector size="6" baseType="lpstr">
      <vt:lpstr>Tema di Office</vt:lpstr>
      <vt:lpstr>Diapositiva 1</vt:lpstr>
      <vt:lpstr>Diapositiva 2</vt:lpstr>
      <vt:lpstr>Diapositiva 3</vt:lpstr>
      <vt:lpstr>Diapositiva 4</vt:lpstr>
      <vt:lpstr>Diapositiva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Emanuela Sapone</dc:creator>
  <cp:lastModifiedBy>Utente</cp:lastModifiedBy>
  <cp:revision>17</cp:revision>
  <dcterms:created xsi:type="dcterms:W3CDTF">2016-10-25T06:13:31Z</dcterms:created>
  <dcterms:modified xsi:type="dcterms:W3CDTF">2016-10-25T13:53:22Z</dcterms:modified>
</cp:coreProperties>
</file>