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5"/>
  </p:notesMasterIdLst>
  <p:sldIdLst>
    <p:sldId id="256" r:id="rId2"/>
    <p:sldId id="273" r:id="rId3"/>
    <p:sldId id="268" r:id="rId4"/>
    <p:sldId id="257" r:id="rId5"/>
    <p:sldId id="265" r:id="rId6"/>
    <p:sldId id="264" r:id="rId7"/>
    <p:sldId id="263" r:id="rId8"/>
    <p:sldId id="262" r:id="rId9"/>
    <p:sldId id="261" r:id="rId10"/>
    <p:sldId id="266" r:id="rId11"/>
    <p:sldId id="270" r:id="rId12"/>
    <p:sldId id="274" r:id="rId13"/>
    <p:sldId id="271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7E3F-0A09-4AFB-AAF3-E8A0429D3D3B}" type="datetimeFigureOut">
              <a:rPr lang="es-ES" smtClean="0"/>
              <a:t>09/03/2017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28A92-83D4-4819-950B-FA71ADFBA02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D2A-B2B0-442D-95D3-6F63E71B10E9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E4-9BF8-49C2-B3DC-BCA4CA3873B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D2A-B2B0-442D-95D3-6F63E71B10E9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E4-9BF8-49C2-B3DC-BCA4CA3873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D2A-B2B0-442D-95D3-6F63E71B10E9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E4-9BF8-49C2-B3DC-BCA4CA3873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D2A-B2B0-442D-95D3-6F63E71B10E9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E4-9BF8-49C2-B3DC-BCA4CA3873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D2A-B2B0-442D-95D3-6F63E71B10E9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5BF5E4-9BF8-49C2-B3DC-BCA4CA3873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D2A-B2B0-442D-95D3-6F63E71B10E9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E4-9BF8-49C2-B3DC-BCA4CA3873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D2A-B2B0-442D-95D3-6F63E71B10E9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E4-9BF8-49C2-B3DC-BCA4CA3873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D2A-B2B0-442D-95D3-6F63E71B10E9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E4-9BF8-49C2-B3DC-BCA4CA3873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D2A-B2B0-442D-95D3-6F63E71B10E9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E4-9BF8-49C2-B3DC-BCA4CA3873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D2A-B2B0-442D-95D3-6F63E71B10E9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E4-9BF8-49C2-B3DC-BCA4CA3873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DD2A-B2B0-442D-95D3-6F63E71B10E9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F5E4-9BF8-49C2-B3DC-BCA4CA3873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59DD2A-B2B0-442D-95D3-6F63E71B10E9}" type="datetimeFigureOut">
              <a:rPr lang="es-ES" smtClean="0"/>
              <a:pPr/>
              <a:t>09/03/2017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5BF5E4-9BF8-49C2-B3DC-BCA4CA3873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obilityfriends.org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projuven.org/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yc.ro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futurodigitale.org/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110566" cy="142876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KA2 Project</a:t>
            </a:r>
            <a:r>
              <a:rPr lang="es-ES" sz="40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 </a:t>
            </a:r>
            <a:br>
              <a:rPr lang="es-ES" sz="4000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“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Cambria" pitchFamily="18" charset="0"/>
              </a:rPr>
              <a:t>eSkills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 for Volunteers”</a:t>
            </a:r>
            <a:endParaRPr lang="es-ES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3 Imagen" descr="C:\Users\USUARIO\Desktop\logo-Eskill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71678"/>
            <a:ext cx="278608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esultado de imagen de cofinanced by erasmus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286388"/>
            <a:ext cx="5357850" cy="1285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785926"/>
            <a:ext cx="8186766" cy="4523434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latin typeface="Cambria" pitchFamily="18" charset="0"/>
              </a:rPr>
              <a:t>A </a:t>
            </a:r>
            <a:r>
              <a:rPr lang="en-US" b="1" dirty="0" smtClean="0">
                <a:latin typeface="Cambria" pitchFamily="18" charset="0"/>
              </a:rPr>
              <a:t>European report</a:t>
            </a:r>
            <a:r>
              <a:rPr lang="en-US" dirty="0" smtClean="0">
                <a:latin typeface="Cambria" pitchFamily="18" charset="0"/>
              </a:rPr>
              <a:t> available to all stakeholders and interested parties to give a clear overview on the current challenges and opportunities as well as demonstrating project results, study case and best practices in the field.</a:t>
            </a:r>
            <a:endParaRPr lang="es-ES" dirty="0" smtClean="0">
              <a:latin typeface="Cambria" pitchFamily="18" charset="0"/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07F09">
              <a:lumMod val="20000"/>
              <a:lumOff val="8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/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The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s-ES" sz="40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project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s-ES" sz="40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includes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s-ES" sz="40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the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s-ES" sz="40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follow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s-ES" sz="40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activities</a:t>
            </a: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256"/>
            <a:ext cx="3500462" cy="207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07F09">
              <a:lumMod val="20000"/>
              <a:lumOff val="8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defRPr/>
            </a:pP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The</a:t>
            </a:r>
            <a:r>
              <a:rPr kumimoji="0" lang="en-US" sz="36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Kick-off Meeting of the project</a:t>
            </a:r>
            <a:br>
              <a:rPr kumimoji="0" lang="en-US" sz="36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lang="en-US" sz="3600" kern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mbria" pitchFamily="18" charset="0"/>
              </a:rPr>
              <a:t>Málaga</a:t>
            </a:r>
            <a:r>
              <a:rPr lang="en-US" sz="3600" kern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mbria" pitchFamily="18" charset="0"/>
              </a:rPr>
              <a:t>, Spain</a:t>
            </a:r>
            <a:endParaRPr kumimoji="0" lang="es-ES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5606" name="Picture 6" descr="http://www.e-volunteers.eu/wp-content/uploads/2017/01/WhatsApp-Image-2017-01-19-at-13.06.10-300x3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5000660" cy="4500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7615262" cy="113191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effectLst/>
                <a:latin typeface="Cambria" pitchFamily="18" charset="0"/>
              </a:rPr>
              <a:t>Contactos</a:t>
            </a:r>
            <a:endParaRPr lang="es-ES" sz="480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1026" name="Picture 2" descr="http://www.e-volunteers.eu/wp-content/uploads/2017/02/pledger-si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071810"/>
            <a:ext cx="3167058" cy="3309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07F09">
              <a:lumMod val="20000"/>
              <a:lumOff val="8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CONTACTOS</a:t>
            </a:r>
            <a:endParaRPr kumimoji="0" lang="es-ES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7158" y="1928802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Get in touch with us at</a:t>
            </a:r>
            <a:r>
              <a:rPr lang="en-US" sz="2800" dirty="0" smtClean="0">
                <a:latin typeface="Cambria" pitchFamily="18" charset="0"/>
              </a:rPr>
              <a:t>: info@e-volunteers.eu</a:t>
            </a:r>
            <a:endParaRPr lang="es-ES" sz="2800" dirty="0">
              <a:latin typeface="Cambr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4071942"/>
            <a:ext cx="52863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Francesco </a:t>
            </a:r>
            <a:r>
              <a:rPr lang="en-US" sz="2800" b="1" dirty="0" err="1" smtClean="0">
                <a:latin typeface="Cambria" pitchFamily="18" charset="0"/>
              </a:rPr>
              <a:t>Ruberto</a:t>
            </a:r>
            <a:endParaRPr lang="en-US" sz="2800" b="1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Project </a:t>
            </a:r>
            <a:r>
              <a:rPr lang="en-US" sz="2800" dirty="0" smtClean="0">
                <a:latin typeface="Cambria" pitchFamily="18" charset="0"/>
              </a:rPr>
              <a:t>manager</a:t>
            </a:r>
          </a:p>
          <a:p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E-mail: president@projuven.org</a:t>
            </a:r>
          </a:p>
          <a:p>
            <a:r>
              <a:rPr lang="en-US" sz="2800" dirty="0" smtClean="0">
                <a:latin typeface="Cambria" pitchFamily="18" charset="0"/>
              </a:rPr>
              <a:t>Phone: +34 633884707</a:t>
            </a:r>
            <a:endParaRPr lang="es-ES" sz="2800" dirty="0">
              <a:latin typeface="Cambria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7158" y="2500306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Cambria" pitchFamily="18" charset="0"/>
              </a:rPr>
              <a:t>Oficial </a:t>
            </a:r>
            <a:r>
              <a:rPr lang="es-ES" sz="2800" b="1" dirty="0" err="1" smtClean="0">
                <a:latin typeface="Cambria" pitchFamily="18" charset="0"/>
              </a:rPr>
              <a:t>website</a:t>
            </a:r>
            <a:r>
              <a:rPr lang="es-ES" sz="2800" b="1" dirty="0" smtClean="0">
                <a:latin typeface="Cambria" pitchFamily="18" charset="0"/>
              </a:rPr>
              <a:t>: </a:t>
            </a:r>
            <a:r>
              <a:rPr lang="es-ES" sz="2800" dirty="0" smtClean="0">
                <a:latin typeface="Cambria" pitchFamily="18" charset="0"/>
              </a:rPr>
              <a:t>www.e-volunteers.eu</a:t>
            </a:r>
            <a:endParaRPr lang="es-ES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5400" b="1" dirty="0" smtClean="0">
                <a:latin typeface="Cambria" pitchFamily="18" charset="0"/>
              </a:rPr>
              <a:t>ASOCIACI</a:t>
            </a:r>
            <a:r>
              <a:rPr lang="es-ES" sz="5400" b="1" dirty="0" smtClean="0">
                <a:latin typeface="Cambria" pitchFamily="18" charset="0"/>
              </a:rPr>
              <a:t>ÓN </a:t>
            </a:r>
            <a:r>
              <a:rPr lang="en-US" sz="5400" b="1" dirty="0" smtClean="0">
                <a:latin typeface="Cambria" pitchFamily="18" charset="0"/>
              </a:rPr>
              <a:t>PROJUVEN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sz="3600" b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en-US" sz="3600" b="1" dirty="0" smtClean="0">
                <a:latin typeface="Cambria" pitchFamily="18" charset="0"/>
              </a:rPr>
              <a:t>YOUR RELIABLE PARTNER FOR</a:t>
            </a:r>
          </a:p>
          <a:p>
            <a:pPr algn="ctr">
              <a:buNone/>
            </a:pPr>
            <a:r>
              <a:rPr lang="en-US" sz="3600" b="1" dirty="0" smtClean="0">
                <a:latin typeface="Cambria" pitchFamily="18" charset="0"/>
              </a:rPr>
              <a:t>EUROPEAN PROJECTS</a:t>
            </a:r>
            <a:endParaRPr lang="es-ES" sz="3600" b="1" dirty="0">
              <a:latin typeface="Cambria" pitchFamily="18" charset="0"/>
            </a:endParaRPr>
          </a:p>
        </p:txBody>
      </p:sp>
      <p:sp>
        <p:nvSpPr>
          <p:cNvPr id="3074" name="AutoShape 2" descr="Resultado de imagen de LOGO PROJUV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8" name="Picture 6" descr="Resultado de imagen de LOGO PROJUV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4950534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07F09">
              <a:lumMod val="20000"/>
              <a:lumOff val="80000"/>
            </a:srgbClr>
          </a:solidFill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defRPr/>
            </a:pPr>
            <a:r>
              <a:rPr lang="en-US" sz="4000" b="1" dirty="0" smtClean="0"/>
              <a:t>Partnership</a:t>
            </a: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00166" y="2071678"/>
            <a:ext cx="550072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Asociación PROJUVEN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Associazione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di </a:t>
            </a:r>
            <a:r>
              <a:rPr kumimoji="0" lang="es-E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Promozione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Sociale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Futuro </a:t>
            </a:r>
            <a:r>
              <a:rPr kumimoji="0" lang="es-E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Digitale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Associação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Intercultural Amigos da </a:t>
            </a:r>
            <a:r>
              <a:rPr kumimoji="0" lang="es-E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Mobilidade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Asociatia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GEYC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053" name="AutoShape 5" descr="Resultado de imagen de flag espa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5" name="AutoShape 7" descr="Resultado de imagen de flag espa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7" name="AutoShape 9" descr="Resultado de imagen de flag espa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9" name="AutoShape 11" descr="Resultado de imagen de flag espa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1" name="AutoShape 13" descr="Resultado de imagen de flag espa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3" name="Picture 15" descr="Resultado de imagen de flag espa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785818" cy="642942"/>
          </a:xfrm>
          <a:prstGeom prst="rect">
            <a:avLst/>
          </a:prstGeom>
          <a:noFill/>
        </p:spPr>
      </p:pic>
      <p:pic>
        <p:nvPicPr>
          <p:cNvPr id="2065" name="Picture 17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785818" cy="571504"/>
          </a:xfrm>
          <a:prstGeom prst="rect">
            <a:avLst/>
          </a:prstGeom>
          <a:noFill/>
        </p:spPr>
      </p:pic>
      <p:pic>
        <p:nvPicPr>
          <p:cNvPr id="2067" name="Picture 19" descr="Resultado de imagen de flag portug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429132"/>
            <a:ext cx="785818" cy="500066"/>
          </a:xfrm>
          <a:prstGeom prst="rect">
            <a:avLst/>
          </a:prstGeom>
          <a:noFill/>
        </p:spPr>
      </p:pic>
      <p:sp>
        <p:nvSpPr>
          <p:cNvPr id="2069" name="AutoShape 21" descr="Resultado de imagen de romani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71" name="AutoShape 23" descr="Resultado de imagen de romani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73" name="AutoShape 25" descr="Resultado de imagen de romani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75" name="AutoShape 27" descr="Resultado de imagen de romani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77" name="Picture 29" descr="Resultado de imagen de romania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500702"/>
            <a:ext cx="785818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4929198"/>
            <a:ext cx="9144000" cy="19288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                      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ASOCIACIÓN PROJUVEN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72074"/>
            <a:ext cx="20002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FUTURO DIGITALE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072074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GEYC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5072074"/>
            <a:ext cx="178595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MOBILITY FRIENDS">
            <a:hlinkClick r:id="rId8" tgtFrame="&quot;_blank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5072074"/>
            <a:ext cx="192879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0" y="57148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The duration of the project is </a:t>
            </a:r>
            <a:r>
              <a:rPr lang="en-US" sz="2800" b="1" dirty="0" smtClean="0">
                <a:latin typeface="Cambria" pitchFamily="18" charset="0"/>
              </a:rPr>
              <a:t>20 months </a:t>
            </a:r>
            <a:r>
              <a:rPr lang="en-US" sz="2800" dirty="0" smtClean="0">
                <a:latin typeface="Cambria" pitchFamily="18" charset="0"/>
              </a:rPr>
              <a:t>and the main objective is to reinforce ICT digital knowledge in order to strengthen social inclusion and uniform the basis of work of ICT-active </a:t>
            </a:r>
            <a:r>
              <a:rPr lang="en-US" sz="2800" dirty="0" err="1" smtClean="0">
                <a:latin typeface="Cambria" pitchFamily="18" charset="0"/>
              </a:rPr>
              <a:t>organisations</a:t>
            </a:r>
            <a:r>
              <a:rPr lang="en-US" sz="2800" dirty="0" smtClean="0">
                <a:latin typeface="Cambria" pitchFamily="18" charset="0"/>
              </a:rPr>
              <a:t>. </a:t>
            </a:r>
          </a:p>
          <a:p>
            <a:pPr algn="ctr"/>
            <a:r>
              <a:rPr lang="en-US" sz="2800" dirty="0" smtClean="0">
                <a:latin typeface="Cambria" pitchFamily="18" charset="0"/>
              </a:rPr>
              <a:t>The expected outcome is to improve quality of awareness, raising activities and also encouraging young talents especially from diverse, fewer opportunities or disadvantaged backgrounds.</a:t>
            </a:r>
            <a:endParaRPr lang="es-ES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7091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The importance of digital skills for both social inclusion and employability has been made an high priority by the European Commission and reinforced in the recently published “</a:t>
            </a:r>
            <a:r>
              <a:rPr lang="en-US" dirty="0" err="1" smtClean="0">
                <a:latin typeface="Cambria" pitchFamily="18" charset="0"/>
              </a:rPr>
              <a:t>Eskills</a:t>
            </a:r>
            <a:r>
              <a:rPr lang="en-US" dirty="0" smtClean="0">
                <a:latin typeface="Cambria" pitchFamily="18" charset="0"/>
              </a:rPr>
              <a:t> Manifesto” introduced by Vice President </a:t>
            </a:r>
            <a:r>
              <a:rPr lang="en-US" dirty="0" err="1" smtClean="0">
                <a:latin typeface="Cambria" pitchFamily="18" charset="0"/>
              </a:rPr>
              <a:t>Ansip</a:t>
            </a:r>
            <a:r>
              <a:rPr lang="en-US" dirty="0" smtClean="0">
                <a:latin typeface="Cambria" pitchFamily="18" charset="0"/>
              </a:rPr>
              <a:t>. </a:t>
            </a:r>
            <a:r>
              <a:rPr lang="en-US" dirty="0" err="1" smtClean="0">
                <a:latin typeface="Cambria" pitchFamily="18" charset="0"/>
              </a:rPr>
              <a:t>Ansip</a:t>
            </a:r>
            <a:r>
              <a:rPr lang="en-US" dirty="0" smtClean="0">
                <a:latin typeface="Cambria" pitchFamily="18" charset="0"/>
              </a:rPr>
              <a:t> notes that</a:t>
            </a:r>
          </a:p>
          <a:p>
            <a:pPr marL="0" indent="0" algn="ctr">
              <a:buNone/>
            </a:pPr>
            <a:endParaRPr lang="en-US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itchFamily="18" charset="0"/>
              </a:rPr>
              <a:t>“</a:t>
            </a:r>
            <a:r>
              <a:rPr lang="en-US" b="1" dirty="0" smtClean="0">
                <a:latin typeface="Cambria" pitchFamily="18" charset="0"/>
              </a:rPr>
              <a:t>The ICT skill gap is growing to unacceptable level”.</a:t>
            </a:r>
            <a:endParaRPr lang="es-ES" dirty="0" smtClean="0">
              <a:latin typeface="Cambria" pitchFamily="18" charset="0"/>
            </a:endParaRPr>
          </a:p>
          <a:p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07F09">
              <a:lumMod val="20000"/>
              <a:lumOff val="80000"/>
            </a:srgbClr>
          </a:solidFill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Summary of the project</a:t>
            </a: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714620"/>
            <a:ext cx="9144000" cy="364333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 </a:t>
            </a:r>
            <a:endParaRPr lang="es-ES" dirty="0" smtClean="0">
              <a:latin typeface="Calibri"/>
              <a:ea typeface="Calibri"/>
              <a:cs typeface="Times New Roman"/>
            </a:endParaRPr>
          </a:p>
          <a:p>
            <a:pPr algn="ctr">
              <a:buNone/>
            </a:pPr>
            <a:r>
              <a:rPr lang="en-US" dirty="0" smtClean="0">
                <a:latin typeface="Cambria" pitchFamily="18" charset="0"/>
                <a:ea typeface="Calibri"/>
                <a:cs typeface="Times New Roman"/>
              </a:rPr>
              <a:t>     They are regular users of technology but research shows that they often not have the relevant skills to be savvy or competent users. </a:t>
            </a:r>
          </a:p>
          <a:p>
            <a:pPr algn="ctr">
              <a:buNone/>
            </a:pPr>
            <a:r>
              <a:rPr lang="en-US" dirty="0" smtClean="0">
                <a:latin typeface="Cambria" pitchFamily="18" charset="0"/>
                <a:ea typeface="Calibri"/>
                <a:cs typeface="Times New Roman"/>
              </a:rPr>
              <a:t>Furthermore as youth unemployment is a major issue all other Europe, mastering these skills is becoming critical to fill the huge gap created by the digital revolution.</a:t>
            </a:r>
            <a:endParaRPr lang="es-ES" dirty="0">
              <a:latin typeface="Cambria" pitchFamily="18" charset="0"/>
            </a:endParaRPr>
          </a:p>
        </p:txBody>
      </p:sp>
      <p:sp>
        <p:nvSpPr>
          <p:cNvPr id="1026" name="AutoShape 2" descr="Resultado de imagen d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Resultado de imagen d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d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Resultado de imagen d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Resultado de imagen d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Resultado de imagen d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8" name="Picture 14" descr="Resultado de imagen de ski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60" cy="2643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0" name="Picture 16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4143372" cy="2638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000504"/>
            <a:ext cx="9144000" cy="235745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  <a:buNone/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 </a:t>
            </a:r>
            <a:endParaRPr lang="es-ES" sz="3000" dirty="0" smtClean="0">
              <a:latin typeface="Calibri"/>
              <a:ea typeface="Calibri"/>
              <a:cs typeface="Times New Roman"/>
            </a:endParaRPr>
          </a:p>
          <a:p>
            <a:pPr algn="ctr">
              <a:buNone/>
            </a:pPr>
            <a:r>
              <a:rPr lang="en-US" sz="3000" dirty="0" smtClean="0">
                <a:latin typeface="Calibri"/>
                <a:ea typeface="Calibri"/>
                <a:cs typeface="Times New Roman"/>
              </a:rPr>
              <a:t>   	Being active in digital education and relying on volunteers in our own </a:t>
            </a:r>
            <a:r>
              <a:rPr lang="en-US" sz="3000" dirty="0" err="1" smtClean="0">
                <a:latin typeface="Calibri"/>
                <a:ea typeface="Calibri"/>
                <a:cs typeface="Times New Roman"/>
              </a:rPr>
              <a:t>organisations</a:t>
            </a:r>
            <a:r>
              <a:rPr lang="en-US" sz="3000" dirty="0" smtClean="0">
                <a:latin typeface="Calibri"/>
                <a:ea typeface="Calibri"/>
                <a:cs typeface="Times New Roman"/>
              </a:rPr>
              <a:t> is fundamental.</a:t>
            </a:r>
          </a:p>
          <a:p>
            <a:pPr algn="ctr">
              <a:buNone/>
            </a:pPr>
            <a:r>
              <a:rPr lang="en-US" sz="3000" dirty="0" smtClean="0">
                <a:latin typeface="Calibri"/>
                <a:ea typeface="Calibri"/>
                <a:cs typeface="Times New Roman"/>
              </a:rPr>
              <a:t>Therefore we have identified </a:t>
            </a:r>
            <a:r>
              <a:rPr lang="en-US" sz="3000" b="1" dirty="0" smtClean="0">
                <a:latin typeface="Calibri"/>
                <a:ea typeface="Calibri"/>
                <a:cs typeface="Times New Roman"/>
              </a:rPr>
              <a:t>new opportunities and challenges</a:t>
            </a:r>
            <a:r>
              <a:rPr lang="en-US" sz="3000" dirty="0" smtClean="0">
                <a:latin typeface="Calibri"/>
                <a:ea typeface="Calibri"/>
                <a:cs typeface="Times New Roman"/>
              </a:rPr>
              <a:t> for capacity building and improvement of youth work in that specific field.</a:t>
            </a:r>
            <a:endParaRPr lang="es-ES" sz="3000" dirty="0"/>
          </a:p>
        </p:txBody>
      </p:sp>
      <p:pic>
        <p:nvPicPr>
          <p:cNvPr id="2050" name="Picture 2" descr="Resultado de imagen de ski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5286380" cy="3571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715008" y="428604"/>
            <a:ext cx="3214678" cy="12618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Target groups are: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Youth workers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Youth volunteers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5771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Cambria" pitchFamily="18" charset="0"/>
                <a:ea typeface="Calibri"/>
                <a:cs typeface="Times New Roman"/>
              </a:rPr>
              <a:t>To </a:t>
            </a:r>
            <a:r>
              <a:rPr lang="en-US" sz="3600" b="1" dirty="0" smtClean="0">
                <a:latin typeface="Cambria" pitchFamily="18" charset="0"/>
                <a:ea typeface="Calibri"/>
                <a:cs typeface="Times New Roman"/>
              </a:rPr>
              <a:t>empower</a:t>
            </a:r>
            <a:r>
              <a:rPr lang="en-US" sz="3600" dirty="0" smtClean="0">
                <a:latin typeface="Cambria" pitchFamily="18" charset="0"/>
                <a:ea typeface="Calibri"/>
                <a:cs typeface="Times New Roman"/>
              </a:rPr>
              <a:t> youth workers and volunteers to fully exploit all the potentials of digital education and digital skills.</a:t>
            </a:r>
          </a:p>
          <a:p>
            <a:pPr>
              <a:buFont typeface="Wingdings" pitchFamily="2" charset="2"/>
              <a:buChar char="v"/>
            </a:pPr>
            <a:endParaRPr lang="es-ES" sz="3600" dirty="0" smtClean="0">
              <a:latin typeface="Cambria" pitchFamily="18" charset="0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Cambria" pitchFamily="18" charset="0"/>
                <a:ea typeface="Calibri"/>
                <a:cs typeface="Times New Roman"/>
              </a:rPr>
              <a:t>To </a:t>
            </a:r>
            <a:r>
              <a:rPr lang="en-US" sz="3600" b="1" dirty="0" smtClean="0">
                <a:latin typeface="Cambria" pitchFamily="18" charset="0"/>
                <a:ea typeface="Calibri"/>
                <a:cs typeface="Times New Roman"/>
              </a:rPr>
              <a:t>give the possibility</a:t>
            </a:r>
            <a:r>
              <a:rPr lang="en-US" sz="3600" dirty="0" smtClean="0">
                <a:latin typeface="Cambria" pitchFamily="18" charset="0"/>
                <a:ea typeface="Calibri"/>
                <a:cs typeface="Times New Roman"/>
              </a:rPr>
              <a:t> to NGOs to count on volunteers/young ICT experts.</a:t>
            </a:r>
          </a:p>
          <a:p>
            <a:pPr>
              <a:buFont typeface="Wingdings" pitchFamily="2" charset="2"/>
              <a:buChar char="v"/>
            </a:pPr>
            <a:endParaRPr lang="es-ES" sz="3600" dirty="0" smtClean="0">
              <a:latin typeface="Cambria" pitchFamily="18" charset="0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Cambria" pitchFamily="18" charset="0"/>
                <a:ea typeface="Calibri"/>
                <a:cs typeface="Times New Roman"/>
              </a:rPr>
              <a:t>To establish an </a:t>
            </a:r>
            <a:r>
              <a:rPr lang="en-US" sz="3600" b="1" dirty="0" smtClean="0">
                <a:latin typeface="Cambria" pitchFamily="18" charset="0"/>
                <a:ea typeface="Calibri"/>
                <a:cs typeface="Times New Roman"/>
              </a:rPr>
              <a:t>innovative way of learning</a:t>
            </a:r>
            <a:r>
              <a:rPr lang="en-US" sz="3600" dirty="0" smtClean="0">
                <a:latin typeface="Cambria" pitchFamily="18" charset="0"/>
                <a:ea typeface="Calibri"/>
                <a:cs typeface="Times New Roman"/>
              </a:rPr>
              <a:t> by using Information and Communication Technologies (ICTs) methodologies and virtual collaboration.</a:t>
            </a:r>
            <a:endParaRPr lang="es-ES" sz="3600" dirty="0" smtClean="0">
              <a:latin typeface="Cambria" pitchFamily="18" charset="0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rgbClr val="F07F09">
              <a:lumMod val="20000"/>
              <a:lumOff val="80000"/>
            </a:srgbClr>
          </a:solidFill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The specific objectives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to achieve </a:t>
            </a: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263748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To compose a set of learning materials as </a:t>
            </a:r>
            <a:r>
              <a:rPr lang="en-US" b="1" dirty="0" smtClean="0">
                <a:latin typeface="Calibri"/>
                <a:ea typeface="Calibri"/>
                <a:cs typeface="Times New Roman"/>
              </a:rPr>
              <a:t>open educational resources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(OER). </a:t>
            </a:r>
            <a:endParaRPr lang="es-ES" sz="2000" dirty="0" smtClean="0"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To </a:t>
            </a:r>
            <a:r>
              <a:rPr lang="en-US" b="1" dirty="0" smtClean="0">
                <a:latin typeface="Calibri"/>
                <a:ea typeface="Calibri"/>
                <a:cs typeface="Times New Roman"/>
              </a:rPr>
              <a:t>strengthen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formal and non-formal learning for young people across Europe.</a:t>
            </a:r>
            <a:endParaRPr lang="es-ES" sz="2000" dirty="0" smtClean="0"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To </a:t>
            </a:r>
            <a:r>
              <a:rPr lang="en-US" b="1" dirty="0" smtClean="0">
                <a:latin typeface="Calibri"/>
                <a:ea typeface="Calibri"/>
                <a:cs typeface="Times New Roman"/>
              </a:rPr>
              <a:t>foster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inclusive education.</a:t>
            </a:r>
            <a:endParaRPr lang="es-ES" sz="20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07F09">
              <a:lumMod val="20000"/>
              <a:lumOff val="80000"/>
            </a:srgbClr>
          </a:solidFill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The specific objectives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to achieve </a:t>
            </a: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4098" name="AutoShape 2" descr="Resultado de imagen d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0" name="AutoShape 4" descr="Resultado de imagen d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2" name="AutoShape 6" descr="Resultado de imagen de 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6" name="Picture 10" descr="Resultado de imagen de ski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4643438" cy="2143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10" name="Picture 14" descr="Resultado de imagen de ski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14884"/>
            <a:ext cx="4500562" cy="2143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>
                <a:latin typeface="Cambria" pitchFamily="18" charset="0"/>
              </a:rPr>
              <a:t>An </a:t>
            </a:r>
            <a:r>
              <a:rPr lang="en-US" b="1" dirty="0" smtClean="0">
                <a:latin typeface="Cambria" pitchFamily="18" charset="0"/>
              </a:rPr>
              <a:t>extensive research</a:t>
            </a:r>
            <a:r>
              <a:rPr lang="en-US" dirty="0" smtClean="0">
                <a:latin typeface="Cambria" pitchFamily="18" charset="0"/>
              </a:rPr>
              <a:t> based on real needs of </a:t>
            </a:r>
            <a:r>
              <a:rPr lang="en-US" dirty="0" err="1" smtClean="0">
                <a:latin typeface="Cambria" pitchFamily="18" charset="0"/>
              </a:rPr>
              <a:t>organisation</a:t>
            </a:r>
            <a:r>
              <a:rPr lang="en-US" dirty="0" smtClean="0">
                <a:latin typeface="Cambria" pitchFamily="18" charset="0"/>
              </a:rPr>
              <a:t> and volunteers involved in digital education.</a:t>
            </a:r>
            <a:endParaRPr lang="es-ES" dirty="0" smtClean="0">
              <a:latin typeface="Cambr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dirty="0" smtClean="0">
                <a:latin typeface="Cambria" pitchFamily="18" charset="0"/>
              </a:rPr>
              <a:t> A </a:t>
            </a:r>
            <a:r>
              <a:rPr lang="en-US" b="1" dirty="0" smtClean="0">
                <a:latin typeface="Cambria" pitchFamily="18" charset="0"/>
              </a:rPr>
              <a:t>training activity</a:t>
            </a:r>
            <a:r>
              <a:rPr lang="en-US" dirty="0" smtClean="0">
                <a:latin typeface="Cambria" pitchFamily="18" charset="0"/>
              </a:rPr>
              <a:t> for youth workers /    volunteers.</a:t>
            </a:r>
            <a:endParaRPr lang="es-ES" dirty="0" smtClean="0">
              <a:latin typeface="Cambr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dirty="0" smtClean="0">
                <a:latin typeface="Cambria" pitchFamily="18" charset="0"/>
              </a:rPr>
              <a:t>An </a:t>
            </a:r>
            <a:r>
              <a:rPr lang="en-US" b="1" dirty="0" smtClean="0">
                <a:latin typeface="Cambria" pitchFamily="18" charset="0"/>
              </a:rPr>
              <a:t>Open Online Course</a:t>
            </a:r>
            <a:r>
              <a:rPr lang="en-US" dirty="0" smtClean="0">
                <a:latin typeface="Cambria" pitchFamily="18" charset="0"/>
              </a:rPr>
              <a:t> with video material available to those wishing to develop and improve their skills and practices in managing volunteers in the non-formal digital education space.</a:t>
            </a:r>
            <a:endParaRPr lang="es-ES" dirty="0" smtClean="0">
              <a:latin typeface="Cambria" pitchFamily="18" charset="0"/>
            </a:endParaRP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rgbClr val="F07F09">
              <a:lumMod val="20000"/>
              <a:lumOff val="80000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The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s-ES" sz="40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project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s-ES" sz="40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includes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s-ES" sz="40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the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s-ES" sz="40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follow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s-ES" sz="40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activities</a:t>
            </a:r>
            <a:endParaRPr kumimoji="0" lang="es-E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333</Words>
  <Application>Microsoft Office PowerPoint</Application>
  <PresentationFormat>Presentación en pantalla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Vértice</vt:lpstr>
      <vt:lpstr>KA2 Project  “eSkills for Volunteers”</vt:lpstr>
      <vt:lpstr>Diapositiva 2</vt:lpstr>
      <vt:lpstr>Diapositiva 3</vt:lpstr>
      <vt:lpstr>Summary of the project</vt:lpstr>
      <vt:lpstr>Diapositiva 5</vt:lpstr>
      <vt:lpstr>Diapositiva 6</vt:lpstr>
      <vt:lpstr>The specific objectives to achieve </vt:lpstr>
      <vt:lpstr>The specific objectives to achieve </vt:lpstr>
      <vt:lpstr>The project includes the follow activities</vt:lpstr>
      <vt:lpstr>Diapositiva 10</vt:lpstr>
      <vt:lpstr>The Kick-off Meeting of the project Málaga, Spain</vt:lpstr>
      <vt:lpstr>Contactos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KA2 Project  “eSkills for Volunteers”</dc:title>
  <dc:creator>USUARIO</dc:creator>
  <cp:lastModifiedBy>USUARIO</cp:lastModifiedBy>
  <cp:revision>41</cp:revision>
  <dcterms:created xsi:type="dcterms:W3CDTF">2017-03-08T11:16:42Z</dcterms:created>
  <dcterms:modified xsi:type="dcterms:W3CDTF">2017-03-09T14:26:43Z</dcterms:modified>
</cp:coreProperties>
</file>