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259" r:id="rId2"/>
    <p:sldId id="260" r:id="rId3"/>
    <p:sldId id="261" r:id="rId4"/>
    <p:sldId id="262" r:id="rId5"/>
    <p:sldId id="263" r:id="rId6"/>
    <p:sldId id="265" r:id="rId7"/>
    <p:sldId id="266" r:id="rId8"/>
    <p:sldId id="267" r:id="rId9"/>
    <p:sldId id="268" r:id="rId10"/>
    <p:sldId id="270" r:id="rId11"/>
    <p:sldId id="277" r:id="rId12"/>
    <p:sldId id="273" r:id="rId13"/>
    <p:sldId id="275" r:id="rId14"/>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6371" autoAdjust="0"/>
  </p:normalViewPr>
  <p:slideViewPr>
    <p:cSldViewPr snapToGrid="0">
      <p:cViewPr>
        <p:scale>
          <a:sx n="75" d="100"/>
          <a:sy n="75" d="100"/>
        </p:scale>
        <p:origin x="566"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7690C553-4E34-4232-83BB-31D7D9AF0156}" type="datetimeFigureOut">
              <a:rPr lang="tr-TR" smtClean="0"/>
              <a:t>17.10.2017</a:t>
            </a:fld>
            <a:endParaRPr lang="tr-TR"/>
          </a:p>
        </p:txBody>
      </p:sp>
      <p:sp>
        <p:nvSpPr>
          <p:cNvPr id="4" name="Altbilgi Yer Tutucusu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165990EB-A1AD-4374-94CE-28AB38DBC983}" type="slidenum">
              <a:rPr lang="tr-TR" smtClean="0"/>
              <a:t>‹#›</a:t>
            </a:fld>
            <a:endParaRPr lang="tr-TR"/>
          </a:p>
        </p:txBody>
      </p:sp>
    </p:spTree>
    <p:extLst>
      <p:ext uri="{BB962C8B-B14F-4D97-AF65-F5344CB8AC3E}">
        <p14:creationId xmlns:p14="http://schemas.microsoft.com/office/powerpoint/2010/main" val="17940679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EF9026C-1E97-420B-8E7E-D787AA399315}" type="datetimeFigureOut">
              <a:rPr lang="tr-TR" smtClean="0"/>
              <a:t>17.10.2017</a:t>
            </a:fld>
            <a:endParaRPr lang="tr-TR"/>
          </a:p>
        </p:txBody>
      </p:sp>
      <p:sp>
        <p:nvSpPr>
          <p:cNvPr id="4" name="Slayt Görüntüsü Yer Tutucusu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CCE1743-390F-4D3B-8083-F100F2BA9D9A}" type="slidenum">
              <a:rPr lang="tr-TR" smtClean="0"/>
              <a:t>‹#›</a:t>
            </a:fld>
            <a:endParaRPr lang="tr-TR"/>
          </a:p>
        </p:txBody>
      </p:sp>
    </p:spTree>
    <p:extLst>
      <p:ext uri="{BB962C8B-B14F-4D97-AF65-F5344CB8AC3E}">
        <p14:creationId xmlns:p14="http://schemas.microsoft.com/office/powerpoint/2010/main" val="189405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0CCE1743-390F-4D3B-8083-F100F2BA9D9A}" type="slidenum">
              <a:rPr lang="tr-TR" smtClean="0"/>
              <a:t>1</a:t>
            </a:fld>
            <a:endParaRPr lang="tr-TR"/>
          </a:p>
        </p:txBody>
      </p:sp>
    </p:spTree>
    <p:extLst>
      <p:ext uri="{BB962C8B-B14F-4D97-AF65-F5344CB8AC3E}">
        <p14:creationId xmlns:p14="http://schemas.microsoft.com/office/powerpoint/2010/main" val="2683704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tr-TR"/>
              <a:t>Asıl başlık stili için tıklayın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465D1466-09F5-40CA-82E0-A27900A0B9BC}" type="datetimeFigureOut">
              <a:rPr lang="tr-TR" smtClean="0"/>
              <a:t>17.10.2017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0353F0E-EC42-47BD-BDDF-4056090F61F6}" type="slidenum">
              <a:rPr lang="tr-TR" smtClean="0"/>
              <a:t>‹#›</a:t>
            </a:fld>
            <a:endParaRPr lang="tr-TR"/>
          </a:p>
        </p:txBody>
      </p:sp>
    </p:spTree>
    <p:extLst>
      <p:ext uri="{BB962C8B-B14F-4D97-AF65-F5344CB8AC3E}">
        <p14:creationId xmlns:p14="http://schemas.microsoft.com/office/powerpoint/2010/main" val="3045994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65D1466-09F5-40CA-82E0-A27900A0B9BC}" type="datetimeFigureOut">
              <a:rPr lang="tr-TR" smtClean="0"/>
              <a:t>17.10.2017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0353F0E-EC42-47BD-BDDF-4056090F61F6}" type="slidenum">
              <a:rPr lang="tr-TR" smtClean="0"/>
              <a:t>‹#›</a:t>
            </a:fld>
            <a:endParaRPr lang="tr-TR"/>
          </a:p>
        </p:txBody>
      </p:sp>
    </p:spTree>
    <p:extLst>
      <p:ext uri="{BB962C8B-B14F-4D97-AF65-F5344CB8AC3E}">
        <p14:creationId xmlns:p14="http://schemas.microsoft.com/office/powerpoint/2010/main" val="1642739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tr-TR"/>
              <a:t>Asıl başlık stili için tıklayın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65D1466-09F5-40CA-82E0-A27900A0B9BC}" type="datetimeFigureOut">
              <a:rPr lang="tr-TR" smtClean="0"/>
              <a:t>17.10.2017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0353F0E-EC42-47BD-BDDF-4056090F61F6}" type="slidenum">
              <a:rPr lang="tr-TR" smtClean="0"/>
              <a:t>‹#›</a:t>
            </a:fld>
            <a:endParaRPr lang="tr-TR"/>
          </a:p>
        </p:txBody>
      </p:sp>
    </p:spTree>
    <p:extLst>
      <p:ext uri="{BB962C8B-B14F-4D97-AF65-F5344CB8AC3E}">
        <p14:creationId xmlns:p14="http://schemas.microsoft.com/office/powerpoint/2010/main" val="2423339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tıklayın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65D1466-09F5-40CA-82E0-A27900A0B9BC}" type="datetimeFigureOut">
              <a:rPr lang="tr-TR" smtClean="0"/>
              <a:t>17.10.2017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0353F0E-EC42-47BD-BDDF-4056090F61F6}" type="slidenum">
              <a:rPr lang="tr-TR" smtClean="0"/>
              <a:t>‹#›</a:t>
            </a:fld>
            <a:endParaRPr lang="tr-TR"/>
          </a:p>
        </p:txBody>
      </p:sp>
    </p:spTree>
    <p:extLst>
      <p:ext uri="{BB962C8B-B14F-4D97-AF65-F5344CB8AC3E}">
        <p14:creationId xmlns:p14="http://schemas.microsoft.com/office/powerpoint/2010/main" val="887811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tr-TR"/>
              <a:t>Asıl başlık stili için tıklayın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465D1466-09F5-40CA-82E0-A27900A0B9BC}" type="datetimeFigureOut">
              <a:rPr lang="tr-TR" smtClean="0"/>
              <a:t>17.10.2017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0353F0E-EC42-47BD-BDDF-4056090F61F6}" type="slidenum">
              <a:rPr lang="tr-TR" smtClean="0"/>
              <a:t>‹#›</a:t>
            </a:fld>
            <a:endParaRPr lang="tr-TR"/>
          </a:p>
        </p:txBody>
      </p:sp>
    </p:spTree>
    <p:extLst>
      <p:ext uri="{BB962C8B-B14F-4D97-AF65-F5344CB8AC3E}">
        <p14:creationId xmlns:p14="http://schemas.microsoft.com/office/powerpoint/2010/main" val="2042284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tıklayın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465D1466-09F5-40CA-82E0-A27900A0B9BC}" type="datetimeFigureOut">
              <a:rPr lang="tr-TR" smtClean="0"/>
              <a:t>17.10.2017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0353F0E-EC42-47BD-BDDF-4056090F61F6}" type="slidenum">
              <a:rPr lang="tr-TR" smtClean="0"/>
              <a:t>‹#›</a:t>
            </a:fld>
            <a:endParaRPr lang="tr-TR"/>
          </a:p>
        </p:txBody>
      </p:sp>
    </p:spTree>
    <p:extLst>
      <p:ext uri="{BB962C8B-B14F-4D97-AF65-F5344CB8AC3E}">
        <p14:creationId xmlns:p14="http://schemas.microsoft.com/office/powerpoint/2010/main" val="1156495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tr-TR"/>
              <a:t>Asıl başlık stili için tıklayın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629842" y="2505075"/>
            <a:ext cx="3868340"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629150" y="2505075"/>
            <a:ext cx="3887391"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465D1466-09F5-40CA-82E0-A27900A0B9BC}" type="datetimeFigureOut">
              <a:rPr lang="tr-TR" smtClean="0"/>
              <a:t>17.10.2017</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80353F0E-EC42-47BD-BDDF-4056090F61F6}" type="slidenum">
              <a:rPr lang="tr-TR" smtClean="0"/>
              <a:t>‹#›</a:t>
            </a:fld>
            <a:endParaRPr lang="tr-TR"/>
          </a:p>
        </p:txBody>
      </p:sp>
    </p:spTree>
    <p:extLst>
      <p:ext uri="{BB962C8B-B14F-4D97-AF65-F5344CB8AC3E}">
        <p14:creationId xmlns:p14="http://schemas.microsoft.com/office/powerpoint/2010/main" val="416668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tıklayın</a:t>
            </a:r>
            <a:endParaRPr lang="en-US" dirty="0"/>
          </a:p>
        </p:txBody>
      </p:sp>
      <p:sp>
        <p:nvSpPr>
          <p:cNvPr id="3" name="Date Placeholder 2"/>
          <p:cNvSpPr>
            <a:spLocks noGrp="1"/>
          </p:cNvSpPr>
          <p:nvPr>
            <p:ph type="dt" sz="half" idx="10"/>
          </p:nvPr>
        </p:nvSpPr>
        <p:spPr/>
        <p:txBody>
          <a:bodyPr/>
          <a:lstStyle/>
          <a:p>
            <a:fld id="{465D1466-09F5-40CA-82E0-A27900A0B9BC}" type="datetimeFigureOut">
              <a:rPr lang="tr-TR" smtClean="0"/>
              <a:t>17.10.2017</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80353F0E-EC42-47BD-BDDF-4056090F61F6}" type="slidenum">
              <a:rPr lang="tr-TR" smtClean="0"/>
              <a:t>‹#›</a:t>
            </a:fld>
            <a:endParaRPr lang="tr-TR"/>
          </a:p>
        </p:txBody>
      </p:sp>
    </p:spTree>
    <p:extLst>
      <p:ext uri="{BB962C8B-B14F-4D97-AF65-F5344CB8AC3E}">
        <p14:creationId xmlns:p14="http://schemas.microsoft.com/office/powerpoint/2010/main" val="3068762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5D1466-09F5-40CA-82E0-A27900A0B9BC}" type="datetimeFigureOut">
              <a:rPr lang="tr-TR" smtClean="0"/>
              <a:t>17.10.2017</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80353F0E-EC42-47BD-BDDF-4056090F61F6}" type="slidenum">
              <a:rPr lang="tr-TR" smtClean="0"/>
              <a:t>‹#›</a:t>
            </a:fld>
            <a:endParaRPr lang="tr-TR"/>
          </a:p>
        </p:txBody>
      </p:sp>
    </p:spTree>
    <p:extLst>
      <p:ext uri="{BB962C8B-B14F-4D97-AF65-F5344CB8AC3E}">
        <p14:creationId xmlns:p14="http://schemas.microsoft.com/office/powerpoint/2010/main" val="3759694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a:t>Asıl başlık stili için tıklayın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465D1466-09F5-40CA-82E0-A27900A0B9BC}" type="datetimeFigureOut">
              <a:rPr lang="tr-TR" smtClean="0"/>
              <a:t>17.10.2017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0353F0E-EC42-47BD-BDDF-4056090F61F6}" type="slidenum">
              <a:rPr lang="tr-TR" smtClean="0"/>
              <a:t>‹#›</a:t>
            </a:fld>
            <a:endParaRPr lang="tr-TR"/>
          </a:p>
        </p:txBody>
      </p:sp>
    </p:spTree>
    <p:extLst>
      <p:ext uri="{BB962C8B-B14F-4D97-AF65-F5344CB8AC3E}">
        <p14:creationId xmlns:p14="http://schemas.microsoft.com/office/powerpoint/2010/main" val="947439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a:t>Asıl başlık stili için tıklayın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465D1466-09F5-40CA-82E0-A27900A0B9BC}" type="datetimeFigureOut">
              <a:rPr lang="tr-TR" smtClean="0"/>
              <a:t>17.10.2017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0353F0E-EC42-47BD-BDDF-4056090F61F6}" type="slidenum">
              <a:rPr lang="tr-TR" smtClean="0"/>
              <a:t>‹#›</a:t>
            </a:fld>
            <a:endParaRPr lang="tr-TR"/>
          </a:p>
        </p:txBody>
      </p:sp>
    </p:spTree>
    <p:extLst>
      <p:ext uri="{BB962C8B-B14F-4D97-AF65-F5344CB8AC3E}">
        <p14:creationId xmlns:p14="http://schemas.microsoft.com/office/powerpoint/2010/main" val="253480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a:t>Asıl başlık stili için tıklayın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5D1466-09F5-40CA-82E0-A27900A0B9BC}" type="datetimeFigureOut">
              <a:rPr lang="tr-TR" smtClean="0"/>
              <a:t>17.10.2017</a:t>
            </a:fld>
            <a:endParaRPr lang="tr-T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353F0E-EC42-47BD-BDDF-4056090F61F6}" type="slidenum">
              <a:rPr lang="tr-TR" smtClean="0"/>
              <a:t>‹#›</a:t>
            </a:fld>
            <a:endParaRPr lang="tr-TR"/>
          </a:p>
        </p:txBody>
      </p:sp>
    </p:spTree>
    <p:extLst>
      <p:ext uri="{BB962C8B-B14F-4D97-AF65-F5344CB8AC3E}">
        <p14:creationId xmlns:p14="http://schemas.microsoft.com/office/powerpoint/2010/main" val="11619410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www.incivak.com/"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www.inciakademi.com/" TargetMode="External"/><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hyperlink" Target="https://europa.eu/youth/volunteering/organisation/919793383_en"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5.xml"/><Relationship Id="rId4"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7"/>
          <p:cNvSpPr txBox="1">
            <a:spLocks noChangeArrowheads="1"/>
          </p:cNvSpPr>
          <p:nvPr/>
        </p:nvSpPr>
        <p:spPr bwMode="auto">
          <a:xfrm>
            <a:off x="1578785" y="3571738"/>
            <a:ext cx="5992473" cy="400110"/>
          </a:xfrm>
          <a:prstGeom prst="rect">
            <a:avLst/>
          </a:prstGeom>
          <a:noFill/>
          <a:ln w="9525">
            <a:noFill/>
            <a:miter lim="800000"/>
            <a:headEnd/>
            <a:tailEnd/>
          </a:ln>
        </p:spPr>
        <p:txBody>
          <a:bodyPr wrap="square">
            <a:spAutoFit/>
          </a:bodyPr>
          <a:lstStyle/>
          <a:p>
            <a:pPr algn="ctr" eaLnBrk="1" hangingPunct="1">
              <a:defRPr/>
            </a:pPr>
            <a:r>
              <a:rPr lang="tr-TR" sz="2000" b="1"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“Supporting Education, Serving Future”</a:t>
            </a:r>
            <a:endParaRPr lang="en-US" sz="2000" b="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5124" name="5 Resim" descr="İncivak 201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90436" y="1370506"/>
            <a:ext cx="2844716" cy="1924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8168640" y="91440"/>
            <a:ext cx="929640" cy="7772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7 Dikdörtgen"/>
          <p:cNvSpPr>
            <a:spLocks noChangeArrowheads="1"/>
          </p:cNvSpPr>
          <p:nvPr/>
        </p:nvSpPr>
        <p:spPr bwMode="auto">
          <a:xfrm>
            <a:off x="3513978" y="5712940"/>
            <a:ext cx="2122085" cy="843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3429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buFontTx/>
              <a:buNone/>
            </a:pPr>
            <a:endParaRPr lang="tr-TR" altLang="tr-TR" sz="800" b="1" dirty="0">
              <a:latin typeface="Tahoma" panose="020B0604030504040204" pitchFamily="34" charset="0"/>
              <a:cs typeface="Tahoma" panose="020B0604030504040204" pitchFamily="34" charset="0"/>
            </a:endParaRPr>
          </a:p>
          <a:p>
            <a:pPr algn="ctr">
              <a:buFontTx/>
              <a:buNone/>
            </a:pPr>
            <a:r>
              <a:rPr lang="tr-TR" altLang="tr-TR" sz="1600" b="1" dirty="0" smtClean="0">
                <a:latin typeface="Tahoma" panose="020B0604030504040204" pitchFamily="34" charset="0"/>
                <a:cs typeface="Tahoma" panose="020B0604030504040204" pitchFamily="34" charset="0"/>
                <a:hlinkClick r:id="rId4"/>
              </a:rPr>
              <a:t>www.incivakfi.org</a:t>
            </a:r>
            <a:endParaRPr lang="tr-TR" altLang="tr-TR" sz="1600" b="1" dirty="0">
              <a:latin typeface="Tahoma" panose="020B0604030504040204" pitchFamily="34" charset="0"/>
              <a:cs typeface="Tahoma" panose="020B0604030504040204" pitchFamily="34" charset="0"/>
            </a:endParaRPr>
          </a:p>
          <a:p>
            <a:pPr algn="ctr">
              <a:buFontTx/>
              <a:buNone/>
            </a:pPr>
            <a:endParaRPr lang="tr-TR" altLang="tr-TR" sz="1800" b="1" dirty="0">
              <a:latin typeface="Tahoma" panose="020B0604030504040204" pitchFamily="34" charset="0"/>
              <a:cs typeface="Tahoma" panose="020B0604030504040204" pitchFamily="34" charset="0"/>
            </a:endParaRPr>
          </a:p>
        </p:txBody>
      </p:sp>
      <p:pic>
        <p:nvPicPr>
          <p:cNvPr id="7"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30888" y="5796040"/>
            <a:ext cx="534196" cy="534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4"/>
          <p:cNvSpPr>
            <a:spLocks noChangeArrowheads="1"/>
          </p:cNvSpPr>
          <p:nvPr/>
        </p:nvSpPr>
        <p:spPr bwMode="auto">
          <a:xfrm>
            <a:off x="1384868" y="5958913"/>
            <a:ext cx="11753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tr-TR" altLang="tr-TR" sz="1600" b="1" dirty="0">
                <a:latin typeface="Tahoma" panose="020B0604030504040204" pitchFamily="34" charset="0"/>
                <a:cs typeface="Tahoma" panose="020B0604030504040204" pitchFamily="34" charset="0"/>
              </a:rPr>
              <a:t>/incivakfi</a:t>
            </a:r>
            <a:endParaRPr lang="tr-TR" altLang="tr-TR" sz="1600" dirty="0"/>
          </a:p>
        </p:txBody>
      </p:sp>
      <p:sp>
        <p:nvSpPr>
          <p:cNvPr id="9" name="Rectangle 11"/>
          <p:cNvSpPr>
            <a:spLocks noChangeArrowheads="1"/>
          </p:cNvSpPr>
          <p:nvPr/>
        </p:nvSpPr>
        <p:spPr bwMode="auto">
          <a:xfrm>
            <a:off x="7222684" y="5965317"/>
            <a:ext cx="11753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tr-TR" altLang="tr-TR" sz="1600" b="1" dirty="0">
                <a:latin typeface="Tahoma" panose="020B0604030504040204" pitchFamily="34" charset="0"/>
                <a:cs typeface="Tahoma" panose="020B0604030504040204" pitchFamily="34" charset="0"/>
              </a:rPr>
              <a:t>/</a:t>
            </a:r>
            <a:r>
              <a:rPr lang="tr-TR" altLang="tr-TR" sz="1600" b="1" dirty="0" err="1">
                <a:latin typeface="Tahoma" panose="020B0604030504040204" pitchFamily="34" charset="0"/>
                <a:cs typeface="Tahoma" panose="020B0604030504040204" pitchFamily="34" charset="0"/>
              </a:rPr>
              <a:t>incivakfi</a:t>
            </a:r>
            <a:endParaRPr lang="tr-TR" altLang="tr-TR" sz="1600" dirty="0"/>
          </a:p>
        </p:txBody>
      </p:sp>
      <p:pic>
        <p:nvPicPr>
          <p:cNvPr id="10"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714792" y="5796040"/>
            <a:ext cx="507520" cy="507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7"/>
          <p:cNvSpPr txBox="1">
            <a:spLocks noChangeArrowheads="1"/>
          </p:cNvSpPr>
          <p:nvPr/>
        </p:nvSpPr>
        <p:spPr bwMode="auto">
          <a:xfrm>
            <a:off x="1578785" y="4768527"/>
            <a:ext cx="5992473" cy="400110"/>
          </a:xfrm>
          <a:prstGeom prst="rect">
            <a:avLst/>
          </a:prstGeom>
          <a:noFill/>
          <a:ln w="9525">
            <a:noFill/>
            <a:miter lim="800000"/>
            <a:headEnd/>
            <a:tailEnd/>
          </a:ln>
        </p:spPr>
        <p:txBody>
          <a:bodyPr wrap="square">
            <a:spAutoFit/>
          </a:bodyPr>
          <a:lstStyle/>
          <a:p>
            <a:pPr algn="ctr" eaLnBrk="1" hangingPunct="1">
              <a:defRPr/>
            </a:pPr>
            <a:r>
              <a:rPr lang="tr-TR" sz="2000" b="1"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October 2017  /  Izmir, TURKEY</a:t>
            </a:r>
            <a:endParaRPr lang="en-US" sz="2000" b="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03911953"/>
      </p:ext>
    </p:extLst>
  </p:cSld>
  <p:clrMapOvr>
    <a:masterClrMapping/>
  </p:clrMapOvr>
  <p:transition>
    <p:diamon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
          </p:nvPr>
        </p:nvSpPr>
        <p:spPr>
          <a:xfrm>
            <a:off x="239512" y="1338064"/>
            <a:ext cx="4201894" cy="2875064"/>
          </a:xfrm>
        </p:spPr>
        <p:txBody>
          <a:bodyPr>
            <a:noAutofit/>
          </a:bodyPr>
          <a:lstStyle/>
          <a:p>
            <a:pPr marL="0" indent="0">
              <a:buNone/>
            </a:pPr>
            <a:r>
              <a:rPr lang="en-US" sz="2000" dirty="0" smtClean="0">
                <a:latin typeface="Tahoma" panose="020B0604030504040204" pitchFamily="34" charset="0"/>
                <a:ea typeface="Tahoma" panose="020B0604030504040204" pitchFamily="34" charset="0"/>
                <a:cs typeface="Tahoma" panose="020B0604030504040204" pitchFamily="34" charset="0"/>
              </a:rPr>
              <a:t>The educational initiative</a:t>
            </a:r>
            <a:r>
              <a:rPr lang="tr-TR" sz="2000" dirty="0" smtClean="0">
                <a:latin typeface="Tahoma" panose="020B0604030504040204" pitchFamily="34" charset="0"/>
                <a:ea typeface="Tahoma" panose="020B0604030504040204" pitchFamily="34" charset="0"/>
                <a:cs typeface="Tahoma" panose="020B0604030504040204" pitchFamily="34" charset="0"/>
              </a:rPr>
              <a:t> aims</a:t>
            </a:r>
            <a:r>
              <a:rPr lang="en-US" sz="2000" dirty="0" smtClean="0">
                <a:latin typeface="Tahoma" panose="020B0604030504040204" pitchFamily="34" charset="0"/>
                <a:ea typeface="Tahoma" panose="020B0604030504040204" pitchFamily="34" charset="0"/>
                <a:cs typeface="Tahoma" panose="020B0604030504040204" pitchFamily="34" charset="0"/>
              </a:rPr>
              <a:t> to develop </a:t>
            </a:r>
            <a:r>
              <a:rPr lang="en-US" sz="2000" dirty="0">
                <a:latin typeface="Tahoma" panose="020B0604030504040204" pitchFamily="34" charset="0"/>
                <a:ea typeface="Tahoma" panose="020B0604030504040204" pitchFamily="34" charset="0"/>
                <a:cs typeface="Tahoma" panose="020B0604030504040204" pitchFamily="34" charset="0"/>
              </a:rPr>
              <a:t>leadership skills by awareness of personal and professional </a:t>
            </a:r>
            <a:r>
              <a:rPr lang="en-US" sz="2000" dirty="0" smtClean="0">
                <a:latin typeface="Tahoma" panose="020B0604030504040204" pitchFamily="34" charset="0"/>
                <a:ea typeface="Tahoma" panose="020B0604030504040204" pitchFamily="34" charset="0"/>
                <a:cs typeface="Tahoma" panose="020B0604030504040204" pitchFamily="34" charset="0"/>
              </a:rPr>
              <a:t>competency and </a:t>
            </a:r>
            <a:r>
              <a:rPr lang="en-US" sz="2000" dirty="0">
                <a:latin typeface="Tahoma" panose="020B0604030504040204" pitchFamily="34" charset="0"/>
                <a:ea typeface="Tahoma" panose="020B0604030504040204" pitchFamily="34" charset="0"/>
                <a:cs typeface="Tahoma" panose="020B0604030504040204" pitchFamily="34" charset="0"/>
              </a:rPr>
              <a:t>was launched in </a:t>
            </a:r>
            <a:r>
              <a:rPr lang="en-US" sz="2000" dirty="0" smtClean="0">
                <a:latin typeface="Tahoma" panose="020B0604030504040204" pitchFamily="34" charset="0"/>
                <a:ea typeface="Tahoma" panose="020B0604030504040204" pitchFamily="34" charset="0"/>
                <a:cs typeface="Tahoma" panose="020B0604030504040204" pitchFamily="34" charset="0"/>
              </a:rPr>
              <a:t>2012</a:t>
            </a:r>
            <a:r>
              <a:rPr lang="tr-TR" sz="2000" dirty="0" smtClean="0">
                <a:latin typeface="Tahoma" panose="020B0604030504040204" pitchFamily="34" charset="0"/>
                <a:ea typeface="Tahoma" panose="020B0604030504040204" pitchFamily="34" charset="0"/>
                <a:cs typeface="Tahoma" panose="020B0604030504040204" pitchFamily="34" charset="0"/>
              </a:rPr>
              <a:t>.</a:t>
            </a:r>
            <a:r>
              <a:rPr lang="en-US" sz="2000" dirty="0">
                <a:latin typeface="Tahoma" panose="020B0604030504040204" pitchFamily="34" charset="0"/>
                <a:ea typeface="Tahoma" panose="020B0604030504040204" pitchFamily="34" charset="0"/>
                <a:cs typeface="Tahoma" panose="020B0604030504040204" pitchFamily="34" charset="0"/>
              </a:rPr>
              <a:t> </a:t>
            </a:r>
            <a:endParaRPr lang="tr-TR" sz="20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0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2000" dirty="0" smtClean="0">
                <a:latin typeface="Tahoma" panose="020B0604030504040204" pitchFamily="34" charset="0"/>
                <a:ea typeface="Tahoma" panose="020B0604030504040204" pitchFamily="34" charset="0"/>
                <a:cs typeface="Tahoma" panose="020B0604030504040204" pitchFamily="34" charset="0"/>
              </a:rPr>
              <a:t>As of October 201</a:t>
            </a:r>
            <a:r>
              <a:rPr lang="tr-TR" sz="2000" dirty="0">
                <a:latin typeface="Tahoma" panose="020B0604030504040204" pitchFamily="34" charset="0"/>
                <a:ea typeface="Tahoma" panose="020B0604030504040204" pitchFamily="34" charset="0"/>
                <a:cs typeface="Tahoma" panose="020B0604030504040204" pitchFamily="34" charset="0"/>
              </a:rPr>
              <a:t>7</a:t>
            </a:r>
            <a:r>
              <a:rPr lang="en-US" sz="2000" dirty="0">
                <a:latin typeface="Tahoma" panose="020B0604030504040204" pitchFamily="34" charset="0"/>
                <a:ea typeface="Tahoma" panose="020B0604030504040204" pitchFamily="34" charset="0"/>
                <a:cs typeface="Tahoma" panose="020B0604030504040204" pitchFamily="34" charset="0"/>
              </a:rPr>
              <a:t>; </a:t>
            </a:r>
            <a:r>
              <a:rPr lang="tr-TR" sz="2000" b="1" dirty="0">
                <a:latin typeface="Tahoma" panose="020B0604030504040204" pitchFamily="34" charset="0"/>
                <a:ea typeface="Tahoma" panose="020B0604030504040204" pitchFamily="34" charset="0"/>
                <a:cs typeface="Tahoma" panose="020B0604030504040204" pitchFamily="34" charset="0"/>
              </a:rPr>
              <a:t>7685</a:t>
            </a:r>
            <a:r>
              <a:rPr lang="en-US" sz="2000" b="1" dirty="0">
                <a:latin typeface="Tahoma" panose="020B0604030504040204" pitchFamily="34" charset="0"/>
                <a:ea typeface="Tahoma" panose="020B0604030504040204" pitchFamily="34" charset="0"/>
                <a:cs typeface="Tahoma" panose="020B0604030504040204" pitchFamily="34" charset="0"/>
              </a:rPr>
              <a:t> people </a:t>
            </a:r>
            <a:r>
              <a:rPr lang="en-US" sz="2000" dirty="0">
                <a:latin typeface="Tahoma" panose="020B0604030504040204" pitchFamily="34" charset="0"/>
                <a:ea typeface="Tahoma" panose="020B0604030504040204" pitchFamily="34" charset="0"/>
                <a:cs typeface="Tahoma" panose="020B0604030504040204" pitchFamily="34" charset="0"/>
              </a:rPr>
              <a:t>had been </a:t>
            </a:r>
            <a:r>
              <a:rPr lang="en-US" sz="2000" dirty="0" smtClean="0">
                <a:latin typeface="Tahoma" panose="020B0604030504040204" pitchFamily="34" charset="0"/>
                <a:ea typeface="Tahoma" panose="020B0604030504040204" pitchFamily="34" charset="0"/>
                <a:cs typeface="Tahoma" panose="020B0604030504040204" pitchFamily="34" charset="0"/>
              </a:rPr>
              <a:t>trained on </a:t>
            </a:r>
            <a:r>
              <a:rPr lang="tr-TR" sz="2000" b="1" dirty="0" smtClean="0">
                <a:latin typeface="Tahoma" panose="020B0604030504040204" pitchFamily="34" charset="0"/>
                <a:ea typeface="Tahoma" panose="020B0604030504040204" pitchFamily="34" charset="0"/>
                <a:cs typeface="Tahoma" panose="020B0604030504040204" pitchFamily="34" charset="0"/>
              </a:rPr>
              <a:t>342</a:t>
            </a:r>
            <a:r>
              <a:rPr lang="en-US" sz="2000" b="1" dirty="0" smtClean="0">
                <a:latin typeface="Tahoma" panose="020B0604030504040204" pitchFamily="34" charset="0"/>
                <a:ea typeface="Tahoma" panose="020B0604030504040204" pitchFamily="34" charset="0"/>
                <a:cs typeface="Tahoma" panose="020B0604030504040204" pitchFamily="34" charset="0"/>
              </a:rPr>
              <a:t> </a:t>
            </a:r>
            <a:r>
              <a:rPr lang="en-US" sz="2000" dirty="0">
                <a:latin typeface="Tahoma" panose="020B0604030504040204" pitchFamily="34" charset="0"/>
                <a:ea typeface="Tahoma" panose="020B0604030504040204" pitchFamily="34" charset="0"/>
                <a:cs typeface="Tahoma" panose="020B0604030504040204" pitchFamily="34" charset="0"/>
              </a:rPr>
              <a:t>different topics </a:t>
            </a:r>
            <a:r>
              <a:rPr lang="en-US" sz="2000" dirty="0" smtClean="0">
                <a:latin typeface="Tahoma" panose="020B0604030504040204" pitchFamily="34" charset="0"/>
                <a:ea typeface="Tahoma" panose="020B0604030504040204" pitchFamily="34" charset="0"/>
                <a:cs typeface="Tahoma" panose="020B0604030504040204" pitchFamily="34" charset="0"/>
              </a:rPr>
              <a:t>.</a:t>
            </a:r>
            <a:endParaRPr lang="tr-TR" sz="2000" dirty="0">
              <a:latin typeface="Tahoma" panose="020B0604030504040204" pitchFamily="34" charset="0"/>
              <a:ea typeface="Tahoma" panose="020B0604030504040204" pitchFamily="34" charset="0"/>
              <a:cs typeface="Tahoma" panose="020B0604030504040204" pitchFamily="34" charset="0"/>
            </a:endParaRPr>
          </a:p>
          <a:p>
            <a:endParaRPr lang="tr-TR" sz="2000" dirty="0" smtClean="0">
              <a:latin typeface="Tahoma" panose="020B0604030504040204" pitchFamily="34" charset="0"/>
              <a:ea typeface="Tahoma" panose="020B0604030504040204" pitchFamily="34" charset="0"/>
              <a:cs typeface="Tahoma" panose="020B0604030504040204" pitchFamily="34" charset="0"/>
            </a:endParaRPr>
          </a:p>
          <a:p>
            <a:endParaRPr lang="tr-TR" sz="2000" dirty="0">
              <a:latin typeface="Tahoma" panose="020B0604030504040204" pitchFamily="34" charset="0"/>
              <a:ea typeface="Tahoma" panose="020B0604030504040204" pitchFamily="34" charset="0"/>
              <a:cs typeface="Tahoma" panose="020B0604030504040204" pitchFamily="34" charset="0"/>
            </a:endParaRPr>
          </a:p>
          <a:p>
            <a:endParaRPr lang="tr-TR" sz="2000" dirty="0">
              <a:latin typeface="Tahoma" panose="020B0604030504040204" pitchFamily="34" charset="0"/>
              <a:ea typeface="Tahoma" panose="020B0604030504040204" pitchFamily="34" charset="0"/>
              <a:cs typeface="Tahoma" panose="020B0604030504040204" pitchFamily="34" charset="0"/>
            </a:endParaRPr>
          </a:p>
          <a:p>
            <a:endParaRPr lang="tr-TR" sz="2000" b="1" dirty="0">
              <a:latin typeface="Tahoma" panose="020B0604030504040204" pitchFamily="34" charset="0"/>
              <a:ea typeface="Tahoma" panose="020B0604030504040204" pitchFamily="34" charset="0"/>
              <a:cs typeface="Tahoma" panose="020B0604030504040204" pitchFamily="34" charset="0"/>
            </a:endParaRPr>
          </a:p>
        </p:txBody>
      </p:sp>
      <p:sp>
        <p:nvSpPr>
          <p:cNvPr id="2" name="Altbilgi Yer Tutucusu 1"/>
          <p:cNvSpPr>
            <a:spLocks noGrp="1"/>
          </p:cNvSpPr>
          <p:nvPr>
            <p:ph type="ftr" sz="quarter" idx="11"/>
          </p:nvPr>
        </p:nvSpPr>
        <p:spPr>
          <a:xfrm>
            <a:off x="3028950" y="6447791"/>
            <a:ext cx="3086100" cy="365125"/>
          </a:xfrm>
        </p:spPr>
        <p:txBody>
          <a:bodyPr/>
          <a:lstStyle/>
          <a:p>
            <a:pPr>
              <a:defRPr/>
            </a:pPr>
            <a:r>
              <a:rPr lang="tr-TR" dirty="0"/>
              <a:t>"Supporting Education, Serving Future"</a:t>
            </a: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8215" y="0"/>
            <a:ext cx="1835698" cy="540161"/>
          </a:xfrm>
          <a:prstGeom prst="rect">
            <a:avLst/>
          </a:prstGeom>
        </p:spPr>
      </p:pic>
      <p:sp>
        <p:nvSpPr>
          <p:cNvPr id="7" name="İçerik Yer Tutucusu 3"/>
          <p:cNvSpPr txBox="1">
            <a:spLocks/>
          </p:cNvSpPr>
          <p:nvPr/>
        </p:nvSpPr>
        <p:spPr>
          <a:xfrm>
            <a:off x="4572000" y="895895"/>
            <a:ext cx="4377127" cy="52464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smtClean="0">
                <a:latin typeface="Tahoma" panose="020B0604030504040204" pitchFamily="34" charset="0"/>
                <a:ea typeface="Tahoma" panose="020B0604030504040204" pitchFamily="34" charset="0"/>
                <a:cs typeface="Tahoma" panose="020B0604030504040204" pitchFamily="34" charset="0"/>
              </a:rPr>
              <a:t>The content of the program is targeted towards development of</a:t>
            </a:r>
            <a:r>
              <a:rPr lang="tr-TR" sz="1800" dirty="0" smtClean="0">
                <a:latin typeface="Tahoma" panose="020B0604030504040204" pitchFamily="34" charset="0"/>
                <a:ea typeface="Tahoma" panose="020B0604030504040204" pitchFamily="34" charset="0"/>
                <a:cs typeface="Tahoma" panose="020B0604030504040204" pitchFamily="34" charset="0"/>
              </a:rPr>
              <a:t>;</a:t>
            </a:r>
          </a:p>
          <a:p>
            <a:r>
              <a:rPr lang="tr-TR" sz="1800" dirty="0" smtClean="0">
                <a:latin typeface="Tahoma" panose="020B0604030504040204" pitchFamily="34" charset="0"/>
                <a:ea typeface="Tahoma" panose="020B0604030504040204" pitchFamily="34" charset="0"/>
                <a:cs typeface="Tahoma" panose="020B0604030504040204" pitchFamily="34" charset="0"/>
              </a:rPr>
              <a:t>S</a:t>
            </a:r>
            <a:r>
              <a:rPr lang="en-US" sz="1800" dirty="0" smtClean="0">
                <a:latin typeface="Tahoma" panose="020B0604030504040204" pitchFamily="34" charset="0"/>
                <a:ea typeface="Tahoma" panose="020B0604030504040204" pitchFamily="34" charset="0"/>
                <a:cs typeface="Tahoma" panose="020B0604030504040204" pitchFamily="34" charset="0"/>
              </a:rPr>
              <a:t>elf-improvement, </a:t>
            </a:r>
            <a:endParaRPr lang="tr-TR" sz="1800" dirty="0" smtClean="0">
              <a:latin typeface="Tahoma" panose="020B0604030504040204" pitchFamily="34" charset="0"/>
              <a:ea typeface="Tahoma" panose="020B0604030504040204" pitchFamily="34" charset="0"/>
              <a:cs typeface="Tahoma" panose="020B0604030504040204" pitchFamily="34" charset="0"/>
            </a:endParaRPr>
          </a:p>
          <a:p>
            <a:r>
              <a:rPr lang="tr-TR" sz="1800" dirty="0" smtClean="0">
                <a:latin typeface="Tahoma" panose="020B0604030504040204" pitchFamily="34" charset="0"/>
                <a:ea typeface="Tahoma" panose="020B0604030504040204" pitchFamily="34" charset="0"/>
                <a:cs typeface="Tahoma" panose="020B0604030504040204" pitchFamily="34" charset="0"/>
              </a:rPr>
              <a:t>L</a:t>
            </a:r>
            <a:r>
              <a:rPr lang="en-US" sz="1800" dirty="0" err="1" smtClean="0">
                <a:latin typeface="Tahoma" panose="020B0604030504040204" pitchFamily="34" charset="0"/>
                <a:ea typeface="Tahoma" panose="020B0604030504040204" pitchFamily="34" charset="0"/>
                <a:cs typeface="Tahoma" panose="020B0604030504040204" pitchFamily="34" charset="0"/>
              </a:rPr>
              <a:t>eadership</a:t>
            </a:r>
            <a:r>
              <a:rPr lang="en-US" sz="1800" dirty="0" smtClean="0">
                <a:latin typeface="Tahoma" panose="020B0604030504040204" pitchFamily="34" charset="0"/>
                <a:ea typeface="Tahoma" panose="020B0604030504040204" pitchFamily="34" charset="0"/>
                <a:cs typeface="Tahoma" panose="020B0604030504040204" pitchFamily="34" charset="0"/>
              </a:rPr>
              <a:t>,</a:t>
            </a:r>
            <a:endParaRPr lang="tr-TR" sz="1800" dirty="0" smtClean="0">
              <a:latin typeface="Tahoma" panose="020B0604030504040204" pitchFamily="34" charset="0"/>
              <a:ea typeface="Tahoma" panose="020B0604030504040204" pitchFamily="34" charset="0"/>
              <a:cs typeface="Tahoma" panose="020B0604030504040204" pitchFamily="34" charset="0"/>
            </a:endParaRPr>
          </a:p>
          <a:p>
            <a:r>
              <a:rPr lang="tr-TR" sz="1800" dirty="0" smtClean="0">
                <a:latin typeface="Tahoma" panose="020B0604030504040204" pitchFamily="34" charset="0"/>
                <a:ea typeface="Tahoma" panose="020B0604030504040204" pitchFamily="34" charset="0"/>
                <a:cs typeface="Tahoma" panose="020B0604030504040204" pitchFamily="34" charset="0"/>
              </a:rPr>
              <a:t>F</a:t>
            </a:r>
            <a:r>
              <a:rPr lang="en-US" sz="1800" dirty="0" err="1" smtClean="0">
                <a:latin typeface="Tahoma" panose="020B0604030504040204" pitchFamily="34" charset="0"/>
                <a:ea typeface="Tahoma" panose="020B0604030504040204" pitchFamily="34" charset="0"/>
                <a:cs typeface="Tahoma" panose="020B0604030504040204" pitchFamily="34" charset="0"/>
              </a:rPr>
              <a:t>inance</a:t>
            </a:r>
            <a:r>
              <a:rPr lang="en-US" sz="1800" dirty="0" smtClean="0">
                <a:latin typeface="Tahoma" panose="020B0604030504040204" pitchFamily="34" charset="0"/>
                <a:ea typeface="Tahoma" panose="020B0604030504040204" pitchFamily="34" charset="0"/>
                <a:cs typeface="Tahoma" panose="020B0604030504040204" pitchFamily="34" charset="0"/>
              </a:rPr>
              <a:t>, </a:t>
            </a:r>
            <a:endParaRPr lang="tr-TR" sz="1800" dirty="0" smtClean="0">
              <a:latin typeface="Tahoma" panose="020B0604030504040204" pitchFamily="34" charset="0"/>
              <a:ea typeface="Tahoma" panose="020B0604030504040204" pitchFamily="34" charset="0"/>
              <a:cs typeface="Tahoma" panose="020B0604030504040204" pitchFamily="34" charset="0"/>
            </a:endParaRPr>
          </a:p>
          <a:p>
            <a:r>
              <a:rPr lang="tr-TR" sz="1800" dirty="0" smtClean="0">
                <a:latin typeface="Tahoma" panose="020B0604030504040204" pitchFamily="34" charset="0"/>
                <a:ea typeface="Tahoma" panose="020B0604030504040204" pitchFamily="34" charset="0"/>
                <a:cs typeface="Tahoma" panose="020B0604030504040204" pitchFamily="34" charset="0"/>
              </a:rPr>
              <a:t>T</a:t>
            </a:r>
            <a:r>
              <a:rPr lang="en-US" sz="1800" dirty="0" err="1" smtClean="0">
                <a:latin typeface="Tahoma" panose="020B0604030504040204" pitchFamily="34" charset="0"/>
                <a:ea typeface="Tahoma" panose="020B0604030504040204" pitchFamily="34" charset="0"/>
                <a:cs typeface="Tahoma" panose="020B0604030504040204" pitchFamily="34" charset="0"/>
              </a:rPr>
              <a:t>echnical</a:t>
            </a:r>
            <a:r>
              <a:rPr lang="en-US" sz="1800" dirty="0" smtClean="0">
                <a:latin typeface="Tahoma" panose="020B0604030504040204" pitchFamily="34" charset="0"/>
                <a:ea typeface="Tahoma" panose="020B0604030504040204" pitchFamily="34" charset="0"/>
                <a:cs typeface="Tahoma" panose="020B0604030504040204" pitchFamily="34" charset="0"/>
              </a:rPr>
              <a:t> Knowledge, </a:t>
            </a:r>
            <a:endParaRPr lang="tr-TR" sz="1800" dirty="0" smtClean="0">
              <a:latin typeface="Tahoma" panose="020B0604030504040204" pitchFamily="34" charset="0"/>
              <a:ea typeface="Tahoma" panose="020B0604030504040204" pitchFamily="34" charset="0"/>
              <a:cs typeface="Tahoma" panose="020B0604030504040204" pitchFamily="34" charset="0"/>
            </a:endParaRPr>
          </a:p>
          <a:p>
            <a:r>
              <a:rPr lang="tr-TR" sz="1800" dirty="0" smtClean="0">
                <a:latin typeface="Tahoma" panose="020B0604030504040204" pitchFamily="34" charset="0"/>
                <a:ea typeface="Tahoma" panose="020B0604030504040204" pitchFamily="34" charset="0"/>
                <a:cs typeface="Tahoma" panose="020B0604030504040204" pitchFamily="34" charset="0"/>
              </a:rPr>
              <a:t>S</a:t>
            </a:r>
            <a:r>
              <a:rPr lang="en-US" sz="1800" dirty="0" smtClean="0">
                <a:latin typeface="Tahoma" panose="020B0604030504040204" pitchFamily="34" charset="0"/>
                <a:ea typeface="Tahoma" panose="020B0604030504040204" pitchFamily="34" charset="0"/>
                <a:cs typeface="Tahoma" panose="020B0604030504040204" pitchFamily="34" charset="0"/>
              </a:rPr>
              <a:t>ales &amp; </a:t>
            </a:r>
            <a:r>
              <a:rPr lang="tr-TR" sz="1800" dirty="0" smtClean="0">
                <a:latin typeface="Tahoma" panose="020B0604030504040204" pitchFamily="34" charset="0"/>
                <a:ea typeface="Tahoma" panose="020B0604030504040204" pitchFamily="34" charset="0"/>
                <a:cs typeface="Tahoma" panose="020B0604030504040204" pitchFamily="34" charset="0"/>
              </a:rPr>
              <a:t>M</a:t>
            </a:r>
            <a:r>
              <a:rPr lang="en-US" sz="1800" dirty="0" err="1" smtClean="0">
                <a:latin typeface="Tahoma" panose="020B0604030504040204" pitchFamily="34" charset="0"/>
                <a:ea typeface="Tahoma" panose="020B0604030504040204" pitchFamily="34" charset="0"/>
                <a:cs typeface="Tahoma" panose="020B0604030504040204" pitchFamily="34" charset="0"/>
              </a:rPr>
              <a:t>arketing</a:t>
            </a:r>
            <a:r>
              <a:rPr lang="tr-TR" sz="1800" dirty="0" smtClean="0">
                <a:latin typeface="Tahoma" panose="020B0604030504040204" pitchFamily="34" charset="0"/>
                <a:ea typeface="Tahoma" panose="020B0604030504040204" pitchFamily="34" charset="0"/>
                <a:cs typeface="Tahoma" panose="020B0604030504040204" pitchFamily="34" charset="0"/>
              </a:rPr>
              <a:t>,</a:t>
            </a:r>
            <a:r>
              <a:rPr lang="en-US" sz="1800" dirty="0" smtClean="0">
                <a:latin typeface="Tahoma" panose="020B0604030504040204" pitchFamily="34" charset="0"/>
                <a:ea typeface="Tahoma" panose="020B0604030504040204" pitchFamily="34" charset="0"/>
                <a:cs typeface="Tahoma" panose="020B0604030504040204" pitchFamily="34" charset="0"/>
              </a:rPr>
              <a:t> </a:t>
            </a:r>
            <a:endParaRPr lang="tr-TR" sz="1800" dirty="0" smtClean="0">
              <a:latin typeface="Tahoma" panose="020B0604030504040204" pitchFamily="34" charset="0"/>
              <a:ea typeface="Tahoma" panose="020B0604030504040204" pitchFamily="34" charset="0"/>
              <a:cs typeface="Tahoma" panose="020B0604030504040204" pitchFamily="34" charset="0"/>
            </a:endParaRPr>
          </a:p>
          <a:p>
            <a:r>
              <a:rPr lang="tr-TR" sz="1800" dirty="0" smtClean="0">
                <a:latin typeface="Tahoma" panose="020B0604030504040204" pitchFamily="34" charset="0"/>
                <a:ea typeface="Tahoma" panose="020B0604030504040204" pitchFamily="34" charset="0"/>
                <a:cs typeface="Tahoma" panose="020B0604030504040204" pitchFamily="34" charset="0"/>
              </a:rPr>
              <a:t>P</a:t>
            </a:r>
            <a:r>
              <a:rPr lang="en-US" sz="1800" dirty="0" err="1" smtClean="0">
                <a:latin typeface="Tahoma" panose="020B0604030504040204" pitchFamily="34" charset="0"/>
                <a:ea typeface="Tahoma" panose="020B0604030504040204" pitchFamily="34" charset="0"/>
                <a:cs typeface="Tahoma" panose="020B0604030504040204" pitchFamily="34" charset="0"/>
              </a:rPr>
              <a:t>hilosophy</a:t>
            </a:r>
            <a:r>
              <a:rPr lang="en-US" sz="1800" dirty="0" smtClean="0">
                <a:latin typeface="Tahoma" panose="020B0604030504040204" pitchFamily="34" charset="0"/>
                <a:ea typeface="Tahoma" panose="020B0604030504040204" pitchFamily="34" charset="0"/>
                <a:cs typeface="Tahoma" panose="020B0604030504040204" pitchFamily="34" charset="0"/>
              </a:rPr>
              <a:t>.</a:t>
            </a:r>
            <a:endParaRPr lang="tr-TR" sz="1800" dirty="0" smtClean="0">
              <a:latin typeface="Tahoma" panose="020B0604030504040204" pitchFamily="34" charset="0"/>
              <a:ea typeface="Tahoma" panose="020B0604030504040204" pitchFamily="34" charset="0"/>
              <a:cs typeface="Tahoma" panose="020B0604030504040204" pitchFamily="34" charset="0"/>
            </a:endParaRPr>
          </a:p>
          <a:p>
            <a:pPr marL="0" indent="0">
              <a:buFont typeface="Arial" panose="020B0604020202020204" pitchFamily="34" charset="0"/>
              <a:buNone/>
            </a:pPr>
            <a:r>
              <a:rPr lang="tr-TR" sz="1800" dirty="0" err="1" smtClean="0">
                <a:latin typeface="Tahoma" panose="020B0604030504040204" pitchFamily="34" charset="0"/>
                <a:ea typeface="Tahoma" panose="020B0604030504040204" pitchFamily="34" charset="0"/>
                <a:cs typeface="Tahoma" panose="020B0604030504040204" pitchFamily="34" charset="0"/>
              </a:rPr>
              <a:t>Entire</a:t>
            </a:r>
            <a:r>
              <a:rPr lang="tr-TR" sz="1800" dirty="0" smtClean="0">
                <a:latin typeface="Tahoma" panose="020B0604030504040204" pitchFamily="34" charset="0"/>
                <a:ea typeface="Tahoma" panose="020B0604030504040204" pitchFamily="34" charset="0"/>
                <a:cs typeface="Tahoma" panose="020B0604030504040204" pitchFamily="34" charset="0"/>
              </a:rPr>
              <a:t> mark-</a:t>
            </a:r>
            <a:r>
              <a:rPr lang="tr-TR" sz="1800" dirty="0" err="1" smtClean="0">
                <a:latin typeface="Tahoma" panose="020B0604030504040204" pitchFamily="34" charset="0"/>
                <a:ea typeface="Tahoma" panose="020B0604030504040204" pitchFamily="34" charset="0"/>
                <a:cs typeface="Tahoma" panose="020B0604030504040204" pitchFamily="34" charset="0"/>
              </a:rPr>
              <a:t>up</a:t>
            </a:r>
            <a:r>
              <a:rPr lang="en-US" sz="1800" dirty="0" smtClean="0">
                <a:latin typeface="Tahoma" panose="020B0604030504040204" pitchFamily="34" charset="0"/>
                <a:ea typeface="Tahoma" panose="020B0604030504040204" pitchFamily="34" charset="0"/>
                <a:cs typeface="Tahoma" panose="020B0604030504040204" pitchFamily="34" charset="0"/>
              </a:rPr>
              <a:t> revenues of </a:t>
            </a:r>
            <a:r>
              <a:rPr lang="tr-TR" sz="1800" dirty="0" smtClean="0">
                <a:latin typeface="Tahoma" panose="020B0604030504040204" pitchFamily="34" charset="0"/>
                <a:ea typeface="Tahoma" panose="020B0604030504040204" pitchFamily="34" charset="0"/>
                <a:cs typeface="Tahoma" panose="020B0604030504040204" pitchFamily="34" charset="0"/>
              </a:rPr>
              <a:t>I</a:t>
            </a:r>
            <a:r>
              <a:rPr lang="en-US" sz="1800" dirty="0" err="1" smtClean="0">
                <a:latin typeface="Tahoma" panose="020B0604030504040204" pitchFamily="34" charset="0"/>
                <a:ea typeface="Tahoma" panose="020B0604030504040204" pitchFamily="34" charset="0"/>
                <a:cs typeface="Tahoma" panose="020B0604030504040204" pitchFamily="34" charset="0"/>
              </a:rPr>
              <a:t>nci</a:t>
            </a:r>
            <a:r>
              <a:rPr lang="en-US" sz="1800" dirty="0" smtClean="0">
                <a:latin typeface="Tahoma" panose="020B0604030504040204" pitchFamily="34" charset="0"/>
                <a:ea typeface="Tahoma" panose="020B0604030504040204" pitchFamily="34" charset="0"/>
                <a:cs typeface="Tahoma" panose="020B0604030504040204" pitchFamily="34" charset="0"/>
              </a:rPr>
              <a:t> Academy’s activities are transferred to the scholarship fund of the </a:t>
            </a:r>
            <a:r>
              <a:rPr lang="en-US" sz="1800" dirty="0" err="1" smtClean="0">
                <a:latin typeface="Tahoma" panose="020B0604030504040204" pitchFamily="34" charset="0"/>
                <a:ea typeface="Tahoma" panose="020B0604030504040204" pitchFamily="34" charset="0"/>
                <a:cs typeface="Tahoma" panose="020B0604030504040204" pitchFamily="34" charset="0"/>
              </a:rPr>
              <a:t>Cevdet</a:t>
            </a:r>
            <a:r>
              <a:rPr lang="en-US" sz="1800" dirty="0" smtClean="0">
                <a:latin typeface="Tahoma" panose="020B0604030504040204" pitchFamily="34" charset="0"/>
                <a:ea typeface="Tahoma" panose="020B0604030504040204" pitchFamily="34" charset="0"/>
                <a:cs typeface="Tahoma" panose="020B0604030504040204" pitchFamily="34" charset="0"/>
              </a:rPr>
              <a:t> </a:t>
            </a:r>
            <a:r>
              <a:rPr lang="tr-TR" sz="1800" dirty="0" smtClean="0">
                <a:latin typeface="Tahoma" panose="020B0604030504040204" pitchFamily="34" charset="0"/>
                <a:ea typeface="Tahoma" panose="020B0604030504040204" pitchFamily="34" charset="0"/>
                <a:cs typeface="Tahoma" panose="020B0604030504040204" pitchFamily="34" charset="0"/>
              </a:rPr>
              <a:t>I</a:t>
            </a:r>
            <a:r>
              <a:rPr lang="en-US" sz="1800" dirty="0" err="1" smtClean="0">
                <a:latin typeface="Tahoma" panose="020B0604030504040204" pitchFamily="34" charset="0"/>
                <a:ea typeface="Tahoma" panose="020B0604030504040204" pitchFamily="34" charset="0"/>
                <a:cs typeface="Tahoma" panose="020B0604030504040204" pitchFamily="34" charset="0"/>
              </a:rPr>
              <a:t>nci</a:t>
            </a:r>
            <a:r>
              <a:rPr lang="en-US" sz="1800" dirty="0" smtClean="0">
                <a:latin typeface="Tahoma" panose="020B0604030504040204" pitchFamily="34" charset="0"/>
                <a:ea typeface="Tahoma" panose="020B0604030504040204" pitchFamily="34" charset="0"/>
                <a:cs typeface="Tahoma" panose="020B0604030504040204" pitchFamily="34" charset="0"/>
              </a:rPr>
              <a:t> Educational Foundation. </a:t>
            </a:r>
            <a:endParaRPr lang="tr-TR" sz="1800" dirty="0" smtClean="0">
              <a:latin typeface="Tahoma" panose="020B0604030504040204" pitchFamily="34" charset="0"/>
              <a:ea typeface="Tahoma" panose="020B0604030504040204" pitchFamily="34" charset="0"/>
              <a:cs typeface="Tahoma" panose="020B0604030504040204" pitchFamily="34" charset="0"/>
            </a:endParaRPr>
          </a:p>
          <a:p>
            <a:pPr marL="0" indent="0" algn="ctr">
              <a:buFont typeface="Arial" panose="020B0604020202020204" pitchFamily="34" charset="0"/>
              <a:buNone/>
            </a:pPr>
            <a:r>
              <a:rPr lang="tr-TR" sz="1800" dirty="0" err="1" smtClean="0">
                <a:latin typeface="Tahoma" panose="020B0604030504040204" pitchFamily="34" charset="0"/>
                <a:ea typeface="Tahoma" panose="020B0604030504040204" pitchFamily="34" charset="0"/>
                <a:cs typeface="Tahoma" panose="020B0604030504040204" pitchFamily="34" charset="0"/>
              </a:rPr>
              <a:t>Inci</a:t>
            </a:r>
            <a:r>
              <a:rPr lang="tr-TR" sz="1800" dirty="0" smtClean="0">
                <a:latin typeface="Tahoma" panose="020B0604030504040204" pitchFamily="34" charset="0"/>
                <a:ea typeface="Tahoma" panose="020B0604030504040204" pitchFamily="34" charset="0"/>
                <a:cs typeface="Tahoma" panose="020B0604030504040204" pitchFamily="34" charset="0"/>
              </a:rPr>
              <a:t> Academy is </a:t>
            </a:r>
            <a:r>
              <a:rPr lang="tr-TR" sz="1800" dirty="0" err="1" smtClean="0">
                <a:latin typeface="Tahoma" panose="020B0604030504040204" pitchFamily="34" charset="0"/>
                <a:ea typeface="Tahoma" panose="020B0604030504040204" pitchFamily="34" charset="0"/>
                <a:cs typeface="Tahoma" panose="020B0604030504040204" pitchFamily="34" charset="0"/>
              </a:rPr>
              <a:t>the</a:t>
            </a:r>
            <a:r>
              <a:rPr lang="tr-TR" sz="1800" dirty="0" smtClean="0">
                <a:latin typeface="Tahoma" panose="020B0604030504040204" pitchFamily="34" charset="0"/>
                <a:ea typeface="Tahoma" panose="020B0604030504040204" pitchFamily="34" charset="0"/>
                <a:cs typeface="Tahoma" panose="020B0604030504040204" pitchFamily="34" charset="0"/>
              </a:rPr>
              <a:t> </a:t>
            </a:r>
            <a:r>
              <a:rPr lang="tr-TR" sz="1800" dirty="0" err="1" smtClean="0">
                <a:latin typeface="Tahoma" panose="020B0604030504040204" pitchFamily="34" charset="0"/>
                <a:ea typeface="Tahoma" panose="020B0604030504040204" pitchFamily="34" charset="0"/>
                <a:cs typeface="Tahoma" panose="020B0604030504040204" pitchFamily="34" charset="0"/>
              </a:rPr>
              <a:t>winner</a:t>
            </a:r>
            <a:r>
              <a:rPr lang="tr-TR" sz="1800" dirty="0" smtClean="0">
                <a:latin typeface="Tahoma" panose="020B0604030504040204" pitchFamily="34" charset="0"/>
                <a:ea typeface="Tahoma" panose="020B0604030504040204" pitchFamily="34" charset="0"/>
                <a:cs typeface="Tahoma" panose="020B0604030504040204" pitchFamily="34" charset="0"/>
              </a:rPr>
              <a:t> of </a:t>
            </a:r>
            <a:r>
              <a:rPr lang="tr-TR" sz="1800" dirty="0" err="1" smtClean="0">
                <a:latin typeface="Tahoma" panose="020B0604030504040204" pitchFamily="34" charset="0"/>
                <a:ea typeface="Tahoma" panose="020B0604030504040204" pitchFamily="34" charset="0"/>
                <a:cs typeface="Tahoma" panose="020B0604030504040204" pitchFamily="34" charset="0"/>
              </a:rPr>
              <a:t>Leadership</a:t>
            </a:r>
            <a:r>
              <a:rPr lang="tr-TR" sz="1800" dirty="0" smtClean="0">
                <a:latin typeface="Tahoma" panose="020B0604030504040204" pitchFamily="34" charset="0"/>
                <a:ea typeface="Tahoma" panose="020B0604030504040204" pitchFamily="34" charset="0"/>
                <a:cs typeface="Tahoma" panose="020B0604030504040204" pitchFamily="34" charset="0"/>
              </a:rPr>
              <a:t> Development Project </a:t>
            </a:r>
            <a:r>
              <a:rPr lang="tr-TR" sz="1800" dirty="0" err="1" smtClean="0">
                <a:latin typeface="Tahoma" panose="020B0604030504040204" pitchFamily="34" charset="0"/>
                <a:ea typeface="Tahoma" panose="020B0604030504040204" pitchFamily="34" charset="0"/>
                <a:cs typeface="Tahoma" panose="020B0604030504040204" pitchFamily="34" charset="0"/>
              </a:rPr>
              <a:t>Award</a:t>
            </a:r>
            <a:r>
              <a:rPr lang="tr-TR" sz="1800" dirty="0" smtClean="0">
                <a:latin typeface="Tahoma" panose="020B0604030504040204" pitchFamily="34" charset="0"/>
                <a:ea typeface="Tahoma" panose="020B0604030504040204" pitchFamily="34" charset="0"/>
                <a:cs typeface="Tahoma" panose="020B0604030504040204" pitchFamily="34" charset="0"/>
              </a:rPr>
              <a:t>  </a:t>
            </a:r>
          </a:p>
          <a:p>
            <a:pPr marL="0" indent="0" algn="ctr">
              <a:buFont typeface="Arial" panose="020B0604020202020204" pitchFamily="34" charset="0"/>
              <a:buNone/>
            </a:pPr>
            <a:r>
              <a:rPr lang="tr-TR" sz="1800" dirty="0" smtClean="0">
                <a:latin typeface="Tahoma" panose="020B0604030504040204" pitchFamily="34" charset="0"/>
                <a:ea typeface="Tahoma" panose="020B0604030504040204" pitchFamily="34" charset="0"/>
                <a:cs typeface="Tahoma" panose="020B0604030504040204" pitchFamily="34" charset="0"/>
                <a:hlinkClick r:id="rId3"/>
              </a:rPr>
              <a:t>http://www.inciakademi.com/</a:t>
            </a:r>
            <a:endParaRPr lang="tr-TR" sz="1800" dirty="0" smtClean="0">
              <a:latin typeface="Tahoma" panose="020B0604030504040204" pitchFamily="34" charset="0"/>
              <a:ea typeface="Tahoma" panose="020B0604030504040204" pitchFamily="34" charset="0"/>
              <a:cs typeface="Tahoma" panose="020B0604030504040204" pitchFamily="34" charset="0"/>
            </a:endParaRPr>
          </a:p>
          <a:p>
            <a:endParaRPr lang="tr-TR" sz="1800" b="1" dirty="0">
              <a:latin typeface="Tahoma" panose="020B0604030504040204" pitchFamily="34" charset="0"/>
              <a:ea typeface="Tahoma" panose="020B0604030504040204" pitchFamily="34" charset="0"/>
              <a:cs typeface="Tahoma" panose="020B0604030504040204" pitchFamily="34" charset="0"/>
            </a:endParaRPr>
          </a:p>
        </p:txBody>
      </p:sp>
      <p:pic>
        <p:nvPicPr>
          <p:cNvPr id="8" name="Resim 5"/>
          <p:cNvPicPr>
            <a:picLocks noChangeAspect="1"/>
          </p:cNvPicPr>
          <p:nvPr/>
        </p:nvPicPr>
        <p:blipFill rotWithShape="1">
          <a:blip r:embed="rId4" cstate="print">
            <a:extLst>
              <a:ext uri="{28A0092B-C50C-407E-A947-70E740481C1C}">
                <a14:useLocalDpi xmlns:a14="http://schemas.microsoft.com/office/drawing/2010/main" val="0"/>
              </a:ext>
            </a:extLst>
          </a:blip>
          <a:srcRect t="19654" b="17804"/>
          <a:stretch/>
        </p:blipFill>
        <p:spPr>
          <a:xfrm>
            <a:off x="171974" y="4518138"/>
            <a:ext cx="4269432" cy="1228193"/>
          </a:xfrm>
          <a:prstGeom prst="rect">
            <a:avLst/>
          </a:prstGeom>
          <a:ln>
            <a:noFill/>
          </a:ln>
          <a:effectLst>
            <a:softEdge rad="112500"/>
          </a:effectLst>
        </p:spPr>
      </p:pic>
    </p:spTree>
    <p:extLst>
      <p:ext uri="{BB962C8B-B14F-4D97-AF65-F5344CB8AC3E}">
        <p14:creationId xmlns:p14="http://schemas.microsoft.com/office/powerpoint/2010/main" val="3691894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
          </p:nvPr>
        </p:nvSpPr>
        <p:spPr>
          <a:xfrm>
            <a:off x="184010" y="1596187"/>
            <a:ext cx="4491223" cy="2689875"/>
          </a:xfrm>
        </p:spPr>
        <p:txBody>
          <a:bodyPr>
            <a:normAutofit fontScale="85000" lnSpcReduction="10000"/>
          </a:bodyPr>
          <a:lstStyle/>
          <a:p>
            <a:pPr marL="0" indent="0">
              <a:buNone/>
            </a:pPr>
            <a:r>
              <a:rPr lang="tr-TR" sz="2000" dirty="0" err="1" smtClean="0">
                <a:latin typeface="Tahoma" panose="020B0604030504040204" pitchFamily="34" charset="0"/>
                <a:ea typeface="Tahoma" panose="020B0604030504040204" pitchFamily="34" charset="0"/>
                <a:cs typeface="Tahoma" panose="020B0604030504040204" pitchFamily="34" charset="0"/>
              </a:rPr>
              <a:t>Aims</a:t>
            </a:r>
            <a:r>
              <a:rPr lang="tr-TR" sz="2000" dirty="0" smtClean="0">
                <a:latin typeface="Tahoma" panose="020B0604030504040204" pitchFamily="34" charset="0"/>
                <a:ea typeface="Tahoma" panose="020B0604030504040204" pitchFamily="34" charset="0"/>
                <a:cs typeface="Tahoma" panose="020B0604030504040204" pitchFamily="34" charset="0"/>
              </a:rPr>
              <a:t> :</a:t>
            </a:r>
          </a:p>
          <a:p>
            <a:r>
              <a:rPr lang="tr-TR" sz="2000" dirty="0" smtClean="0">
                <a:latin typeface="Tahoma" panose="020B0604030504040204" pitchFamily="34" charset="0"/>
                <a:ea typeface="Tahoma" panose="020B0604030504040204" pitchFamily="34" charset="0"/>
                <a:cs typeface="Tahoma" panose="020B0604030504040204" pitchFamily="34" charset="0"/>
              </a:rPr>
              <a:t>Developing skills of high school students by ‘on the job training’ basis, </a:t>
            </a:r>
          </a:p>
          <a:p>
            <a:r>
              <a:rPr lang="tr-TR" sz="2000" dirty="0" smtClean="0">
                <a:latin typeface="Tahoma" panose="020B0604030504040204" pitchFamily="34" charset="0"/>
                <a:ea typeface="Tahoma" panose="020B0604030504040204" pitchFamily="34" charset="0"/>
                <a:cs typeface="Tahoma" panose="020B0604030504040204" pitchFamily="34" charset="0"/>
              </a:rPr>
              <a:t>2017-2018 academic class was launched on October 03rd, 2017 with 13 students,  </a:t>
            </a:r>
            <a:endParaRPr lang="tr-TR" sz="2000" dirty="0">
              <a:latin typeface="Tahoma" panose="020B0604030504040204" pitchFamily="34" charset="0"/>
              <a:ea typeface="Tahoma" panose="020B0604030504040204" pitchFamily="34" charset="0"/>
              <a:cs typeface="Tahoma" panose="020B0604030504040204" pitchFamily="34" charset="0"/>
            </a:endParaRPr>
          </a:p>
          <a:p>
            <a:r>
              <a:rPr lang="tr-TR" sz="2000" dirty="0" smtClean="0">
                <a:latin typeface="Tahoma" panose="020B0604030504040204" pitchFamily="34" charset="0"/>
                <a:ea typeface="Tahoma" panose="020B0604030504040204" pitchFamily="34" charset="0"/>
                <a:cs typeface="Tahoma" panose="020B0604030504040204" pitchFamily="34" charset="0"/>
              </a:rPr>
              <a:t>The aforementioned students consist of Maxion company employee’s or their relatives’ &amp; friends’ children,</a:t>
            </a:r>
            <a:endParaRPr lang="tr-TR" sz="2000" dirty="0">
              <a:latin typeface="Tahoma" panose="020B0604030504040204" pitchFamily="34" charset="0"/>
              <a:ea typeface="Tahoma" panose="020B0604030504040204" pitchFamily="34" charset="0"/>
              <a:cs typeface="Tahoma" panose="020B0604030504040204" pitchFamily="34" charset="0"/>
            </a:endParaRPr>
          </a:p>
          <a:p>
            <a:r>
              <a:rPr lang="tr-TR" sz="2000" dirty="0" smtClean="0">
                <a:latin typeface="Tahoma" panose="020B0604030504040204" pitchFamily="34" charset="0"/>
                <a:ea typeface="Tahoma" panose="020B0604030504040204" pitchFamily="34" charset="0"/>
                <a:cs typeface="Tahoma" panose="020B0604030504040204" pitchFamily="34" charset="0"/>
              </a:rPr>
              <a:t>Class hours on Mondays and workshop activities on the other four days. </a:t>
            </a:r>
            <a:endParaRPr lang="tr-TR" sz="2000" dirty="0">
              <a:latin typeface="Tahoma" panose="020B0604030504040204" pitchFamily="34" charset="0"/>
              <a:ea typeface="Tahoma" panose="020B0604030504040204" pitchFamily="34" charset="0"/>
              <a:cs typeface="Tahoma" panose="020B0604030504040204" pitchFamily="34" charset="0"/>
            </a:endParaRPr>
          </a:p>
          <a:p>
            <a:endParaRPr lang="tr-TR" sz="2000" b="1" dirty="0">
              <a:latin typeface="Tahoma" panose="020B0604030504040204" pitchFamily="34" charset="0"/>
              <a:ea typeface="Tahoma" panose="020B0604030504040204" pitchFamily="34" charset="0"/>
              <a:cs typeface="Tahoma" panose="020B0604030504040204" pitchFamily="34" charset="0"/>
            </a:endParaRPr>
          </a:p>
        </p:txBody>
      </p:sp>
      <p:sp>
        <p:nvSpPr>
          <p:cNvPr id="2" name="Altbilgi Yer Tutucusu 1"/>
          <p:cNvSpPr>
            <a:spLocks noGrp="1"/>
          </p:cNvSpPr>
          <p:nvPr>
            <p:ph type="ftr" sz="quarter" idx="11"/>
          </p:nvPr>
        </p:nvSpPr>
        <p:spPr/>
        <p:txBody>
          <a:bodyPr/>
          <a:lstStyle/>
          <a:p>
            <a:pPr>
              <a:defRPr/>
            </a:pPr>
            <a:r>
              <a:rPr lang="tr-TR" dirty="0"/>
              <a:t>"</a:t>
            </a:r>
            <a:r>
              <a:rPr lang="tr-TR" dirty="0" err="1"/>
              <a:t>Supporting</a:t>
            </a:r>
            <a:r>
              <a:rPr lang="tr-TR" dirty="0"/>
              <a:t> </a:t>
            </a:r>
            <a:r>
              <a:rPr lang="tr-TR" dirty="0" err="1"/>
              <a:t>Education</a:t>
            </a:r>
            <a:r>
              <a:rPr lang="tr-TR" dirty="0"/>
              <a:t>, </a:t>
            </a:r>
            <a:r>
              <a:rPr lang="tr-TR" dirty="0" err="1"/>
              <a:t>Serving</a:t>
            </a:r>
            <a:r>
              <a:rPr lang="tr-TR" dirty="0"/>
              <a:t> </a:t>
            </a:r>
            <a:r>
              <a:rPr lang="tr-TR" dirty="0" err="1"/>
              <a:t>Future</a:t>
            </a:r>
            <a:r>
              <a:rPr lang="tr-TR" dirty="0"/>
              <a:t>"</a:t>
            </a:r>
          </a:p>
        </p:txBody>
      </p:sp>
      <p:pic>
        <p:nvPicPr>
          <p:cNvPr id="8" name="5 Resim" descr="İncivak 2016.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656" y="4516792"/>
            <a:ext cx="749823" cy="507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sim 2"/>
          <p:cNvPicPr>
            <a:picLocks noChangeAspect="1"/>
          </p:cNvPicPr>
          <p:nvPr/>
        </p:nvPicPr>
        <p:blipFill rotWithShape="1">
          <a:blip r:embed="rId3" cstate="print">
            <a:extLst>
              <a:ext uri="{28A0092B-C50C-407E-A947-70E740481C1C}">
                <a14:useLocalDpi xmlns:a14="http://schemas.microsoft.com/office/drawing/2010/main" val="0"/>
              </a:ext>
            </a:extLst>
          </a:blip>
          <a:srcRect t="18938" b="20217"/>
          <a:stretch/>
        </p:blipFill>
        <p:spPr>
          <a:xfrm>
            <a:off x="1941001" y="4549077"/>
            <a:ext cx="693805" cy="422146"/>
          </a:xfrm>
          <a:prstGeom prst="rect">
            <a:avLst/>
          </a:prstGeom>
        </p:spPr>
      </p:pic>
      <p:pic>
        <p:nvPicPr>
          <p:cNvPr id="9" name="Resim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3571" y="4273199"/>
            <a:ext cx="801709" cy="814710"/>
          </a:xfrm>
          <a:prstGeom prst="rect">
            <a:avLst/>
          </a:prstGeom>
        </p:spPr>
      </p:pic>
      <p:sp>
        <p:nvSpPr>
          <p:cNvPr id="10" name="Unvan 2"/>
          <p:cNvSpPr>
            <a:spLocks noGrp="1"/>
          </p:cNvSpPr>
          <p:nvPr>
            <p:ph type="title"/>
          </p:nvPr>
        </p:nvSpPr>
        <p:spPr>
          <a:xfrm>
            <a:off x="184010" y="708050"/>
            <a:ext cx="4088130" cy="75985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a:bodyPr>
          <a:lstStyle/>
          <a:p>
            <a:r>
              <a:rPr lang="tr-TR" sz="2400" b="1" dirty="0" smtClean="0">
                <a:latin typeface="Tahoma" panose="020B0604030504040204" pitchFamily="34" charset="0"/>
                <a:ea typeface="Tahoma" panose="020B0604030504040204" pitchFamily="34" charset="0"/>
                <a:cs typeface="Tahoma" panose="020B0604030504040204" pitchFamily="34" charset="0"/>
              </a:rPr>
              <a:t>Manisa Yunus Emre Vocational Education &amp; Training Center</a:t>
            </a:r>
            <a:endParaRPr lang="tr-TR" sz="2400" b="1" dirty="0">
              <a:latin typeface="Tahoma" panose="020B0604030504040204" pitchFamily="34" charset="0"/>
              <a:ea typeface="Tahoma" panose="020B0604030504040204" pitchFamily="34" charset="0"/>
              <a:cs typeface="Tahoma" panose="020B0604030504040204" pitchFamily="34" charset="0"/>
            </a:endParaRPr>
          </a:p>
        </p:txBody>
      </p:sp>
      <p:pic>
        <p:nvPicPr>
          <p:cNvPr id="5" name="Resim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3280" y="4922399"/>
            <a:ext cx="2549246" cy="1433952"/>
          </a:xfrm>
          <a:prstGeom prst="rect">
            <a:avLst/>
          </a:prstGeom>
          <a:ln>
            <a:noFill/>
          </a:ln>
          <a:effectLst>
            <a:softEdge rad="112500"/>
          </a:effectLst>
        </p:spPr>
      </p:pic>
      <p:sp>
        <p:nvSpPr>
          <p:cNvPr id="11" name="Unvan 2"/>
          <p:cNvSpPr txBox="1">
            <a:spLocks/>
          </p:cNvSpPr>
          <p:nvPr/>
        </p:nvSpPr>
        <p:spPr>
          <a:xfrm>
            <a:off x="4964430" y="682434"/>
            <a:ext cx="3722370" cy="759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200" b="1" dirty="0" smtClean="0">
                <a:latin typeface="Tahoma" panose="020B0604030504040204" pitchFamily="34" charset="0"/>
                <a:ea typeface="Tahoma" panose="020B0604030504040204" pitchFamily="34" charset="0"/>
                <a:cs typeface="Tahoma" panose="020B0604030504040204" pitchFamily="34" charset="0"/>
              </a:rPr>
              <a:t>Management Trainee Programme</a:t>
            </a:r>
            <a:endParaRPr lang="tr-TR" sz="2200" b="1" dirty="0">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a:off x="4964430" y="1418068"/>
            <a:ext cx="3950970" cy="2708434"/>
          </a:xfrm>
          <a:prstGeom prst="rect">
            <a:avLst/>
          </a:prstGeom>
        </p:spPr>
        <p:txBody>
          <a:bodyPr wrap="square">
            <a:spAutoFit/>
          </a:bodyPr>
          <a:lstStyle/>
          <a:p>
            <a:r>
              <a:rPr lang="tr-TR" sz="1700" dirty="0">
                <a:latin typeface="Tahoma" panose="020B0604030504040204" pitchFamily="34" charset="0"/>
                <a:ea typeface="Tahoma" panose="020B0604030504040204" pitchFamily="34" charset="0"/>
                <a:cs typeface="Tahoma" panose="020B0604030504040204" pitchFamily="34" charset="0"/>
              </a:rPr>
              <a:t>25% </a:t>
            </a:r>
            <a:r>
              <a:rPr lang="en-US" sz="1700" dirty="0">
                <a:latin typeface="Tahoma" panose="020B0604030504040204" pitchFamily="34" charset="0"/>
                <a:ea typeface="Tahoma" panose="020B0604030504040204" pitchFamily="34" charset="0"/>
                <a:cs typeface="Tahoma" panose="020B0604030504040204" pitchFamily="34" charset="0"/>
              </a:rPr>
              <a:t>of the </a:t>
            </a:r>
            <a:r>
              <a:rPr lang="tr-TR" sz="1700" dirty="0">
                <a:latin typeface="Tahoma" panose="020B0604030504040204" pitchFamily="34" charset="0"/>
                <a:ea typeface="Tahoma" panose="020B0604030504040204" pitchFamily="34" charset="0"/>
                <a:cs typeface="Tahoma" panose="020B0604030504040204" pitchFamily="34" charset="0"/>
              </a:rPr>
              <a:t>Inci Group of Companies</a:t>
            </a:r>
            <a:r>
              <a:rPr lang="en-US" sz="1700" dirty="0">
                <a:latin typeface="Tahoma" panose="020B0604030504040204" pitchFamily="34" charset="0"/>
                <a:ea typeface="Tahoma" panose="020B0604030504040204" pitchFamily="34" charset="0"/>
                <a:cs typeface="Tahoma" panose="020B0604030504040204" pitchFamily="34" charset="0"/>
              </a:rPr>
              <a:t>’</a:t>
            </a:r>
            <a:r>
              <a:rPr lang="tr-TR" sz="1700" dirty="0">
                <a:latin typeface="Tahoma" panose="020B0604030504040204" pitchFamily="34" charset="0"/>
                <a:ea typeface="Tahoma" panose="020B0604030504040204" pitchFamily="34" charset="0"/>
                <a:cs typeface="Tahoma" panose="020B0604030504040204" pitchFamily="34" charset="0"/>
              </a:rPr>
              <a:t> (Inci Holding) </a:t>
            </a:r>
            <a:r>
              <a:rPr lang="en-US" sz="1700" dirty="0">
                <a:latin typeface="Tahoma" panose="020B0604030504040204" pitchFamily="34" charset="0"/>
                <a:ea typeface="Tahoma" panose="020B0604030504040204" pitchFamily="34" charset="0"/>
                <a:cs typeface="Tahoma" panose="020B0604030504040204" pitchFamily="34" charset="0"/>
              </a:rPr>
              <a:t>e</a:t>
            </a:r>
            <a:r>
              <a:rPr lang="tr-TR" sz="1700" dirty="0">
                <a:latin typeface="Tahoma" panose="020B0604030504040204" pitchFamily="34" charset="0"/>
                <a:ea typeface="Tahoma" panose="020B0604030504040204" pitchFamily="34" charset="0"/>
                <a:cs typeface="Tahoma" panose="020B0604030504040204" pitchFamily="34" charset="0"/>
              </a:rPr>
              <a:t>mployees are from </a:t>
            </a:r>
            <a:r>
              <a:rPr lang="en-US" sz="1700" dirty="0">
                <a:latin typeface="Tahoma" panose="020B0604030504040204" pitchFamily="34" charset="0"/>
                <a:ea typeface="Tahoma" panose="020B0604030504040204" pitchFamily="34" charset="0"/>
                <a:cs typeface="Tahoma" panose="020B0604030504040204" pitchFamily="34" charset="0"/>
              </a:rPr>
              <a:t>the </a:t>
            </a:r>
            <a:r>
              <a:rPr lang="tr-TR" sz="1700" dirty="0">
                <a:latin typeface="Tahoma" panose="020B0604030504040204" pitchFamily="34" charset="0"/>
                <a:ea typeface="Tahoma" panose="020B0604030504040204" pitchFamily="34" charset="0"/>
                <a:cs typeface="Tahoma" panose="020B0604030504040204" pitchFamily="34" charset="0"/>
              </a:rPr>
              <a:t>Y Generation. </a:t>
            </a:r>
            <a:r>
              <a:rPr lang="en-US" sz="1700" dirty="0">
                <a:latin typeface="Tahoma" panose="020B0604030504040204" pitchFamily="34" charset="0"/>
                <a:ea typeface="Tahoma" panose="020B0604030504040204" pitchFamily="34" charset="0"/>
                <a:cs typeface="Tahoma" panose="020B0604030504040204" pitchFamily="34" charset="0"/>
              </a:rPr>
              <a:t>Since 2011, </a:t>
            </a:r>
            <a:r>
              <a:rPr lang="tr-TR" sz="1700" dirty="0">
                <a:latin typeface="Tahoma" panose="020B0604030504040204" pitchFamily="34" charset="0"/>
                <a:ea typeface="Tahoma" panose="020B0604030504040204" pitchFamily="34" charset="0"/>
                <a:cs typeface="Tahoma" panose="020B0604030504040204" pitchFamily="34" charset="0"/>
              </a:rPr>
              <a:t>Inci Academy </a:t>
            </a:r>
            <a:r>
              <a:rPr lang="en-US" sz="1700" dirty="0">
                <a:latin typeface="Tahoma" panose="020B0604030504040204" pitchFamily="34" charset="0"/>
                <a:ea typeface="Tahoma" panose="020B0604030504040204" pitchFamily="34" charset="0"/>
                <a:cs typeface="Tahoma" panose="020B0604030504040204" pitchFamily="34" charset="0"/>
              </a:rPr>
              <a:t>organizes the</a:t>
            </a:r>
            <a:r>
              <a:rPr lang="tr-TR" sz="1700" dirty="0">
                <a:latin typeface="Tahoma" panose="020B0604030504040204" pitchFamily="34" charset="0"/>
                <a:ea typeface="Tahoma" panose="020B0604030504040204" pitchFamily="34" charset="0"/>
                <a:cs typeface="Tahoma" panose="020B0604030504040204" pitchFamily="34" charset="0"/>
              </a:rPr>
              <a:t> Management Trainee Programme – </a:t>
            </a:r>
            <a:r>
              <a:rPr lang="tr-TR" sz="1700" b="1" dirty="0">
                <a:latin typeface="Tahoma" panose="020B0604030504040204" pitchFamily="34" charset="0"/>
                <a:ea typeface="Tahoma" panose="020B0604030504040204" pitchFamily="34" charset="0"/>
                <a:cs typeface="Tahoma" panose="020B0604030504040204" pitchFamily="34" charset="0"/>
              </a:rPr>
              <a:t>Genc Inciler </a:t>
            </a:r>
            <a:r>
              <a:rPr lang="tr-TR" sz="1700" dirty="0">
                <a:latin typeface="Tahoma" panose="020B0604030504040204" pitchFamily="34" charset="0"/>
                <a:ea typeface="Tahoma" panose="020B0604030504040204" pitchFamily="34" charset="0"/>
                <a:cs typeface="Tahoma" panose="020B0604030504040204" pitchFamily="34" charset="0"/>
              </a:rPr>
              <a:t>(eng.</a:t>
            </a:r>
            <a:r>
              <a:rPr lang="en-US" sz="1700" dirty="0">
                <a:latin typeface="Tahoma" panose="020B0604030504040204" pitchFamily="34" charset="0"/>
                <a:ea typeface="Tahoma" panose="020B0604030504040204" pitchFamily="34" charset="0"/>
                <a:cs typeface="Tahoma" panose="020B0604030504040204" pitchFamily="34" charset="0"/>
              </a:rPr>
              <a:t> </a:t>
            </a:r>
            <a:r>
              <a:rPr lang="tr-TR" sz="1700" dirty="0">
                <a:latin typeface="Tahoma" panose="020B0604030504040204" pitchFamily="34" charset="0"/>
                <a:ea typeface="Tahoma" panose="020B0604030504040204" pitchFamily="34" charset="0"/>
                <a:cs typeface="Tahoma" panose="020B0604030504040204" pitchFamily="34" charset="0"/>
              </a:rPr>
              <a:t>Young Pearls) </a:t>
            </a:r>
            <a:r>
              <a:rPr lang="en-US" sz="1700" dirty="0">
                <a:latin typeface="Tahoma" panose="020B0604030504040204" pitchFamily="34" charset="0"/>
                <a:ea typeface="Tahoma" panose="020B0604030504040204" pitchFamily="34" charset="0"/>
                <a:cs typeface="Tahoma" panose="020B0604030504040204" pitchFamily="34" charset="0"/>
              </a:rPr>
              <a:t>– </a:t>
            </a:r>
            <a:r>
              <a:rPr lang="tr-TR" sz="1700" dirty="0">
                <a:latin typeface="Tahoma" panose="020B0604030504040204" pitchFamily="34" charset="0"/>
                <a:ea typeface="Tahoma" panose="020B0604030504040204" pitchFamily="34" charset="0"/>
                <a:cs typeface="Tahoma" panose="020B0604030504040204" pitchFamily="34" charset="0"/>
              </a:rPr>
              <a:t>in order to </a:t>
            </a:r>
            <a:r>
              <a:rPr lang="en-US" sz="1700" dirty="0">
                <a:latin typeface="Tahoma" panose="020B0604030504040204" pitchFamily="34" charset="0"/>
                <a:ea typeface="Tahoma" panose="020B0604030504040204" pitchFamily="34" charset="0"/>
                <a:cs typeface="Tahoma" panose="020B0604030504040204" pitchFamily="34" charset="0"/>
              </a:rPr>
              <a:t>develop the leaders</a:t>
            </a:r>
            <a:r>
              <a:rPr lang="tr-TR" sz="1700" dirty="0">
                <a:latin typeface="Tahoma" panose="020B0604030504040204" pitchFamily="34" charset="0"/>
                <a:ea typeface="Tahoma" panose="020B0604030504040204" pitchFamily="34" charset="0"/>
                <a:cs typeface="Tahoma" panose="020B0604030504040204" pitchFamily="34" charset="0"/>
              </a:rPr>
              <a:t> of tomorrow</a:t>
            </a:r>
            <a:r>
              <a:rPr lang="en-US" sz="1700" dirty="0">
                <a:latin typeface="Tahoma" panose="020B0604030504040204" pitchFamily="34" charset="0"/>
                <a:ea typeface="Tahoma" panose="020B0604030504040204" pitchFamily="34" charset="0"/>
                <a:cs typeface="Tahoma" panose="020B0604030504040204" pitchFamily="34" charset="0"/>
              </a:rPr>
              <a:t>, starting with their first steps in their career. </a:t>
            </a:r>
            <a:r>
              <a:rPr lang="tr-TR" sz="1700" dirty="0">
                <a:latin typeface="Tahoma" panose="020B0604030504040204" pitchFamily="34" charset="0"/>
                <a:ea typeface="Tahoma" panose="020B0604030504040204" pitchFamily="34" charset="0"/>
                <a:cs typeface="Tahoma" panose="020B0604030504040204" pitchFamily="34" charset="0"/>
              </a:rPr>
              <a:t>Programme covers intensive trainings for the young candidate</a:t>
            </a:r>
            <a:r>
              <a:rPr lang="en-US" sz="1700" dirty="0">
                <a:latin typeface="Tahoma" panose="020B0604030504040204" pitchFamily="34" charset="0"/>
                <a:ea typeface="Tahoma" panose="020B0604030504040204" pitchFamily="34" charset="0"/>
                <a:cs typeface="Tahoma" panose="020B0604030504040204" pitchFamily="34" charset="0"/>
              </a:rPr>
              <a:t>s.</a:t>
            </a:r>
            <a:endParaRPr lang="tr-TR" sz="1700" dirty="0">
              <a:latin typeface="Tahoma" panose="020B0604030504040204" pitchFamily="34" charset="0"/>
              <a:ea typeface="Tahoma" panose="020B0604030504040204" pitchFamily="34" charset="0"/>
              <a:cs typeface="Tahoma" panose="020B0604030504040204" pitchFamily="34" charset="0"/>
            </a:endParaRPr>
          </a:p>
        </p:txBody>
      </p:sp>
      <p:pic>
        <p:nvPicPr>
          <p:cNvPr id="12" name="Resim 7"/>
          <p:cNvPicPr>
            <a:picLocks noChangeAspect="1"/>
          </p:cNvPicPr>
          <p:nvPr/>
        </p:nvPicPr>
        <p:blipFill rotWithShape="1">
          <a:blip r:embed="rId6" cstate="print">
            <a:extLst>
              <a:ext uri="{28A0092B-C50C-407E-A947-70E740481C1C}">
                <a14:useLocalDpi xmlns:a14="http://schemas.microsoft.com/office/drawing/2010/main" val="0"/>
              </a:ext>
            </a:extLst>
          </a:blip>
          <a:srcRect l="8263" t="19288" r="1963" b="22832"/>
          <a:stretch/>
        </p:blipFill>
        <p:spPr>
          <a:xfrm>
            <a:off x="4940808" y="4073937"/>
            <a:ext cx="2822624" cy="1213233"/>
          </a:xfrm>
          <a:prstGeom prst="rect">
            <a:avLst/>
          </a:prstGeom>
          <a:ln>
            <a:noFill/>
          </a:ln>
          <a:effectLst>
            <a:softEdge rad="112500"/>
          </a:effectLst>
        </p:spPr>
      </p:pic>
      <p:pic>
        <p:nvPicPr>
          <p:cNvPr id="13" name="Resim 8"/>
          <p:cNvPicPr>
            <a:picLocks noChangeAspect="1"/>
          </p:cNvPicPr>
          <p:nvPr/>
        </p:nvPicPr>
        <p:blipFill rotWithShape="1">
          <a:blip r:embed="rId7" cstate="print">
            <a:extLst>
              <a:ext uri="{28A0092B-C50C-407E-A947-70E740481C1C}">
                <a14:useLocalDpi xmlns:a14="http://schemas.microsoft.com/office/drawing/2010/main" val="0"/>
              </a:ext>
            </a:extLst>
          </a:blip>
          <a:srcRect l="10625" t="9838" r="5113" b="20469"/>
          <a:stretch/>
        </p:blipFill>
        <p:spPr>
          <a:xfrm>
            <a:off x="6587959" y="5287170"/>
            <a:ext cx="2327441" cy="1283357"/>
          </a:xfrm>
          <a:prstGeom prst="rect">
            <a:avLst/>
          </a:prstGeom>
          <a:ln>
            <a:noFill/>
          </a:ln>
          <a:effectLst>
            <a:softEdge rad="112500"/>
          </a:effectLst>
        </p:spPr>
      </p:pic>
    </p:spTree>
    <p:extLst>
      <p:ext uri="{BB962C8B-B14F-4D97-AF65-F5344CB8AC3E}">
        <p14:creationId xmlns:p14="http://schemas.microsoft.com/office/powerpoint/2010/main" val="4376513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a:xfrm>
            <a:off x="255163" y="0"/>
            <a:ext cx="7886700" cy="6568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r>
              <a:rPr lang="tr-TR" sz="2400" b="1" dirty="0" smtClean="0">
                <a:latin typeface="Tahoma" panose="020B0604030504040204" pitchFamily="34" charset="0"/>
                <a:ea typeface="Tahoma" panose="020B0604030504040204" pitchFamily="34" charset="0"/>
                <a:cs typeface="Tahoma" panose="020B0604030504040204" pitchFamily="34" charset="0"/>
              </a:rPr>
              <a:t> İnci </a:t>
            </a:r>
            <a:r>
              <a:rPr lang="tr-TR" sz="2400" b="1" dirty="0">
                <a:latin typeface="Tahoma" panose="020B0604030504040204" pitchFamily="34" charset="0"/>
                <a:ea typeface="Tahoma" panose="020B0604030504040204" pitchFamily="34" charset="0"/>
                <a:cs typeface="Tahoma" panose="020B0604030504040204" pitchFamily="34" charset="0"/>
              </a:rPr>
              <a:t>Foundation </a:t>
            </a:r>
            <a:r>
              <a:rPr lang="tr-TR" sz="2400" b="1" dirty="0" smtClean="0">
                <a:latin typeface="Tahoma" panose="020B0604030504040204" pitchFamily="34" charset="0"/>
                <a:ea typeface="Tahoma" panose="020B0604030504040204" pitchFamily="34" charset="0"/>
                <a:cs typeface="Tahoma" panose="020B0604030504040204" pitchFamily="34" charset="0"/>
              </a:rPr>
              <a:t>Children Orchestra</a:t>
            </a:r>
            <a:endParaRPr lang="tr-TR" sz="2400" b="1" dirty="0">
              <a:latin typeface="Tahoma" panose="020B0604030504040204" pitchFamily="34" charset="0"/>
              <a:ea typeface="Tahoma" panose="020B0604030504040204" pitchFamily="34" charset="0"/>
              <a:cs typeface="Tahoma" panose="020B0604030504040204" pitchFamily="34" charset="0"/>
            </a:endParaRPr>
          </a:p>
        </p:txBody>
      </p:sp>
      <p:sp>
        <p:nvSpPr>
          <p:cNvPr id="2" name="Altbilgi Yer Tutucusu 1"/>
          <p:cNvSpPr>
            <a:spLocks noGrp="1"/>
          </p:cNvSpPr>
          <p:nvPr>
            <p:ph type="ftr" sz="quarter" idx="11"/>
          </p:nvPr>
        </p:nvSpPr>
        <p:spPr>
          <a:xfrm>
            <a:off x="3028950" y="6463031"/>
            <a:ext cx="3086100" cy="365125"/>
          </a:xfrm>
        </p:spPr>
        <p:txBody>
          <a:bodyPr/>
          <a:lstStyle/>
          <a:p>
            <a:pPr>
              <a:defRPr/>
            </a:pPr>
            <a:r>
              <a:rPr lang="tr-TR"/>
              <a:t>"Supporting Education, Serving Future"</a:t>
            </a:r>
            <a:endParaRPr lang="tr-TR" dirty="0"/>
          </a:p>
        </p:txBody>
      </p:sp>
      <p:sp>
        <p:nvSpPr>
          <p:cNvPr id="8" name="İçerik Yer Tutucusu 7"/>
          <p:cNvSpPr>
            <a:spLocks noGrp="1"/>
          </p:cNvSpPr>
          <p:nvPr>
            <p:ph idx="1"/>
          </p:nvPr>
        </p:nvSpPr>
        <p:spPr>
          <a:xfrm>
            <a:off x="421562" y="822985"/>
            <a:ext cx="8269247" cy="5640046"/>
          </a:xfrm>
        </p:spPr>
        <p:txBody>
          <a:bodyPr>
            <a:normAutofit fontScale="92500" lnSpcReduction="10000"/>
          </a:bodyPr>
          <a:lstStyle/>
          <a:p>
            <a:pPr marL="0" indent="0">
              <a:buNone/>
            </a:pPr>
            <a:r>
              <a:rPr lang="en-US" sz="2000" dirty="0" smtClean="0">
                <a:latin typeface="Tahoma" panose="020B0604030504040204" pitchFamily="34" charset="0"/>
                <a:ea typeface="Tahoma" panose="020B0604030504040204" pitchFamily="34" charset="0"/>
                <a:cs typeface="Tahoma" panose="020B0604030504040204" pitchFamily="34" charset="0"/>
              </a:rPr>
              <a:t>The project </a:t>
            </a:r>
            <a:r>
              <a:rPr lang="en-US" sz="2000" dirty="0">
                <a:latin typeface="Tahoma" panose="020B0604030504040204" pitchFamily="34" charset="0"/>
                <a:ea typeface="Tahoma" panose="020B0604030504040204" pitchFamily="34" charset="0"/>
                <a:cs typeface="Tahoma" panose="020B0604030504040204" pitchFamily="34" charset="0"/>
              </a:rPr>
              <a:t>was launched in 2016 </a:t>
            </a:r>
            <a:r>
              <a:rPr lang="en-US" sz="2000" dirty="0" smtClean="0">
                <a:latin typeface="Tahoma" panose="020B0604030504040204" pitchFamily="34" charset="0"/>
                <a:ea typeface="Tahoma" panose="020B0604030504040204" pitchFamily="34" charset="0"/>
                <a:cs typeface="Tahoma" panose="020B0604030504040204" pitchFamily="34" charset="0"/>
              </a:rPr>
              <a:t>in collaboration </a:t>
            </a:r>
            <a:r>
              <a:rPr lang="tr-TR" sz="2000" dirty="0" smtClean="0">
                <a:latin typeface="Tahoma" panose="020B0604030504040204" pitchFamily="34" charset="0"/>
                <a:ea typeface="Tahoma" panose="020B0604030504040204" pitchFamily="34" charset="0"/>
                <a:cs typeface="Tahoma" panose="020B0604030504040204" pitchFamily="34" charset="0"/>
              </a:rPr>
              <a:t>with public &amp; private institutions. </a:t>
            </a:r>
            <a:r>
              <a:rPr lang="en-US" sz="2000" dirty="0" smtClean="0">
                <a:latin typeface="Tahoma" panose="020B0604030504040204" pitchFamily="34" charset="0"/>
                <a:ea typeface="Tahoma" panose="020B0604030504040204" pitchFamily="34" charset="0"/>
                <a:cs typeface="Tahoma" panose="020B0604030504040204" pitchFamily="34" charset="0"/>
              </a:rPr>
              <a:t>The </a:t>
            </a:r>
            <a:r>
              <a:rPr lang="en-US" sz="2000" dirty="0">
                <a:latin typeface="Tahoma" panose="020B0604030504040204" pitchFamily="34" charset="0"/>
                <a:ea typeface="Tahoma" panose="020B0604030504040204" pitchFamily="34" charset="0"/>
                <a:cs typeface="Tahoma" panose="020B0604030504040204" pitchFamily="34" charset="0"/>
              </a:rPr>
              <a:t>orchestra using a non-formal education method of “</a:t>
            </a:r>
            <a:r>
              <a:rPr lang="en-US" sz="2000" dirty="0" smtClean="0">
                <a:latin typeface="Tahoma" panose="020B0604030504040204" pitchFamily="34" charset="0"/>
                <a:ea typeface="Tahoma" panose="020B0604030504040204" pitchFamily="34" charset="0"/>
                <a:cs typeface="Tahoma" panose="020B0604030504040204" pitchFamily="34" charset="0"/>
              </a:rPr>
              <a:t>El-Sistema”. El </a:t>
            </a:r>
            <a:r>
              <a:rPr lang="en-US" sz="2000" dirty="0" err="1" smtClean="0">
                <a:latin typeface="Tahoma" panose="020B0604030504040204" pitchFamily="34" charset="0"/>
                <a:ea typeface="Tahoma" panose="020B0604030504040204" pitchFamily="34" charset="0"/>
                <a:cs typeface="Tahoma" panose="020B0604030504040204" pitchFamily="34" charset="0"/>
              </a:rPr>
              <a:t>Sistem</a:t>
            </a:r>
            <a:r>
              <a:rPr lang="tr-TR" sz="2000" dirty="0" smtClean="0">
                <a:latin typeface="Tahoma" panose="020B0604030504040204" pitchFamily="34" charset="0"/>
                <a:ea typeface="Tahoma" panose="020B0604030504040204" pitchFamily="34" charset="0"/>
                <a:cs typeface="Tahoma" panose="020B0604030504040204" pitchFamily="34" charset="0"/>
              </a:rPr>
              <a:t>a</a:t>
            </a:r>
            <a:r>
              <a:rPr lang="en-US" sz="2000" dirty="0" smtClean="0">
                <a:latin typeface="Tahoma" panose="020B0604030504040204" pitchFamily="34" charset="0"/>
                <a:ea typeface="Tahoma" panose="020B0604030504040204" pitchFamily="34" charset="0"/>
                <a:cs typeface="Tahoma" panose="020B0604030504040204" pitchFamily="34" charset="0"/>
              </a:rPr>
              <a:t> has been </a:t>
            </a:r>
            <a:r>
              <a:rPr lang="en-US" sz="2000" dirty="0">
                <a:latin typeface="Tahoma" panose="020B0604030504040204" pitchFamily="34" charset="0"/>
                <a:ea typeface="Tahoma" panose="020B0604030504040204" pitchFamily="34" charset="0"/>
                <a:cs typeface="Tahoma" panose="020B0604030504040204" pitchFamily="34" charset="0"/>
              </a:rPr>
              <a:t>applied for almost 40 years </a:t>
            </a:r>
            <a:r>
              <a:rPr lang="en-US" sz="2000" dirty="0" smtClean="0">
                <a:latin typeface="Tahoma" panose="020B0604030504040204" pitchFamily="34" charset="0"/>
                <a:ea typeface="Tahoma" panose="020B0604030504040204" pitchFamily="34" charset="0"/>
                <a:cs typeface="Tahoma" panose="020B0604030504040204" pitchFamily="34" charset="0"/>
              </a:rPr>
              <a:t>globally and does not discriminate talent. </a:t>
            </a:r>
            <a:endParaRPr lang="tr-TR" sz="2000" dirty="0" smtClean="0">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sz="2000" dirty="0" smtClean="0">
                <a:latin typeface="Tahoma" panose="020B0604030504040204" pitchFamily="34" charset="0"/>
                <a:ea typeface="Tahoma" panose="020B0604030504040204" pitchFamily="34" charset="0"/>
                <a:cs typeface="Tahoma" panose="020B0604030504040204" pitchFamily="34" charset="0"/>
              </a:rPr>
              <a:t>Raising </a:t>
            </a:r>
            <a:r>
              <a:rPr lang="en-US" sz="2000" dirty="0">
                <a:latin typeface="Tahoma" panose="020B0604030504040204" pitchFamily="34" charset="0"/>
                <a:ea typeface="Tahoma" panose="020B0604030504040204" pitchFamily="34" charset="0"/>
                <a:cs typeface="Tahoma" panose="020B0604030504040204" pitchFamily="34" charset="0"/>
              </a:rPr>
              <a:t>successful young musicians with the power of </a:t>
            </a:r>
            <a:r>
              <a:rPr lang="en-US" sz="2000" dirty="0" smtClean="0">
                <a:latin typeface="Tahoma" panose="020B0604030504040204" pitchFamily="34" charset="0"/>
                <a:ea typeface="Tahoma" panose="020B0604030504040204" pitchFamily="34" charset="0"/>
                <a:cs typeface="Tahoma" panose="020B0604030504040204" pitchFamily="34" charset="0"/>
              </a:rPr>
              <a:t>art </a:t>
            </a:r>
            <a:r>
              <a:rPr lang="en-US" sz="2000" dirty="0">
                <a:latin typeface="Tahoma" panose="020B0604030504040204" pitchFamily="34" charset="0"/>
                <a:ea typeface="Tahoma" panose="020B0604030504040204" pitchFamily="34" charset="0"/>
                <a:cs typeface="Tahoma" panose="020B0604030504040204" pitchFamily="34" charset="0"/>
              </a:rPr>
              <a:t>will </a:t>
            </a:r>
            <a:r>
              <a:rPr lang="en-US" sz="2000" dirty="0" smtClean="0">
                <a:latin typeface="Tahoma" panose="020B0604030504040204" pitchFamily="34" charset="0"/>
                <a:ea typeface="Tahoma" panose="020B0604030504040204" pitchFamily="34" charset="0"/>
                <a:cs typeface="Tahoma" panose="020B0604030504040204" pitchFamily="34" charset="0"/>
              </a:rPr>
              <a:t>help </a:t>
            </a:r>
            <a:r>
              <a:rPr lang="en-US" sz="2000" dirty="0">
                <a:latin typeface="Tahoma" panose="020B0604030504040204" pitchFamily="34" charset="0"/>
                <a:ea typeface="Tahoma" panose="020B0604030504040204" pitchFamily="34" charset="0"/>
                <a:cs typeface="Tahoma" panose="020B0604030504040204" pitchFamily="34" charset="0"/>
              </a:rPr>
              <a:t>shape good personality traits </a:t>
            </a:r>
            <a:r>
              <a:rPr lang="en-US" sz="2000" dirty="0" smtClean="0">
                <a:latin typeface="Tahoma" panose="020B0604030504040204" pitchFamily="34" charset="0"/>
                <a:ea typeface="Tahoma" panose="020B0604030504040204" pitchFamily="34" charset="0"/>
                <a:cs typeface="Tahoma" panose="020B0604030504040204" pitchFamily="34" charset="0"/>
              </a:rPr>
              <a:t>for </a:t>
            </a:r>
            <a:r>
              <a:rPr lang="en-US" sz="2000" dirty="0">
                <a:latin typeface="Tahoma" panose="020B0604030504040204" pitchFamily="34" charset="0"/>
                <a:ea typeface="Tahoma" panose="020B0604030504040204" pitchFamily="34" charset="0"/>
                <a:cs typeface="Tahoma" panose="020B0604030504040204" pitchFamily="34" charset="0"/>
              </a:rPr>
              <a:t>the children. </a:t>
            </a:r>
            <a:endParaRPr lang="tr-TR" sz="2000" dirty="0" smtClean="0">
              <a:latin typeface="Tahoma" panose="020B0604030504040204" pitchFamily="34" charset="0"/>
              <a:ea typeface="Tahoma" panose="020B0604030504040204" pitchFamily="34" charset="0"/>
              <a:cs typeface="Tahoma" panose="020B0604030504040204" pitchFamily="34" charset="0"/>
            </a:endParaRPr>
          </a:p>
          <a:p>
            <a:pPr marL="0" indent="0" algn="ctr">
              <a:buNone/>
            </a:pPr>
            <a:endParaRPr lang="tr-TR" sz="2000" dirty="0" smtClean="0">
              <a:latin typeface="Tahoma" panose="020B0604030504040204" pitchFamily="34" charset="0"/>
              <a:ea typeface="Tahoma" panose="020B0604030504040204" pitchFamily="34" charset="0"/>
              <a:cs typeface="Tahoma" panose="020B0604030504040204" pitchFamily="34" charset="0"/>
            </a:endParaRPr>
          </a:p>
          <a:p>
            <a:pPr marL="0" indent="0" algn="ctr">
              <a:buNone/>
            </a:pPr>
            <a:endParaRPr lang="tr-TR" sz="2000" dirty="0">
              <a:latin typeface="Tahoma" panose="020B0604030504040204" pitchFamily="34" charset="0"/>
              <a:ea typeface="Tahoma" panose="020B0604030504040204" pitchFamily="34" charset="0"/>
              <a:cs typeface="Tahoma" panose="020B0604030504040204" pitchFamily="34" charset="0"/>
            </a:endParaRPr>
          </a:p>
          <a:p>
            <a:pPr marL="0" indent="0" algn="ctr">
              <a:buNone/>
            </a:pPr>
            <a:endParaRPr lang="tr-TR" sz="2000" dirty="0" smtClean="0">
              <a:latin typeface="Tahoma" panose="020B0604030504040204" pitchFamily="34" charset="0"/>
              <a:ea typeface="Tahoma" panose="020B0604030504040204" pitchFamily="34" charset="0"/>
              <a:cs typeface="Tahoma" panose="020B0604030504040204" pitchFamily="34" charset="0"/>
            </a:endParaRPr>
          </a:p>
          <a:p>
            <a:pPr marL="0" indent="0" algn="ctr">
              <a:buNone/>
            </a:pPr>
            <a:endParaRPr lang="tr-TR" sz="2000" dirty="0">
              <a:latin typeface="Tahoma" panose="020B0604030504040204" pitchFamily="34" charset="0"/>
              <a:ea typeface="Tahoma" panose="020B0604030504040204" pitchFamily="34" charset="0"/>
              <a:cs typeface="Tahoma" panose="020B0604030504040204" pitchFamily="34" charset="0"/>
            </a:endParaRPr>
          </a:p>
          <a:p>
            <a:pPr marL="0" indent="0" algn="ctr">
              <a:buNone/>
            </a:pPr>
            <a:endParaRPr lang="tr-TR" sz="2000" dirty="0" smtClean="0">
              <a:latin typeface="Tahoma" panose="020B0604030504040204" pitchFamily="34" charset="0"/>
              <a:ea typeface="Tahoma" panose="020B0604030504040204" pitchFamily="34" charset="0"/>
              <a:cs typeface="Tahoma" panose="020B0604030504040204" pitchFamily="34" charset="0"/>
            </a:endParaRPr>
          </a:p>
          <a:p>
            <a:pPr marL="0" indent="0" algn="ctr">
              <a:buNone/>
            </a:pPr>
            <a:endParaRPr lang="tr-TR" sz="2000" dirty="0" smtClean="0">
              <a:latin typeface="Tahoma" panose="020B0604030504040204" pitchFamily="34" charset="0"/>
              <a:ea typeface="Tahoma" panose="020B0604030504040204" pitchFamily="34" charset="0"/>
              <a:cs typeface="Tahoma" panose="020B0604030504040204" pitchFamily="34" charset="0"/>
            </a:endParaRPr>
          </a:p>
          <a:p>
            <a:pPr marL="0" indent="0" algn="ctr">
              <a:buNone/>
            </a:pPr>
            <a:endParaRPr lang="tr-TR" sz="1900" dirty="0" smtClean="0">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sz="1900" dirty="0" smtClean="0">
                <a:latin typeface="Tahoma" panose="020B0604030504040204" pitchFamily="34" charset="0"/>
                <a:ea typeface="Tahoma" panose="020B0604030504040204" pitchFamily="34" charset="0"/>
                <a:cs typeface="Tahoma" panose="020B0604030504040204" pitchFamily="34" charset="0"/>
              </a:rPr>
              <a:t>Enthusiastic </a:t>
            </a:r>
            <a:r>
              <a:rPr lang="en-US" sz="1900" dirty="0">
                <a:latin typeface="Tahoma" panose="020B0604030504040204" pitchFamily="34" charset="0"/>
                <a:ea typeface="Tahoma" panose="020B0604030504040204" pitchFamily="34" charset="0"/>
                <a:cs typeface="Tahoma" panose="020B0604030504040204" pitchFamily="34" charset="0"/>
              </a:rPr>
              <a:t>65 children (between the ages of 6-18) are attending musical trainings </a:t>
            </a:r>
            <a:r>
              <a:rPr lang="tr-TR" sz="1900" dirty="0">
                <a:latin typeface="Tahoma" panose="020B0604030504040204" pitchFamily="34" charset="0"/>
                <a:ea typeface="Tahoma" panose="020B0604030504040204" pitchFamily="34" charset="0"/>
                <a:cs typeface="Tahoma" panose="020B0604030504040204" pitchFamily="34" charset="0"/>
              </a:rPr>
              <a:t>3</a:t>
            </a:r>
            <a:r>
              <a:rPr lang="en-US" sz="1900" dirty="0">
                <a:latin typeface="Tahoma" panose="020B0604030504040204" pitchFamily="34" charset="0"/>
                <a:ea typeface="Tahoma" panose="020B0604030504040204" pitchFamily="34" charset="0"/>
                <a:cs typeface="Tahoma" panose="020B0604030504040204" pitchFamily="34" charset="0"/>
              </a:rPr>
              <a:t> days a week. Developing a hobby</a:t>
            </a:r>
            <a:r>
              <a:rPr lang="tr-TR" sz="1900" dirty="0">
                <a:latin typeface="Tahoma" panose="020B0604030504040204" pitchFamily="34" charset="0"/>
                <a:ea typeface="Tahoma" panose="020B0604030504040204" pitchFamily="34" charset="0"/>
                <a:cs typeface="Tahoma" panose="020B0604030504040204" pitchFamily="34" charset="0"/>
              </a:rPr>
              <a:t> </a:t>
            </a:r>
            <a:r>
              <a:rPr lang="en-US" sz="1900" dirty="0">
                <a:latin typeface="Tahoma" panose="020B0604030504040204" pitchFamily="34" charset="0"/>
                <a:ea typeface="Tahoma" panose="020B0604030504040204" pitchFamily="34" charset="0"/>
                <a:cs typeface="Tahoma" panose="020B0604030504040204" pitchFamily="34" charset="0"/>
              </a:rPr>
              <a:t>that can be transformed into a career opportunity </a:t>
            </a:r>
            <a:r>
              <a:rPr lang="tr-TR" sz="1900" dirty="0" err="1">
                <a:latin typeface="Tahoma" panose="020B0604030504040204" pitchFamily="34" charset="0"/>
                <a:ea typeface="Tahoma" panose="020B0604030504040204" pitchFamily="34" charset="0"/>
                <a:cs typeface="Tahoma" panose="020B0604030504040204" pitchFamily="34" charset="0"/>
              </a:rPr>
              <a:t>for</a:t>
            </a:r>
            <a:r>
              <a:rPr lang="tr-TR" sz="1900" dirty="0">
                <a:latin typeface="Tahoma" panose="020B0604030504040204" pitchFamily="34" charset="0"/>
                <a:ea typeface="Tahoma" panose="020B0604030504040204" pitchFamily="34" charset="0"/>
                <a:cs typeface="Tahoma" panose="020B0604030504040204" pitchFamily="34" charset="0"/>
              </a:rPr>
              <a:t> </a:t>
            </a:r>
            <a:r>
              <a:rPr lang="tr-TR" sz="1900" dirty="0" err="1">
                <a:latin typeface="Tahoma" panose="020B0604030504040204" pitchFamily="34" charset="0"/>
                <a:ea typeface="Tahoma" panose="020B0604030504040204" pitchFamily="34" charset="0"/>
                <a:cs typeface="Tahoma" panose="020B0604030504040204" pitchFamily="34" charset="0"/>
              </a:rPr>
              <a:t>their</a:t>
            </a:r>
            <a:r>
              <a:rPr lang="en-US" sz="1900" dirty="0">
                <a:latin typeface="Tahoma" panose="020B0604030504040204" pitchFamily="34" charset="0"/>
                <a:ea typeface="Tahoma" panose="020B0604030504040204" pitchFamily="34" charset="0"/>
                <a:cs typeface="Tahoma" panose="020B0604030504040204" pitchFamily="34" charset="0"/>
              </a:rPr>
              <a:t> future is the main advantage of the project. Children of the </a:t>
            </a:r>
            <a:r>
              <a:rPr lang="tr-TR" sz="1900" dirty="0">
                <a:latin typeface="Tahoma" panose="020B0604030504040204" pitchFamily="34" charset="0"/>
                <a:ea typeface="Tahoma" panose="020B0604030504040204" pitchFamily="34" charset="0"/>
                <a:cs typeface="Tahoma" panose="020B0604030504040204" pitchFamily="34" charset="0"/>
              </a:rPr>
              <a:t>O</a:t>
            </a:r>
            <a:r>
              <a:rPr lang="en-US" sz="1900" dirty="0" err="1">
                <a:latin typeface="Tahoma" panose="020B0604030504040204" pitchFamily="34" charset="0"/>
                <a:ea typeface="Tahoma" panose="020B0604030504040204" pitchFamily="34" charset="0"/>
                <a:cs typeface="Tahoma" panose="020B0604030504040204" pitchFamily="34" charset="0"/>
              </a:rPr>
              <a:t>rchestra</a:t>
            </a:r>
            <a:r>
              <a:rPr lang="en-US" sz="1900" dirty="0">
                <a:latin typeface="Tahoma" panose="020B0604030504040204" pitchFamily="34" charset="0"/>
                <a:ea typeface="Tahoma" panose="020B0604030504040204" pitchFamily="34" charset="0"/>
                <a:cs typeface="Tahoma" panose="020B0604030504040204" pitchFamily="34" charset="0"/>
              </a:rPr>
              <a:t> started mini-concert experiences at various platforms and have garnered admiration from the authorities</a:t>
            </a:r>
            <a:endParaRPr lang="tr-TR" sz="1900" dirty="0">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081" y="2577055"/>
            <a:ext cx="7019841" cy="21930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996720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6"/>
          <p:cNvSpPr>
            <a:spLocks noGrp="1"/>
          </p:cNvSpPr>
          <p:nvPr>
            <p:ph type="title"/>
          </p:nvPr>
        </p:nvSpPr>
        <p:spPr>
          <a:xfrm>
            <a:off x="332435" y="-60168"/>
            <a:ext cx="7886700" cy="76897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r>
              <a:rPr lang="tr-TR" sz="2400" b="1" dirty="0">
                <a:latin typeface="Tahoma" panose="020B0604030504040204" pitchFamily="34" charset="0"/>
                <a:ea typeface="Tahoma" panose="020B0604030504040204" pitchFamily="34" charset="0"/>
                <a:cs typeface="Tahoma" panose="020B0604030504040204" pitchFamily="34" charset="0"/>
              </a:rPr>
              <a:t>EU </a:t>
            </a:r>
            <a:r>
              <a:rPr lang="tr-TR" sz="2400" b="1" dirty="0" err="1">
                <a:latin typeface="Tahoma" panose="020B0604030504040204" pitchFamily="34" charset="0"/>
                <a:ea typeface="Tahoma" panose="020B0604030504040204" pitchFamily="34" charset="0"/>
                <a:cs typeface="Tahoma" panose="020B0604030504040204" pitchFamily="34" charset="0"/>
              </a:rPr>
              <a:t>Projects</a:t>
            </a:r>
            <a:endParaRPr lang="tr-TR" sz="2400" b="1" dirty="0">
              <a:latin typeface="Tahoma" panose="020B0604030504040204" pitchFamily="34" charset="0"/>
              <a:ea typeface="Tahoma" panose="020B0604030504040204" pitchFamily="34" charset="0"/>
              <a:cs typeface="Tahoma" panose="020B0604030504040204" pitchFamily="34" charset="0"/>
            </a:endParaRPr>
          </a:p>
        </p:txBody>
      </p:sp>
      <p:sp>
        <p:nvSpPr>
          <p:cNvPr id="2" name="Altbilgi Yer Tutucusu 1"/>
          <p:cNvSpPr>
            <a:spLocks noGrp="1"/>
          </p:cNvSpPr>
          <p:nvPr>
            <p:ph type="ftr" sz="quarter" idx="11"/>
          </p:nvPr>
        </p:nvSpPr>
        <p:spPr>
          <a:xfrm>
            <a:off x="3028950" y="6447791"/>
            <a:ext cx="3086100" cy="365125"/>
          </a:xfrm>
        </p:spPr>
        <p:txBody>
          <a:bodyPr/>
          <a:lstStyle/>
          <a:p>
            <a:pPr>
              <a:defRPr/>
            </a:pPr>
            <a:r>
              <a:rPr lang="tr-TR" dirty="0"/>
              <a:t>"</a:t>
            </a:r>
            <a:r>
              <a:rPr lang="tr-TR" dirty="0" err="1"/>
              <a:t>Supporting</a:t>
            </a:r>
            <a:r>
              <a:rPr lang="tr-TR" dirty="0"/>
              <a:t> </a:t>
            </a:r>
            <a:r>
              <a:rPr lang="tr-TR" dirty="0" err="1"/>
              <a:t>Education</a:t>
            </a:r>
            <a:r>
              <a:rPr lang="tr-TR" dirty="0"/>
              <a:t>, </a:t>
            </a:r>
            <a:r>
              <a:rPr lang="tr-TR" dirty="0" err="1"/>
              <a:t>Serving</a:t>
            </a:r>
            <a:r>
              <a:rPr lang="tr-TR" dirty="0"/>
              <a:t> </a:t>
            </a:r>
            <a:r>
              <a:rPr lang="tr-TR" dirty="0" err="1"/>
              <a:t>Future</a:t>
            </a:r>
            <a:r>
              <a:rPr lang="tr-TR" dirty="0"/>
              <a:t>"</a:t>
            </a:r>
          </a:p>
        </p:txBody>
      </p:sp>
      <p:sp>
        <p:nvSpPr>
          <p:cNvPr id="8" name="İçerik Yer Tutucusu 7"/>
          <p:cNvSpPr>
            <a:spLocks noGrp="1"/>
          </p:cNvSpPr>
          <p:nvPr>
            <p:ph idx="1"/>
          </p:nvPr>
        </p:nvSpPr>
        <p:spPr>
          <a:xfrm>
            <a:off x="503548" y="3645024"/>
            <a:ext cx="8136904" cy="1952179"/>
          </a:xfrm>
        </p:spPr>
        <p:txBody>
          <a:bodyPr>
            <a:normAutofit fontScale="92500" lnSpcReduction="20000"/>
          </a:bodyPr>
          <a:lstStyle/>
          <a:p>
            <a:endParaRPr lang="tr-TR" sz="20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tr-TR" sz="2000" dirty="0">
                <a:latin typeface="Tahoma" panose="020B0604030504040204" pitchFamily="34" charset="0"/>
                <a:ea typeface="Tahoma" panose="020B0604030504040204" pitchFamily="34" charset="0"/>
                <a:cs typeface="Tahoma" panose="020B0604030504040204" pitchFamily="34" charset="0"/>
              </a:rPr>
              <a:t>İ</a:t>
            </a:r>
            <a:r>
              <a:rPr lang="en-US" sz="2000" dirty="0" err="1" smtClean="0">
                <a:latin typeface="Tahoma" panose="020B0604030504040204" pitchFamily="34" charset="0"/>
                <a:ea typeface="Tahoma" panose="020B0604030504040204" pitchFamily="34" charset="0"/>
                <a:cs typeface="Tahoma" panose="020B0604030504040204" pitchFamily="34" charset="0"/>
              </a:rPr>
              <a:t>nci</a:t>
            </a:r>
            <a:r>
              <a:rPr lang="en-US" sz="2000" dirty="0" smtClean="0">
                <a:latin typeface="Tahoma" panose="020B0604030504040204" pitchFamily="34" charset="0"/>
                <a:ea typeface="Tahoma" panose="020B0604030504040204" pitchFamily="34" charset="0"/>
                <a:cs typeface="Tahoma" panose="020B0604030504040204" pitchFamily="34" charset="0"/>
              </a:rPr>
              <a:t> </a:t>
            </a:r>
            <a:r>
              <a:rPr lang="en-US" sz="2000" dirty="0">
                <a:latin typeface="Tahoma" panose="020B0604030504040204" pitchFamily="34" charset="0"/>
                <a:ea typeface="Tahoma" panose="020B0604030504040204" pitchFamily="34" charset="0"/>
                <a:cs typeface="Tahoma" panose="020B0604030504040204" pitchFamily="34" charset="0"/>
              </a:rPr>
              <a:t>Foundation is proud to be the first accredited </a:t>
            </a:r>
            <a:r>
              <a:rPr lang="en-US" sz="2000" dirty="0" smtClean="0">
                <a:latin typeface="Tahoma" panose="020B0604030504040204" pitchFamily="34" charset="0"/>
                <a:ea typeface="Tahoma" panose="020B0604030504040204" pitchFamily="34" charset="0"/>
                <a:cs typeface="Tahoma" panose="020B0604030504040204" pitchFamily="34" charset="0"/>
              </a:rPr>
              <a:t>foundation </a:t>
            </a:r>
            <a:r>
              <a:rPr lang="en-US" sz="2000" dirty="0">
                <a:latin typeface="Tahoma" panose="020B0604030504040204" pitchFamily="34" charset="0"/>
                <a:ea typeface="Tahoma" panose="020B0604030504040204" pitchFamily="34" charset="0"/>
                <a:cs typeface="Tahoma" panose="020B0604030504040204" pitchFamily="34" charset="0"/>
              </a:rPr>
              <a:t>in İzmir for Erasmus +: European Voluntary Service by the authority of Ministry for EU Affairs – Turkish National </a:t>
            </a:r>
            <a:r>
              <a:rPr lang="en-US" sz="2000" dirty="0" smtClean="0">
                <a:latin typeface="Tahoma" panose="020B0604030504040204" pitchFamily="34" charset="0"/>
                <a:ea typeface="Tahoma" panose="020B0604030504040204" pitchFamily="34" charset="0"/>
                <a:cs typeface="Tahoma" panose="020B0604030504040204" pitchFamily="34" charset="0"/>
              </a:rPr>
              <a:t>Agency </a:t>
            </a:r>
            <a:r>
              <a:rPr lang="en-US" sz="2000" dirty="0">
                <a:latin typeface="Tahoma" panose="020B0604030504040204" pitchFamily="34" charset="0"/>
                <a:ea typeface="Tahoma" panose="020B0604030504040204" pitchFamily="34" charset="0"/>
                <a:cs typeface="Tahoma" panose="020B0604030504040204" pitchFamily="34" charset="0"/>
              </a:rPr>
              <a:t>İnci Foundation is ready to conduct EU </a:t>
            </a:r>
            <a:r>
              <a:rPr lang="en-US" sz="2000" dirty="0" smtClean="0">
                <a:latin typeface="Tahoma" panose="020B0604030504040204" pitchFamily="34" charset="0"/>
                <a:ea typeface="Tahoma" panose="020B0604030504040204" pitchFamily="34" charset="0"/>
                <a:cs typeface="Tahoma" panose="020B0604030504040204" pitchFamily="34" charset="0"/>
              </a:rPr>
              <a:t>projects</a:t>
            </a:r>
            <a:r>
              <a:rPr lang="tr-TR" sz="2000" dirty="0" smtClean="0">
                <a:latin typeface="Tahoma" panose="020B0604030504040204" pitchFamily="34" charset="0"/>
                <a:ea typeface="Tahoma" panose="020B0604030504040204" pitchFamily="34" charset="0"/>
                <a:cs typeface="Tahoma" panose="020B0604030504040204" pitchFamily="34" charset="0"/>
              </a:rPr>
              <a:t> </a:t>
            </a:r>
            <a:r>
              <a:rPr lang="tr-TR" sz="2000" dirty="0" err="1">
                <a:latin typeface="Tahoma" panose="020B0604030504040204" pitchFamily="34" charset="0"/>
                <a:ea typeface="Tahoma" panose="020B0604030504040204" pitchFamily="34" charset="0"/>
                <a:cs typeface="Tahoma" panose="020B0604030504040204" pitchFamily="34" charset="0"/>
              </a:rPr>
              <a:t>related</a:t>
            </a:r>
            <a:r>
              <a:rPr lang="tr-TR" sz="2000" dirty="0">
                <a:latin typeface="Tahoma" panose="020B0604030504040204" pitchFamily="34" charset="0"/>
                <a:ea typeface="Tahoma" panose="020B0604030504040204" pitchFamily="34" charset="0"/>
                <a:cs typeface="Tahoma" panose="020B0604030504040204" pitchFamily="34" charset="0"/>
              </a:rPr>
              <a:t> </a:t>
            </a:r>
            <a:r>
              <a:rPr lang="tr-TR" sz="2000" dirty="0" err="1" smtClean="0">
                <a:latin typeface="Tahoma" panose="020B0604030504040204" pitchFamily="34" charset="0"/>
                <a:ea typeface="Tahoma" panose="020B0604030504040204" pitchFamily="34" charset="0"/>
                <a:cs typeface="Tahoma" panose="020B0604030504040204" pitchFamily="34" charset="0"/>
              </a:rPr>
              <a:t>with</a:t>
            </a:r>
            <a:r>
              <a:rPr lang="tr-TR" sz="2000" dirty="0" smtClean="0">
                <a:latin typeface="Tahoma" panose="020B0604030504040204" pitchFamily="34" charset="0"/>
                <a:ea typeface="Tahoma" panose="020B0604030504040204" pitchFamily="34" charset="0"/>
                <a:cs typeface="Tahoma" panose="020B0604030504040204" pitchFamily="34" charset="0"/>
              </a:rPr>
              <a:t> </a:t>
            </a:r>
            <a:r>
              <a:rPr lang="tr-TR" sz="2000" dirty="0" err="1" smtClean="0">
                <a:latin typeface="Tahoma" panose="020B0604030504040204" pitchFamily="34" charset="0"/>
                <a:ea typeface="Tahoma" panose="020B0604030504040204" pitchFamily="34" charset="0"/>
                <a:cs typeface="Tahoma" panose="020B0604030504040204" pitchFamily="34" charset="0"/>
              </a:rPr>
              <a:t>Key</a:t>
            </a:r>
            <a:r>
              <a:rPr lang="en-US" sz="2000" dirty="0" smtClean="0">
                <a:latin typeface="Tahoma" panose="020B0604030504040204" pitchFamily="34" charset="0"/>
                <a:ea typeface="Tahoma" panose="020B0604030504040204" pitchFamily="34" charset="0"/>
                <a:cs typeface="Tahoma" panose="020B0604030504040204" pitchFamily="34" charset="0"/>
              </a:rPr>
              <a:t> </a:t>
            </a:r>
            <a:r>
              <a:rPr lang="tr-TR" sz="2000" dirty="0" err="1" smtClean="0">
                <a:latin typeface="Tahoma" panose="020B0604030504040204" pitchFamily="34" charset="0"/>
                <a:ea typeface="Tahoma" panose="020B0604030504040204" pitchFamily="34" charset="0"/>
                <a:cs typeface="Tahoma" panose="020B0604030504040204" pitchFamily="34" charset="0"/>
              </a:rPr>
              <a:t>Actions</a:t>
            </a:r>
            <a:r>
              <a:rPr lang="tr-TR" sz="2000" dirty="0" smtClean="0">
                <a:latin typeface="Tahoma" panose="020B0604030504040204" pitchFamily="34" charset="0"/>
                <a:ea typeface="Tahoma" panose="020B0604030504040204" pitchFamily="34" charset="0"/>
                <a:cs typeface="Tahoma" panose="020B0604030504040204" pitchFamily="34" charset="0"/>
              </a:rPr>
              <a:t> of </a:t>
            </a:r>
            <a:r>
              <a:rPr lang="tr-TR" sz="2000" dirty="0" err="1" smtClean="0">
                <a:latin typeface="Tahoma" panose="020B0604030504040204" pitchFamily="34" charset="0"/>
                <a:ea typeface="Tahoma" panose="020B0604030504040204" pitchFamily="34" charset="0"/>
                <a:cs typeface="Tahoma" panose="020B0604030504040204" pitchFamily="34" charset="0"/>
              </a:rPr>
              <a:t>the</a:t>
            </a:r>
            <a:r>
              <a:rPr lang="tr-TR" sz="2000" dirty="0" smtClean="0">
                <a:latin typeface="Tahoma" panose="020B0604030504040204" pitchFamily="34" charset="0"/>
                <a:ea typeface="Tahoma" panose="020B0604030504040204" pitchFamily="34" charset="0"/>
                <a:cs typeface="Tahoma" panose="020B0604030504040204" pitchFamily="34" charset="0"/>
              </a:rPr>
              <a:t> </a:t>
            </a:r>
            <a:r>
              <a:rPr lang="tr-TR" sz="2000" dirty="0" err="1" smtClean="0">
                <a:latin typeface="Tahoma" panose="020B0604030504040204" pitchFamily="34" charset="0"/>
                <a:ea typeface="Tahoma" panose="020B0604030504040204" pitchFamily="34" charset="0"/>
                <a:cs typeface="Tahoma" panose="020B0604030504040204" pitchFamily="34" charset="0"/>
              </a:rPr>
              <a:t>European</a:t>
            </a:r>
            <a:r>
              <a:rPr lang="tr-TR" sz="2000" dirty="0" smtClean="0">
                <a:latin typeface="Tahoma" panose="020B0604030504040204" pitchFamily="34" charset="0"/>
                <a:ea typeface="Tahoma" panose="020B0604030504040204" pitchFamily="34" charset="0"/>
                <a:cs typeface="Tahoma" panose="020B0604030504040204" pitchFamily="34" charset="0"/>
              </a:rPr>
              <a:t> 2020 </a:t>
            </a:r>
            <a:r>
              <a:rPr lang="tr-TR" sz="2000" dirty="0" err="1" smtClean="0">
                <a:latin typeface="Tahoma" panose="020B0604030504040204" pitchFamily="34" charset="0"/>
                <a:ea typeface="Tahoma" panose="020B0604030504040204" pitchFamily="34" charset="0"/>
                <a:cs typeface="Tahoma" panose="020B0604030504040204" pitchFamily="34" charset="0"/>
              </a:rPr>
              <a:t>Strategy</a:t>
            </a:r>
            <a:r>
              <a:rPr lang="tr-TR" sz="2000" dirty="0" smtClean="0">
                <a:latin typeface="Tahoma" panose="020B0604030504040204" pitchFamily="34" charset="0"/>
                <a:ea typeface="Tahoma" panose="020B0604030504040204" pitchFamily="34" charset="0"/>
                <a:cs typeface="Tahoma" panose="020B0604030504040204" pitchFamily="34" charset="0"/>
              </a:rPr>
              <a:t>.</a:t>
            </a:r>
          </a:p>
          <a:p>
            <a:pPr marL="0" indent="0" algn="ctr">
              <a:buNone/>
            </a:pPr>
            <a:endParaRPr lang="tr-TR" sz="1100" dirty="0" smtClean="0">
              <a:latin typeface="Tahoma" panose="020B0604030504040204" pitchFamily="34" charset="0"/>
              <a:ea typeface="Tahoma" panose="020B0604030504040204" pitchFamily="34" charset="0"/>
              <a:cs typeface="Tahoma" panose="020B0604030504040204" pitchFamily="34" charset="0"/>
              <a:hlinkClick r:id="rId2"/>
            </a:endParaRPr>
          </a:p>
          <a:p>
            <a:pPr marL="0" indent="0" algn="ctr">
              <a:buNone/>
            </a:pPr>
            <a:r>
              <a:rPr lang="tr-TR" sz="2000" dirty="0" smtClean="0">
                <a:latin typeface="Tahoma" panose="020B0604030504040204" pitchFamily="34" charset="0"/>
                <a:ea typeface="Tahoma" panose="020B0604030504040204" pitchFamily="34" charset="0"/>
                <a:cs typeface="Tahoma" panose="020B0604030504040204" pitchFamily="34" charset="0"/>
                <a:hlinkClick r:id="rId2"/>
              </a:rPr>
              <a:t>https</a:t>
            </a:r>
            <a:r>
              <a:rPr lang="tr-TR" sz="2000" dirty="0">
                <a:latin typeface="Tahoma" panose="020B0604030504040204" pitchFamily="34" charset="0"/>
                <a:ea typeface="Tahoma" panose="020B0604030504040204" pitchFamily="34" charset="0"/>
                <a:cs typeface="Tahoma" panose="020B0604030504040204" pitchFamily="34" charset="0"/>
                <a:hlinkClick r:id="rId2"/>
              </a:rPr>
              <a:t>://</a:t>
            </a:r>
            <a:r>
              <a:rPr lang="tr-TR" sz="2000" dirty="0" smtClean="0">
                <a:latin typeface="Tahoma" panose="020B0604030504040204" pitchFamily="34" charset="0"/>
                <a:ea typeface="Tahoma" panose="020B0604030504040204" pitchFamily="34" charset="0"/>
                <a:cs typeface="Tahoma" panose="020B0604030504040204" pitchFamily="34" charset="0"/>
                <a:hlinkClick r:id="rId2"/>
              </a:rPr>
              <a:t>europa.eu/youth/volunteering/organisation/919793383_en</a:t>
            </a:r>
            <a:r>
              <a:rPr lang="tr-TR" sz="2000" dirty="0" smtClean="0">
                <a:latin typeface="Tahoma" panose="020B0604030504040204" pitchFamily="34" charset="0"/>
                <a:ea typeface="Tahoma" panose="020B0604030504040204" pitchFamily="34" charset="0"/>
                <a:cs typeface="Tahoma" panose="020B0604030504040204" pitchFamily="34" charset="0"/>
              </a:rPr>
              <a:t> </a:t>
            </a:r>
            <a:endParaRPr lang="tr-TR" sz="2000" dirty="0">
              <a:latin typeface="Tahoma" panose="020B0604030504040204" pitchFamily="34" charset="0"/>
              <a:ea typeface="Tahoma" panose="020B0604030504040204" pitchFamily="34" charset="0"/>
              <a:cs typeface="Tahoma" panose="020B0604030504040204" pitchFamily="34" charset="0"/>
            </a:endParaRPr>
          </a:p>
        </p:txBody>
      </p:sp>
      <p:pic>
        <p:nvPicPr>
          <p:cNvPr id="9" name="İçerik Yer Tutucusu 5"/>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742566" y="1134098"/>
            <a:ext cx="5658868" cy="2673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80717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a:xfrm>
            <a:off x="358194" y="0"/>
            <a:ext cx="7886700" cy="729578"/>
          </a:xfrm>
        </p:spPr>
        <p:txBody>
          <a:bodyPr>
            <a:normAutofit/>
          </a:bodyPr>
          <a:lstStyle/>
          <a:p>
            <a:r>
              <a:rPr lang="tr-TR" sz="2400" b="1" dirty="0" smtClean="0">
                <a:latin typeface="Tahoma" panose="020B0604030504040204" pitchFamily="34" charset="0"/>
                <a:ea typeface="Tahoma" panose="020B0604030504040204" pitchFamily="34" charset="0"/>
                <a:cs typeface="Tahoma" panose="020B0604030504040204" pitchFamily="34" charset="0"/>
              </a:rPr>
              <a:t>About Us            </a:t>
            </a:r>
            <a:endParaRPr lang="tr-TR" sz="2400" b="1" dirty="0">
              <a:latin typeface="Tahoma" panose="020B0604030504040204" pitchFamily="34" charset="0"/>
              <a:ea typeface="Tahoma" panose="020B0604030504040204" pitchFamily="34" charset="0"/>
              <a:cs typeface="Tahoma" panose="020B0604030504040204" pitchFamily="34" charset="0"/>
            </a:endParaRPr>
          </a:p>
        </p:txBody>
      </p:sp>
      <p:sp>
        <p:nvSpPr>
          <p:cNvPr id="4" name="İçerik Yer Tutucusu 3"/>
          <p:cNvSpPr>
            <a:spLocks noGrp="1"/>
          </p:cNvSpPr>
          <p:nvPr>
            <p:ph idx="1"/>
          </p:nvPr>
        </p:nvSpPr>
        <p:spPr>
          <a:xfrm>
            <a:off x="3680161" y="733417"/>
            <a:ext cx="5463839" cy="2642990"/>
          </a:xfrm>
        </p:spPr>
        <p:txBody>
          <a:bodyPr>
            <a:noAutofit/>
          </a:bodyPr>
          <a:lstStyle/>
          <a:p>
            <a:pPr marL="0" indent="0">
              <a:buNone/>
            </a:pPr>
            <a:r>
              <a:rPr lang="en-US" sz="1700" dirty="0" err="1" smtClean="0">
                <a:latin typeface="Tahoma" panose="020B0604030504040204" pitchFamily="34" charset="0"/>
                <a:ea typeface="Tahoma" panose="020B0604030504040204" pitchFamily="34" charset="0"/>
                <a:cs typeface="Tahoma" panose="020B0604030504040204" pitchFamily="34" charset="0"/>
              </a:rPr>
              <a:t>Cevdet</a:t>
            </a:r>
            <a:r>
              <a:rPr lang="en-US" sz="1700" dirty="0" smtClean="0">
                <a:latin typeface="Tahoma" panose="020B0604030504040204" pitchFamily="34" charset="0"/>
                <a:ea typeface="Tahoma" panose="020B0604030504040204" pitchFamily="34" charset="0"/>
                <a:cs typeface="Tahoma" panose="020B0604030504040204" pitchFamily="34" charset="0"/>
              </a:rPr>
              <a:t> </a:t>
            </a:r>
            <a:r>
              <a:rPr lang="tr-TR" sz="1700" dirty="0">
                <a:latin typeface="Tahoma" panose="020B0604030504040204" pitchFamily="34" charset="0"/>
                <a:ea typeface="Tahoma" panose="020B0604030504040204" pitchFamily="34" charset="0"/>
                <a:cs typeface="Tahoma" panose="020B0604030504040204" pitchFamily="34" charset="0"/>
              </a:rPr>
              <a:t>I</a:t>
            </a:r>
            <a:r>
              <a:rPr lang="en-US" sz="1700" dirty="0" err="1" smtClean="0">
                <a:latin typeface="Tahoma" panose="020B0604030504040204" pitchFamily="34" charset="0"/>
                <a:ea typeface="Tahoma" panose="020B0604030504040204" pitchFamily="34" charset="0"/>
                <a:cs typeface="Tahoma" panose="020B0604030504040204" pitchFamily="34" charset="0"/>
              </a:rPr>
              <a:t>nci</a:t>
            </a:r>
            <a:r>
              <a:rPr lang="en-US" sz="1700" dirty="0" smtClean="0">
                <a:latin typeface="Tahoma" panose="020B0604030504040204" pitchFamily="34" charset="0"/>
                <a:ea typeface="Tahoma" panose="020B0604030504040204" pitchFamily="34" charset="0"/>
                <a:cs typeface="Tahoma" panose="020B0604030504040204" pitchFamily="34" charset="0"/>
              </a:rPr>
              <a:t> Educational </a:t>
            </a:r>
            <a:r>
              <a:rPr lang="en-US" sz="1700" dirty="0">
                <a:latin typeface="Tahoma" panose="020B0604030504040204" pitchFamily="34" charset="0"/>
                <a:ea typeface="Tahoma" panose="020B0604030504040204" pitchFamily="34" charset="0"/>
                <a:cs typeface="Tahoma" panose="020B0604030504040204" pitchFamily="34" charset="0"/>
              </a:rPr>
              <a:t>Foundation (İNCİ VAKFI) established </a:t>
            </a:r>
            <a:r>
              <a:rPr lang="en-US" sz="1700" dirty="0" smtClean="0">
                <a:latin typeface="Tahoma" panose="020B0604030504040204" pitchFamily="34" charset="0"/>
                <a:ea typeface="Tahoma" panose="020B0604030504040204" pitchFamily="34" charset="0"/>
                <a:cs typeface="Tahoma" panose="020B0604030504040204" pitchFamily="34" charset="0"/>
              </a:rPr>
              <a:t>by</a:t>
            </a:r>
            <a:r>
              <a:rPr lang="tr-TR" sz="1700" dirty="0" smtClean="0">
                <a:latin typeface="Tahoma" panose="020B0604030504040204" pitchFamily="34" charset="0"/>
                <a:ea typeface="Tahoma" panose="020B0604030504040204" pitchFamily="34" charset="0"/>
                <a:cs typeface="Tahoma" panose="020B0604030504040204" pitchFamily="34" charset="0"/>
              </a:rPr>
              <a:t>  </a:t>
            </a:r>
            <a:r>
              <a:rPr lang="tr-TR" sz="1700" dirty="0" err="1" smtClean="0">
                <a:latin typeface="Tahoma" panose="020B0604030504040204" pitchFamily="34" charset="0"/>
                <a:ea typeface="Tahoma" panose="020B0604030504040204" pitchFamily="34" charset="0"/>
                <a:cs typeface="Tahoma" panose="020B0604030504040204" pitchFamily="34" charset="0"/>
              </a:rPr>
              <a:t>Philantropist</a:t>
            </a:r>
            <a:r>
              <a:rPr lang="tr-TR" sz="1700" dirty="0" smtClean="0">
                <a:latin typeface="Tahoma" panose="020B0604030504040204" pitchFamily="34" charset="0"/>
                <a:ea typeface="Tahoma" panose="020B0604030504040204" pitchFamily="34" charset="0"/>
                <a:cs typeface="Tahoma" panose="020B0604030504040204" pitchFamily="34" charset="0"/>
              </a:rPr>
              <a:t>, </a:t>
            </a:r>
            <a:r>
              <a:rPr lang="tr-TR" sz="1700" dirty="0" err="1" smtClean="0">
                <a:latin typeface="Tahoma" panose="020B0604030504040204" pitchFamily="34" charset="0"/>
                <a:ea typeface="Tahoma" panose="020B0604030504040204" pitchFamily="34" charset="0"/>
                <a:cs typeface="Tahoma" panose="020B0604030504040204" pitchFamily="34" charset="0"/>
              </a:rPr>
              <a:t>entrepreneur</a:t>
            </a:r>
            <a:r>
              <a:rPr lang="tr-TR" sz="1700" dirty="0" smtClean="0">
                <a:latin typeface="Tahoma" panose="020B0604030504040204" pitchFamily="34" charset="0"/>
                <a:ea typeface="Tahoma" panose="020B0604030504040204" pitchFamily="34" charset="0"/>
                <a:cs typeface="Tahoma" panose="020B0604030504040204" pitchFamily="34" charset="0"/>
              </a:rPr>
              <a:t> </a:t>
            </a:r>
            <a:r>
              <a:rPr lang="tr-TR" sz="1700" dirty="0" err="1" smtClean="0">
                <a:latin typeface="Tahoma" panose="020B0604030504040204" pitchFamily="34" charset="0"/>
                <a:ea typeface="Tahoma" panose="020B0604030504040204" pitchFamily="34" charset="0"/>
                <a:cs typeface="Tahoma" panose="020B0604030504040204" pitchFamily="34" charset="0"/>
              </a:rPr>
              <a:t>and</a:t>
            </a:r>
            <a:r>
              <a:rPr lang="tr-TR" sz="1700" dirty="0" smtClean="0">
                <a:latin typeface="Tahoma" panose="020B0604030504040204" pitchFamily="34" charset="0"/>
                <a:ea typeface="Tahoma" panose="020B0604030504040204" pitchFamily="34" charset="0"/>
                <a:cs typeface="Tahoma" panose="020B0604030504040204" pitchFamily="34" charset="0"/>
              </a:rPr>
              <a:t> </a:t>
            </a:r>
            <a:r>
              <a:rPr lang="tr-TR" sz="1700" dirty="0" err="1" smtClean="0">
                <a:latin typeface="Tahoma" panose="020B0604030504040204" pitchFamily="34" charset="0"/>
                <a:ea typeface="Tahoma" panose="020B0604030504040204" pitchFamily="34" charset="0"/>
                <a:cs typeface="Tahoma" panose="020B0604030504040204" pitchFamily="34" charset="0"/>
              </a:rPr>
              <a:t>businessman</a:t>
            </a:r>
            <a:r>
              <a:rPr lang="en-US" sz="1700" dirty="0" smtClean="0">
                <a:latin typeface="Tahoma" panose="020B0604030504040204" pitchFamily="34" charset="0"/>
                <a:ea typeface="Tahoma" panose="020B0604030504040204" pitchFamily="34" charset="0"/>
                <a:cs typeface="Tahoma" panose="020B0604030504040204" pitchFamily="34" charset="0"/>
              </a:rPr>
              <a:t> Mr</a:t>
            </a:r>
            <a:r>
              <a:rPr lang="en-US" sz="1700" dirty="0">
                <a:latin typeface="Tahoma" panose="020B0604030504040204" pitchFamily="34" charset="0"/>
                <a:ea typeface="Tahoma" panose="020B0604030504040204" pitchFamily="34" charset="0"/>
                <a:cs typeface="Tahoma" panose="020B0604030504040204" pitchFamily="34" charset="0"/>
              </a:rPr>
              <a:t>. </a:t>
            </a:r>
            <a:r>
              <a:rPr lang="en-US" sz="1700" dirty="0" err="1">
                <a:latin typeface="Tahoma" panose="020B0604030504040204" pitchFamily="34" charset="0"/>
                <a:ea typeface="Tahoma" panose="020B0604030504040204" pitchFamily="34" charset="0"/>
                <a:cs typeface="Tahoma" panose="020B0604030504040204" pitchFamily="34" charset="0"/>
              </a:rPr>
              <a:t>Cevdet</a:t>
            </a:r>
            <a:r>
              <a:rPr lang="en-US" sz="1700" dirty="0">
                <a:latin typeface="Tahoma" panose="020B0604030504040204" pitchFamily="34" charset="0"/>
                <a:ea typeface="Tahoma" panose="020B0604030504040204" pitchFamily="34" charset="0"/>
                <a:cs typeface="Tahoma" panose="020B0604030504040204" pitchFamily="34" charset="0"/>
              </a:rPr>
              <a:t> </a:t>
            </a:r>
            <a:r>
              <a:rPr lang="en-US" sz="1700" dirty="0" smtClean="0">
                <a:latin typeface="Tahoma" panose="020B0604030504040204" pitchFamily="34" charset="0"/>
                <a:ea typeface="Tahoma" panose="020B0604030504040204" pitchFamily="34" charset="0"/>
                <a:cs typeface="Tahoma" panose="020B0604030504040204" pitchFamily="34" charset="0"/>
              </a:rPr>
              <a:t>İNCİ</a:t>
            </a:r>
            <a:r>
              <a:rPr lang="tr-TR" sz="1700" dirty="0" smtClean="0">
                <a:latin typeface="Tahoma" panose="020B0604030504040204" pitchFamily="34" charset="0"/>
                <a:ea typeface="Tahoma" panose="020B0604030504040204" pitchFamily="34" charset="0"/>
                <a:cs typeface="Tahoma" panose="020B0604030504040204" pitchFamily="34" charset="0"/>
              </a:rPr>
              <a:t> </a:t>
            </a:r>
            <a:r>
              <a:rPr lang="en-US" sz="1700" dirty="0" smtClean="0">
                <a:latin typeface="Tahoma" panose="020B0604030504040204" pitchFamily="34" charset="0"/>
                <a:ea typeface="Tahoma" panose="020B0604030504040204" pitchFamily="34" charset="0"/>
                <a:cs typeface="Tahoma" panose="020B0604030504040204" pitchFamily="34" charset="0"/>
              </a:rPr>
              <a:t>(</a:t>
            </a:r>
            <a:r>
              <a:rPr lang="en-US" sz="1700" dirty="0">
                <a:latin typeface="Tahoma" panose="020B0604030504040204" pitchFamily="34" charset="0"/>
                <a:ea typeface="Tahoma" panose="020B0604030504040204" pitchFamily="34" charset="0"/>
                <a:cs typeface="Tahoma" panose="020B0604030504040204" pitchFamily="34" charset="0"/>
              </a:rPr>
              <a:t>1922-2004</a:t>
            </a:r>
            <a:r>
              <a:rPr lang="en-US" sz="1700" dirty="0" smtClean="0">
                <a:latin typeface="Tahoma" panose="020B0604030504040204" pitchFamily="34" charset="0"/>
                <a:ea typeface="Tahoma" panose="020B0604030504040204" pitchFamily="34" charset="0"/>
                <a:cs typeface="Tahoma" panose="020B0604030504040204" pitchFamily="34" charset="0"/>
              </a:rPr>
              <a:t>),</a:t>
            </a:r>
            <a:r>
              <a:rPr lang="tr-TR" sz="1700" dirty="0" smtClean="0">
                <a:latin typeface="Tahoma" panose="020B0604030504040204" pitchFamily="34" charset="0"/>
                <a:ea typeface="Tahoma" panose="020B0604030504040204" pitchFamily="34" charset="0"/>
                <a:cs typeface="Tahoma" panose="020B0604030504040204" pitchFamily="34" charset="0"/>
              </a:rPr>
              <a:t>              </a:t>
            </a:r>
            <a:r>
              <a:rPr lang="en-US" sz="1700" dirty="0" smtClean="0">
                <a:latin typeface="Tahoma" panose="020B0604030504040204" pitchFamily="34" charset="0"/>
                <a:ea typeface="Tahoma" panose="020B0604030504040204" pitchFamily="34" charset="0"/>
                <a:cs typeface="Tahoma" panose="020B0604030504040204" pitchFamily="34" charset="0"/>
              </a:rPr>
              <a:t> </a:t>
            </a:r>
            <a:r>
              <a:rPr lang="en-US" sz="1700" dirty="0">
                <a:latin typeface="Tahoma" panose="020B0604030504040204" pitchFamily="34" charset="0"/>
                <a:ea typeface="Tahoma" panose="020B0604030504040204" pitchFamily="34" charset="0"/>
                <a:cs typeface="Tahoma" panose="020B0604030504040204" pitchFamily="34" charset="0"/>
              </a:rPr>
              <a:t>serves with consistency and quality to fulfill its vision </a:t>
            </a:r>
            <a:r>
              <a:rPr lang="tr-TR" sz="1700" dirty="0" smtClean="0">
                <a:latin typeface="Tahoma" panose="020B0604030504040204" pitchFamily="34" charset="0"/>
                <a:ea typeface="Tahoma" panose="020B0604030504040204" pitchFamily="34" charset="0"/>
                <a:cs typeface="Tahoma" panose="020B0604030504040204" pitchFamily="34" charset="0"/>
              </a:rPr>
              <a:t>«</a:t>
            </a:r>
            <a:r>
              <a:rPr lang="en-US" sz="1700" dirty="0" smtClean="0">
                <a:latin typeface="Tahoma" panose="020B0604030504040204" pitchFamily="34" charset="0"/>
                <a:ea typeface="Tahoma" panose="020B0604030504040204" pitchFamily="34" charset="0"/>
                <a:cs typeface="Tahoma" panose="020B0604030504040204" pitchFamily="34" charset="0"/>
              </a:rPr>
              <a:t>Supporting </a:t>
            </a:r>
            <a:r>
              <a:rPr lang="en-US" sz="1700" dirty="0">
                <a:latin typeface="Tahoma" panose="020B0604030504040204" pitchFamily="34" charset="0"/>
                <a:ea typeface="Tahoma" panose="020B0604030504040204" pitchFamily="34" charset="0"/>
                <a:cs typeface="Tahoma" panose="020B0604030504040204" pitchFamily="34" charset="0"/>
              </a:rPr>
              <a:t>Education, Serving </a:t>
            </a:r>
            <a:r>
              <a:rPr lang="en-US" sz="1700" dirty="0" smtClean="0">
                <a:latin typeface="Tahoma" panose="020B0604030504040204" pitchFamily="34" charset="0"/>
                <a:ea typeface="Tahoma" panose="020B0604030504040204" pitchFamily="34" charset="0"/>
                <a:cs typeface="Tahoma" panose="020B0604030504040204" pitchFamily="34" charset="0"/>
              </a:rPr>
              <a:t>Future</a:t>
            </a:r>
            <a:r>
              <a:rPr lang="en-US" sz="1700" dirty="0">
                <a:latin typeface="Tahoma" panose="020B0604030504040204" pitchFamily="34" charset="0"/>
                <a:ea typeface="Tahoma" panose="020B0604030504040204" pitchFamily="34" charset="0"/>
                <a:cs typeface="Tahoma" panose="020B0604030504040204" pitchFamily="34" charset="0"/>
              </a:rPr>
              <a:t>” </a:t>
            </a:r>
            <a:r>
              <a:rPr lang="tr-TR" sz="1700" dirty="0" smtClean="0">
                <a:latin typeface="Tahoma" panose="020B0604030504040204" pitchFamily="34" charset="0"/>
                <a:ea typeface="Tahoma" panose="020B0604030504040204" pitchFamily="34" charset="0"/>
                <a:cs typeface="Tahoma" panose="020B0604030504040204" pitchFamily="34" charset="0"/>
              </a:rPr>
              <a:t> </a:t>
            </a:r>
            <a:r>
              <a:rPr lang="en-US" sz="1700" dirty="0" smtClean="0">
                <a:latin typeface="Tahoma" panose="020B0604030504040204" pitchFamily="34" charset="0"/>
                <a:ea typeface="Tahoma" panose="020B0604030504040204" pitchFamily="34" charset="0"/>
                <a:cs typeface="Tahoma" panose="020B0604030504040204" pitchFamily="34" charset="0"/>
              </a:rPr>
              <a:t>since </a:t>
            </a:r>
            <a:r>
              <a:rPr lang="en-US" sz="1700" dirty="0">
                <a:latin typeface="Tahoma" panose="020B0604030504040204" pitchFamily="34" charset="0"/>
                <a:ea typeface="Tahoma" panose="020B0604030504040204" pitchFamily="34" charset="0"/>
                <a:cs typeface="Tahoma" panose="020B0604030504040204" pitchFamily="34" charset="0"/>
              </a:rPr>
              <a:t>1985. </a:t>
            </a:r>
            <a:r>
              <a:rPr lang="tr-TR" sz="1700" dirty="0" smtClean="0">
                <a:latin typeface="Tahoma" panose="020B0604030504040204" pitchFamily="34" charset="0"/>
                <a:ea typeface="Tahoma" panose="020B0604030504040204" pitchFamily="34" charset="0"/>
                <a:cs typeface="Tahoma" panose="020B0604030504040204" pitchFamily="34" charset="0"/>
              </a:rPr>
              <a:t> </a:t>
            </a:r>
          </a:p>
          <a:p>
            <a:pPr marL="0" indent="0">
              <a:buNone/>
            </a:pPr>
            <a:r>
              <a:rPr lang="tr-TR" sz="1700" dirty="0" smtClean="0">
                <a:latin typeface="Tahoma" panose="020B0604030504040204" pitchFamily="34" charset="0"/>
                <a:ea typeface="Tahoma" panose="020B0604030504040204" pitchFamily="34" charset="0"/>
                <a:cs typeface="Tahoma" panose="020B0604030504040204" pitchFamily="34" charset="0"/>
              </a:rPr>
              <a:t>The Foundation r</a:t>
            </a:r>
            <a:r>
              <a:rPr lang="en-US" sz="1700" dirty="0" err="1" smtClean="0">
                <a:latin typeface="Tahoma" panose="020B0604030504040204" pitchFamily="34" charset="0"/>
                <a:ea typeface="Tahoma" panose="020B0604030504040204" pitchFamily="34" charset="0"/>
                <a:cs typeface="Tahoma" panose="020B0604030504040204" pitchFamily="34" charset="0"/>
              </a:rPr>
              <a:t>uns</a:t>
            </a:r>
            <a:r>
              <a:rPr lang="en-US" sz="1700" dirty="0" smtClean="0">
                <a:latin typeface="Tahoma" panose="020B0604030504040204" pitchFamily="34" charset="0"/>
                <a:ea typeface="Tahoma" panose="020B0604030504040204" pitchFamily="34" charset="0"/>
                <a:cs typeface="Tahoma" panose="020B0604030504040204" pitchFamily="34" charset="0"/>
              </a:rPr>
              <a:t> active</a:t>
            </a:r>
            <a:r>
              <a:rPr lang="tr-TR" sz="1700" dirty="0" smtClean="0">
                <a:latin typeface="Tahoma" panose="020B0604030504040204" pitchFamily="34" charset="0"/>
                <a:ea typeface="Tahoma" panose="020B0604030504040204" pitchFamily="34" charset="0"/>
                <a:cs typeface="Tahoma" panose="020B0604030504040204" pitchFamily="34" charset="0"/>
              </a:rPr>
              <a:t> </a:t>
            </a:r>
            <a:r>
              <a:rPr lang="tr-TR" sz="1700" dirty="0">
                <a:latin typeface="Tahoma" panose="020B0604030504040204" pitchFamily="34" charset="0"/>
                <a:ea typeface="Tahoma" panose="020B0604030504040204" pitchFamily="34" charset="0"/>
                <a:cs typeface="Tahoma" panose="020B0604030504040204" pitchFamily="34" charset="0"/>
              </a:rPr>
              <a:t>projects in areas such as; education, art, welfare through establishing partnerships with public and private entities (including Inci Group of </a:t>
            </a:r>
            <a:r>
              <a:rPr lang="tr-TR" sz="1700" dirty="0" smtClean="0">
                <a:latin typeface="Tahoma" panose="020B0604030504040204" pitchFamily="34" charset="0"/>
                <a:ea typeface="Tahoma" panose="020B0604030504040204" pitchFamily="34" charset="0"/>
                <a:cs typeface="Tahoma" panose="020B0604030504040204" pitchFamily="34" charset="0"/>
              </a:rPr>
              <a:t>Companies - Inci Holding).</a:t>
            </a:r>
            <a:r>
              <a:rPr lang="tr-TR" sz="1700" dirty="0">
                <a:latin typeface="Tahoma" panose="020B0604030504040204" pitchFamily="34" charset="0"/>
                <a:ea typeface="Tahoma" panose="020B0604030504040204" pitchFamily="34" charset="0"/>
                <a:cs typeface="Tahoma" panose="020B0604030504040204" pitchFamily="34" charset="0"/>
              </a:rPr>
              <a:t> </a:t>
            </a:r>
            <a:r>
              <a:rPr lang="tr-TR" sz="1700" dirty="0" smtClean="0">
                <a:latin typeface="Tahoma" panose="020B0604030504040204" pitchFamily="34" charset="0"/>
                <a:ea typeface="Tahoma" panose="020B0604030504040204" pitchFamily="34" charset="0"/>
                <a:cs typeface="Tahoma" panose="020B0604030504040204" pitchFamily="34" charset="0"/>
              </a:rPr>
              <a:t>Primarily </a:t>
            </a:r>
            <a:r>
              <a:rPr lang="tr-TR" sz="1700" dirty="0">
                <a:latin typeface="Tahoma" panose="020B0604030504040204" pitchFamily="34" charset="0"/>
                <a:ea typeface="Tahoma" panose="020B0604030504040204" pitchFamily="34" charset="0"/>
                <a:cs typeface="Tahoma" panose="020B0604030504040204" pitchFamily="34" charset="0"/>
              </a:rPr>
              <a:t>focuses on education </a:t>
            </a:r>
            <a:r>
              <a:rPr lang="tr-TR" sz="1700" dirty="0" smtClean="0">
                <a:latin typeface="Tahoma" panose="020B0604030504040204" pitchFamily="34" charset="0"/>
                <a:ea typeface="Tahoma" panose="020B0604030504040204" pitchFamily="34" charset="0"/>
                <a:cs typeface="Tahoma" panose="020B0604030504040204" pitchFamily="34" charset="0"/>
              </a:rPr>
              <a:t>of </a:t>
            </a:r>
            <a:r>
              <a:rPr lang="tr-TR" sz="1700" dirty="0">
                <a:latin typeface="Tahoma" panose="020B0604030504040204" pitchFamily="34" charset="0"/>
                <a:ea typeface="Tahoma" panose="020B0604030504040204" pitchFamily="34" charset="0"/>
                <a:cs typeface="Tahoma" panose="020B0604030504040204" pitchFamily="34" charset="0"/>
              </a:rPr>
              <a:t>children, youth, and adults</a:t>
            </a:r>
            <a:r>
              <a:rPr lang="tr-TR" sz="1700" dirty="0" smtClean="0">
                <a:latin typeface="Tahoma" panose="020B0604030504040204" pitchFamily="34" charset="0"/>
                <a:ea typeface="Tahoma" panose="020B0604030504040204" pitchFamily="34" charset="0"/>
                <a:cs typeface="Tahoma" panose="020B0604030504040204" pitchFamily="34" charset="0"/>
              </a:rPr>
              <a:t>.</a:t>
            </a:r>
            <a:endParaRPr lang="tr-TR" sz="1700" dirty="0">
              <a:latin typeface="Tahoma" panose="020B0604030504040204" pitchFamily="34" charset="0"/>
              <a:ea typeface="Tahoma" panose="020B0604030504040204" pitchFamily="34" charset="0"/>
              <a:cs typeface="Tahoma" panose="020B0604030504040204" pitchFamily="34" charset="0"/>
            </a:endParaRPr>
          </a:p>
        </p:txBody>
      </p:sp>
      <p:pic>
        <p:nvPicPr>
          <p:cNvPr id="6"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163" y="694570"/>
            <a:ext cx="3457079" cy="2575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5 Resim" descr="SE 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83541" y="3572814"/>
            <a:ext cx="2261997" cy="2878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9 Dikdörtgen"/>
          <p:cNvSpPr>
            <a:spLocks noChangeArrowheads="1"/>
          </p:cNvSpPr>
          <p:nvPr/>
        </p:nvSpPr>
        <p:spPr bwMode="auto">
          <a:xfrm>
            <a:off x="158163" y="3293588"/>
            <a:ext cx="3405370" cy="63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pPr>
            <a:r>
              <a:rPr lang="tr-TR" altLang="tr-TR" sz="1600" b="1" dirty="0" smtClean="0">
                <a:latin typeface="Tahoma" panose="020B0604030504040204" pitchFamily="34" charset="0"/>
                <a:ea typeface="Tahoma" panose="020B0604030504040204" pitchFamily="34" charset="0"/>
                <a:cs typeface="Tahoma" panose="020B0604030504040204" pitchFamily="34" charset="0"/>
              </a:rPr>
              <a:t>CEVDET İNCİ</a:t>
            </a:r>
            <a:endParaRPr lang="tr-TR" altLang="tr-TR" sz="1600" b="1" dirty="0">
              <a:latin typeface="Tahoma" panose="020B0604030504040204" pitchFamily="34" charset="0"/>
              <a:ea typeface="Tahoma" panose="020B0604030504040204" pitchFamily="34" charset="0"/>
              <a:cs typeface="Tahoma" panose="020B0604030504040204" pitchFamily="34" charset="0"/>
            </a:endParaRPr>
          </a:p>
          <a:p>
            <a:pPr algn="ctr">
              <a:spcBef>
                <a:spcPct val="20000"/>
              </a:spcBef>
            </a:pPr>
            <a:r>
              <a:rPr lang="tr-TR" altLang="tr-TR" sz="1600" b="1" dirty="0" smtClean="0">
                <a:latin typeface="Tahoma" panose="020B0604030504040204" pitchFamily="34" charset="0"/>
                <a:ea typeface="Tahoma" panose="020B0604030504040204" pitchFamily="34" charset="0"/>
                <a:cs typeface="Tahoma" panose="020B0604030504040204" pitchFamily="34" charset="0"/>
              </a:rPr>
              <a:t>Founder</a:t>
            </a:r>
            <a:endParaRPr lang="tr-TR" altLang="tr-TR" sz="1600" b="1" dirty="0">
              <a:latin typeface="Tahoma" panose="020B0604030504040204" pitchFamily="34" charset="0"/>
              <a:ea typeface="Tahoma" panose="020B0604030504040204" pitchFamily="34" charset="0"/>
              <a:cs typeface="Tahoma" panose="020B0604030504040204" pitchFamily="34" charset="0"/>
            </a:endParaRPr>
          </a:p>
        </p:txBody>
      </p:sp>
      <p:sp>
        <p:nvSpPr>
          <p:cNvPr id="9" name="9 Dikdörtgen"/>
          <p:cNvSpPr>
            <a:spLocks noChangeArrowheads="1"/>
          </p:cNvSpPr>
          <p:nvPr/>
        </p:nvSpPr>
        <p:spPr bwMode="auto">
          <a:xfrm>
            <a:off x="5873008" y="6118209"/>
            <a:ext cx="3405370" cy="63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pPr>
            <a:r>
              <a:rPr lang="tr-TR" altLang="tr-TR" sz="1600" b="1" dirty="0">
                <a:latin typeface="Tahoma" panose="020B0604030504040204" pitchFamily="34" charset="0"/>
                <a:ea typeface="Tahoma" panose="020B0604030504040204" pitchFamily="34" charset="0"/>
                <a:cs typeface="Tahoma" panose="020B0604030504040204" pitchFamily="34" charset="0"/>
              </a:rPr>
              <a:t>ŞERİFE İNCİ EREN</a:t>
            </a:r>
          </a:p>
          <a:p>
            <a:pPr algn="ctr">
              <a:spcBef>
                <a:spcPct val="20000"/>
              </a:spcBef>
            </a:pPr>
            <a:r>
              <a:rPr lang="tr-TR" altLang="tr-TR" sz="1600" b="1" dirty="0">
                <a:latin typeface="Tahoma" panose="020B0604030504040204" pitchFamily="34" charset="0"/>
                <a:ea typeface="Tahoma" panose="020B0604030504040204" pitchFamily="34" charset="0"/>
                <a:cs typeface="Tahoma" panose="020B0604030504040204" pitchFamily="34" charset="0"/>
              </a:rPr>
              <a:t>     </a:t>
            </a:r>
            <a:r>
              <a:rPr lang="tr-TR" altLang="tr-TR" sz="1600" b="1" dirty="0" err="1" smtClean="0">
                <a:latin typeface="Tahoma" panose="020B0604030504040204" pitchFamily="34" charset="0"/>
                <a:ea typeface="Tahoma" panose="020B0604030504040204" pitchFamily="34" charset="0"/>
                <a:cs typeface="Tahoma" panose="020B0604030504040204" pitchFamily="34" charset="0"/>
              </a:rPr>
              <a:t>President</a:t>
            </a:r>
            <a:endParaRPr lang="tr-TR" altLang="tr-TR" sz="1600" b="1" dirty="0">
              <a:latin typeface="Tahoma" panose="020B0604030504040204" pitchFamily="34" charset="0"/>
              <a:ea typeface="Tahoma" panose="020B0604030504040204" pitchFamily="34" charset="0"/>
              <a:cs typeface="Tahoma" panose="020B0604030504040204" pitchFamily="34" charset="0"/>
            </a:endParaRPr>
          </a:p>
        </p:txBody>
      </p:sp>
      <p:sp>
        <p:nvSpPr>
          <p:cNvPr id="10" name="8 Dikdörtgen"/>
          <p:cNvSpPr>
            <a:spLocks noChangeArrowheads="1"/>
          </p:cNvSpPr>
          <p:nvPr/>
        </p:nvSpPr>
        <p:spPr bwMode="auto">
          <a:xfrm>
            <a:off x="634898" y="4046159"/>
            <a:ext cx="538728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a:spcBef>
                <a:spcPct val="20000"/>
              </a:spcBef>
            </a:pPr>
            <a:r>
              <a:rPr lang="tr-TR" altLang="tr-TR" dirty="0" smtClean="0">
                <a:latin typeface="Tahoma" panose="020B0604030504040204" pitchFamily="34" charset="0"/>
                <a:ea typeface="Tahoma" panose="020B0604030504040204" pitchFamily="34" charset="0"/>
                <a:cs typeface="Tahoma" panose="020B0604030504040204" pitchFamily="34" charset="0"/>
              </a:rPr>
              <a:t>Member of 2nd Generation of the </a:t>
            </a:r>
            <a:r>
              <a:rPr lang="tr-TR" altLang="tr-TR" dirty="0">
                <a:latin typeface="Tahoma" panose="020B0604030504040204" pitchFamily="34" charset="0"/>
                <a:ea typeface="Tahoma" panose="020B0604030504040204" pitchFamily="34" charset="0"/>
                <a:cs typeface="Tahoma" panose="020B0604030504040204" pitchFamily="34" charset="0"/>
              </a:rPr>
              <a:t>İ</a:t>
            </a:r>
            <a:r>
              <a:rPr lang="tr-TR" altLang="tr-TR" dirty="0" smtClean="0">
                <a:latin typeface="Tahoma" panose="020B0604030504040204" pitchFamily="34" charset="0"/>
                <a:ea typeface="Tahoma" panose="020B0604030504040204" pitchFamily="34" charset="0"/>
                <a:cs typeface="Tahoma" panose="020B0604030504040204" pitchFamily="34" charset="0"/>
              </a:rPr>
              <a:t>nci Family. </a:t>
            </a:r>
            <a:r>
              <a:rPr lang="tr-TR" dirty="0" smtClean="0">
                <a:latin typeface="Tahoma" panose="020B0604030504040204" pitchFamily="34" charset="0"/>
                <a:ea typeface="Tahoma" panose="020B0604030504040204" pitchFamily="34" charset="0"/>
                <a:cs typeface="Tahoma" panose="020B0604030504040204" pitchFamily="34" charset="0"/>
              </a:rPr>
              <a:t>Ex-president </a:t>
            </a:r>
            <a:r>
              <a:rPr lang="tr-TR" dirty="0">
                <a:latin typeface="Tahoma" panose="020B0604030504040204" pitchFamily="34" charset="0"/>
                <a:ea typeface="Tahoma" panose="020B0604030504040204" pitchFamily="34" charset="0"/>
                <a:cs typeface="Tahoma" panose="020B0604030504040204" pitchFamily="34" charset="0"/>
              </a:rPr>
              <a:t>of the Inci Holding </a:t>
            </a:r>
            <a:r>
              <a:rPr lang="tr-TR" dirty="0" smtClean="0">
                <a:latin typeface="Tahoma" panose="020B0604030504040204" pitchFamily="34" charset="0"/>
                <a:ea typeface="Tahoma" panose="020B0604030504040204" pitchFamily="34" charset="0"/>
                <a:cs typeface="Tahoma" panose="020B0604030504040204" pitchFamily="34" charset="0"/>
              </a:rPr>
              <a:t>Board (2007-2010). Mother of 2, grandmother of 3 dhildren. Personal interests: Reading, cycling, swimming, photography, gardening.</a:t>
            </a:r>
            <a:endParaRPr lang="tr-TR" altLang="tr-TR" dirty="0">
              <a:latin typeface="Tahoma" panose="020B0604030504040204" pitchFamily="34" charset="0"/>
              <a:ea typeface="Tahoma" panose="020B0604030504040204" pitchFamily="34" charset="0"/>
              <a:cs typeface="Tahoma" panose="020B0604030504040204" pitchFamily="34" charset="0"/>
            </a:endParaRPr>
          </a:p>
        </p:txBody>
      </p:sp>
      <p:sp>
        <p:nvSpPr>
          <p:cNvPr id="11" name="TextBox 5"/>
          <p:cNvSpPr txBox="1">
            <a:spLocks noChangeArrowheads="1"/>
          </p:cNvSpPr>
          <p:nvPr/>
        </p:nvSpPr>
        <p:spPr bwMode="auto">
          <a:xfrm>
            <a:off x="3425191" y="5489797"/>
            <a:ext cx="299323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spcBef>
                <a:spcPct val="20000"/>
              </a:spcBef>
              <a:buFont typeface="Arial" charset="0"/>
              <a:buChar char="•"/>
              <a:defRPr sz="3200">
                <a:solidFill>
                  <a:schemeClr val="tx1"/>
                </a:solidFill>
                <a:latin typeface="Arial" charset="0"/>
                <a:cs typeface="Arial" charset="0"/>
              </a:defRPr>
            </a:lvl1pPr>
            <a:lvl2pPr marL="742950" indent="-285750"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hangingPunct="1">
              <a:spcBef>
                <a:spcPct val="0"/>
              </a:spcBef>
              <a:buFontTx/>
              <a:buNone/>
            </a:pPr>
            <a:r>
              <a:rPr lang="tr-TR" altLang="tr-TR" sz="1400" b="1" dirty="0" smtClean="0">
                <a:latin typeface="Tahoma" panose="020B0604030504040204" pitchFamily="34" charset="0"/>
                <a:ea typeface="Tahoma" panose="020B0604030504040204" pitchFamily="34" charset="0"/>
                <a:cs typeface="Tahoma" panose="020B0604030504040204" pitchFamily="34" charset="0"/>
              </a:rPr>
              <a:t> facebook.com/serife.eren                            </a:t>
            </a:r>
          </a:p>
          <a:p>
            <a:pPr eaLnBrk="1" hangingPunct="1">
              <a:spcBef>
                <a:spcPct val="0"/>
              </a:spcBef>
              <a:buFontTx/>
              <a:buNone/>
            </a:pPr>
            <a:r>
              <a:rPr lang="tr-TR" altLang="tr-TR" sz="1400" b="1" dirty="0" smtClean="0">
                <a:latin typeface="Tahoma" panose="020B0604030504040204" pitchFamily="34" charset="0"/>
                <a:ea typeface="Tahoma" panose="020B0604030504040204" pitchFamily="34" charset="0"/>
                <a:cs typeface="Tahoma" panose="020B0604030504040204" pitchFamily="34" charset="0"/>
              </a:rPr>
              <a:t> twitter.com/erenserife</a:t>
            </a:r>
          </a:p>
          <a:p>
            <a:pPr eaLnBrk="1" hangingPunct="1">
              <a:spcBef>
                <a:spcPct val="0"/>
              </a:spcBef>
              <a:buFontTx/>
              <a:buNone/>
            </a:pPr>
            <a:r>
              <a:rPr lang="tr-TR" altLang="tr-TR" sz="1400" b="1" dirty="0" smtClean="0">
                <a:latin typeface="Tahoma" panose="020B0604030504040204" pitchFamily="34" charset="0"/>
                <a:ea typeface="Tahoma" panose="020B0604030504040204" pitchFamily="34" charset="0"/>
                <a:cs typeface="Tahoma" panose="020B0604030504040204" pitchFamily="34" charset="0"/>
              </a:rPr>
              <a:t> linkedin.com/serifeincieren </a:t>
            </a:r>
            <a:endParaRPr lang="tr-TR" altLang="tr-TR" sz="1400" b="1" dirty="0">
              <a:latin typeface="Tahoma" panose="020B0604030504040204" pitchFamily="34" charset="0"/>
              <a:ea typeface="Tahoma" panose="020B0604030504040204" pitchFamily="34" charset="0"/>
              <a:cs typeface="Tahoma" panose="020B0604030504040204" pitchFamily="34" charset="0"/>
            </a:endParaRPr>
          </a:p>
        </p:txBody>
      </p:sp>
      <p:pic>
        <p:nvPicPr>
          <p:cNvPr id="12" name="Picture 4" descr="D:\Metin\İH Dijital\Sosyal Medya Raporu\Döküman\Facebook-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03020" y="5546521"/>
            <a:ext cx="190380" cy="190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D:\Metin\İH Dijital\Sosyal Medya Raporu\Döküman\twitter-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83886" y="5784510"/>
            <a:ext cx="228648" cy="228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descr="D:\Metin\İH Dijital\Sosyal Medya Raporu\Döküman\LinkedIn_IN_Icon_5inCMYK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06757" y="6061884"/>
            <a:ext cx="190381" cy="190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56834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Unvan 9"/>
          <p:cNvSpPr>
            <a:spLocks noGrp="1"/>
          </p:cNvSpPr>
          <p:nvPr>
            <p:ph type="title"/>
          </p:nvPr>
        </p:nvSpPr>
        <p:spPr>
          <a:xfrm>
            <a:off x="242283" y="0"/>
            <a:ext cx="7886700" cy="665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r>
              <a:rPr lang="tr-TR" sz="2400" b="1" dirty="0" smtClean="0">
                <a:latin typeface="Tahoma" panose="020B0604030504040204" pitchFamily="34" charset="0"/>
                <a:ea typeface="Tahoma" panose="020B0604030504040204" pitchFamily="34" charset="0"/>
                <a:cs typeface="Tahoma" panose="020B0604030504040204" pitchFamily="34" charset="0"/>
              </a:rPr>
              <a:t>Cevdet İnci Educational Foundation</a:t>
            </a:r>
            <a:endParaRPr lang="tr-TR" sz="2400" b="1" dirty="0">
              <a:latin typeface="Tahoma" panose="020B0604030504040204" pitchFamily="34" charset="0"/>
              <a:ea typeface="Tahoma" panose="020B0604030504040204" pitchFamily="34" charset="0"/>
              <a:cs typeface="Tahoma" panose="020B0604030504040204" pitchFamily="34" charset="0"/>
            </a:endParaRPr>
          </a:p>
        </p:txBody>
      </p:sp>
      <p:sp>
        <p:nvSpPr>
          <p:cNvPr id="2" name="Altbilgi Yer Tutucusu 1"/>
          <p:cNvSpPr>
            <a:spLocks noGrp="1"/>
          </p:cNvSpPr>
          <p:nvPr>
            <p:ph type="ftr" sz="quarter" idx="11"/>
          </p:nvPr>
        </p:nvSpPr>
        <p:spPr>
          <a:xfrm>
            <a:off x="3028950" y="6432551"/>
            <a:ext cx="3086100" cy="365125"/>
          </a:xfrm>
        </p:spPr>
        <p:txBody>
          <a:bodyPr/>
          <a:lstStyle/>
          <a:p>
            <a:pPr>
              <a:defRPr/>
            </a:pPr>
            <a:r>
              <a:rPr lang="tr-TR" dirty="0"/>
              <a:t>"</a:t>
            </a:r>
            <a:r>
              <a:rPr lang="tr-TR" dirty="0" err="1"/>
              <a:t>Supporting</a:t>
            </a:r>
            <a:r>
              <a:rPr lang="tr-TR" dirty="0"/>
              <a:t> </a:t>
            </a:r>
            <a:r>
              <a:rPr lang="tr-TR" dirty="0" err="1"/>
              <a:t>Education</a:t>
            </a:r>
            <a:r>
              <a:rPr lang="tr-TR" dirty="0"/>
              <a:t>, </a:t>
            </a:r>
            <a:r>
              <a:rPr lang="tr-TR" dirty="0" err="1"/>
              <a:t>Serving</a:t>
            </a:r>
            <a:r>
              <a:rPr lang="tr-TR" dirty="0"/>
              <a:t> </a:t>
            </a:r>
            <a:r>
              <a:rPr lang="tr-TR" dirty="0" err="1"/>
              <a:t>Future</a:t>
            </a:r>
            <a:r>
              <a:rPr lang="tr-TR" dirty="0"/>
              <a:t>"</a:t>
            </a:r>
          </a:p>
        </p:txBody>
      </p:sp>
      <p:cxnSp>
        <p:nvCxnSpPr>
          <p:cNvPr id="3" name="Conector reto 3"/>
          <p:cNvCxnSpPr/>
          <p:nvPr/>
        </p:nvCxnSpPr>
        <p:spPr>
          <a:xfrm>
            <a:off x="1403648" y="2057400"/>
            <a:ext cx="6264696" cy="0"/>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4" name="Conector reto 5"/>
          <p:cNvCxnSpPr/>
          <p:nvPr/>
        </p:nvCxnSpPr>
        <p:spPr>
          <a:xfrm>
            <a:off x="4716016" y="2095128"/>
            <a:ext cx="0" cy="648072"/>
          </a:xfrm>
          <a:prstGeom prst="line">
            <a:avLst/>
          </a:prstGeom>
        </p:spPr>
        <p:style>
          <a:lnRef idx="3">
            <a:schemeClr val="accent6"/>
          </a:lnRef>
          <a:fillRef idx="0">
            <a:schemeClr val="accent6"/>
          </a:fillRef>
          <a:effectRef idx="2">
            <a:schemeClr val="accent6"/>
          </a:effectRef>
          <a:fontRef idx="minor">
            <a:schemeClr val="tx1"/>
          </a:fontRef>
        </p:style>
      </p:cxnSp>
      <p:sp>
        <p:nvSpPr>
          <p:cNvPr id="5" name="Retângulo 6"/>
          <p:cNvSpPr/>
          <p:nvPr/>
        </p:nvSpPr>
        <p:spPr>
          <a:xfrm>
            <a:off x="470588" y="2716560"/>
            <a:ext cx="2699792" cy="2868262"/>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effectLst>
            <a:innerShdw blurRad="1270000">
              <a:schemeClr val="accent6">
                <a:lumMod val="50000"/>
                <a:alpha val="3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a:r>
              <a:rPr lang="pt-BR" sz="2000" b="1" u="sng" dirty="0" smtClean="0">
                <a:solidFill>
                  <a:schemeClr val="bg1"/>
                </a:solidFill>
                <a:latin typeface="Arial" pitchFamily="34" charset="0"/>
                <a:cs typeface="Arial" pitchFamily="34" charset="0"/>
              </a:rPr>
              <a:t>Members of the Board of Trustees</a:t>
            </a:r>
          </a:p>
          <a:p>
            <a:endParaRPr lang="tr-TR" sz="2000" dirty="0">
              <a:solidFill>
                <a:schemeClr val="tx1"/>
              </a:solidFill>
              <a:latin typeface="Arial" pitchFamily="34" charset="0"/>
              <a:cs typeface="Arial" pitchFamily="34" charset="0"/>
            </a:endParaRPr>
          </a:p>
          <a:p>
            <a:r>
              <a:rPr lang="tr-TR" sz="1600" dirty="0" smtClean="0">
                <a:latin typeface="Arial" pitchFamily="34" charset="0"/>
                <a:cs typeface="Arial" pitchFamily="34" charset="0"/>
              </a:rPr>
              <a:t>Şerife EREN </a:t>
            </a:r>
            <a:r>
              <a:rPr lang="pt-BR" sz="1600" dirty="0" smtClean="0">
                <a:latin typeface="Arial" pitchFamily="34" charset="0"/>
                <a:cs typeface="Arial" pitchFamily="34" charset="0"/>
              </a:rPr>
              <a:t>(President)</a:t>
            </a:r>
            <a:endParaRPr lang="tr-TR" sz="1600" dirty="0" smtClean="0">
              <a:latin typeface="Arial" pitchFamily="34" charset="0"/>
              <a:cs typeface="Arial" pitchFamily="34" charset="0"/>
            </a:endParaRPr>
          </a:p>
          <a:p>
            <a:r>
              <a:rPr lang="tr-TR" sz="1600" dirty="0" smtClean="0">
                <a:latin typeface="Arial" pitchFamily="34" charset="0"/>
                <a:cs typeface="Arial" pitchFamily="34" charset="0"/>
              </a:rPr>
              <a:t>Ümit ELBİRLİK</a:t>
            </a:r>
          </a:p>
          <a:p>
            <a:r>
              <a:rPr lang="tr-TR" sz="1600" dirty="0" smtClean="0">
                <a:latin typeface="Arial" pitchFamily="34" charset="0"/>
                <a:cs typeface="Arial" pitchFamily="34" charset="0"/>
              </a:rPr>
              <a:t>Meral ZAİM</a:t>
            </a:r>
          </a:p>
          <a:p>
            <a:r>
              <a:rPr lang="tr-TR" sz="1600" dirty="0" smtClean="0">
                <a:latin typeface="Arial" pitchFamily="34" charset="0"/>
                <a:cs typeface="Arial" pitchFamily="34" charset="0"/>
              </a:rPr>
              <a:t>Perihan İNCİ</a:t>
            </a:r>
          </a:p>
          <a:p>
            <a:r>
              <a:rPr lang="tr-TR" sz="1600" dirty="0" smtClean="0">
                <a:latin typeface="Arial" pitchFamily="34" charset="0"/>
                <a:cs typeface="Arial" pitchFamily="34" charset="0"/>
              </a:rPr>
              <a:t>Neşe GÖK</a:t>
            </a:r>
            <a:endParaRPr lang="pt-BR" sz="1600" dirty="0" smtClean="0">
              <a:latin typeface="Arial" pitchFamily="34" charset="0"/>
              <a:cs typeface="Arial" pitchFamily="34" charset="0"/>
            </a:endParaRPr>
          </a:p>
          <a:p>
            <a:pPr algn="ctr"/>
            <a:r>
              <a:rPr lang="pt-BR" dirty="0" smtClean="0">
                <a:solidFill>
                  <a:schemeClr val="tx1"/>
                </a:solidFill>
              </a:rPr>
              <a:t> </a:t>
            </a:r>
            <a:endParaRPr lang="pt-BR" dirty="0">
              <a:noFill/>
            </a:endParaRPr>
          </a:p>
        </p:txBody>
      </p:sp>
      <p:sp>
        <p:nvSpPr>
          <p:cNvPr id="6" name="Retângulo 7"/>
          <p:cNvSpPr/>
          <p:nvPr/>
        </p:nvSpPr>
        <p:spPr>
          <a:xfrm>
            <a:off x="6354452" y="2749170"/>
            <a:ext cx="2466020" cy="2835652"/>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tr-TR" sz="2000" b="1" u="sng" dirty="0" smtClean="0">
              <a:solidFill>
                <a:schemeClr val="bg1"/>
              </a:solidFill>
              <a:latin typeface="Arial" pitchFamily="34" charset="0"/>
              <a:cs typeface="Arial" pitchFamily="34" charset="0"/>
            </a:endParaRPr>
          </a:p>
          <a:p>
            <a:pPr algn="ctr"/>
            <a:r>
              <a:rPr lang="pt-BR" sz="2000" b="1" u="sng" dirty="0" smtClean="0">
                <a:solidFill>
                  <a:schemeClr val="bg1"/>
                </a:solidFill>
                <a:latin typeface="Arial" pitchFamily="34" charset="0"/>
                <a:cs typeface="Arial" pitchFamily="34" charset="0"/>
              </a:rPr>
              <a:t>Members of the Supervisory Board</a:t>
            </a:r>
          </a:p>
          <a:p>
            <a:endParaRPr lang="tr-TR" sz="1600" dirty="0" smtClean="0">
              <a:latin typeface="Arial" pitchFamily="34" charset="0"/>
              <a:cs typeface="Arial" pitchFamily="34" charset="0"/>
            </a:endParaRPr>
          </a:p>
          <a:p>
            <a:r>
              <a:rPr lang="tr-TR" sz="1600" dirty="0" smtClean="0">
                <a:latin typeface="Arial" pitchFamily="34" charset="0"/>
                <a:cs typeface="Arial" pitchFamily="34" charset="0"/>
              </a:rPr>
              <a:t>Şelale ZAİM</a:t>
            </a:r>
            <a:r>
              <a:rPr lang="en-US" sz="1600" dirty="0" smtClean="0">
                <a:latin typeface="Arial" pitchFamily="34" charset="0"/>
                <a:cs typeface="Arial" pitchFamily="34" charset="0"/>
              </a:rPr>
              <a:t> GORTON</a:t>
            </a:r>
            <a:endParaRPr lang="tr-TR" sz="1600" dirty="0">
              <a:latin typeface="Arial" pitchFamily="34" charset="0"/>
              <a:cs typeface="Arial" pitchFamily="34" charset="0"/>
            </a:endParaRPr>
          </a:p>
          <a:p>
            <a:r>
              <a:rPr lang="tr-TR" sz="1600" dirty="0">
                <a:latin typeface="Arial" pitchFamily="34" charset="0"/>
                <a:cs typeface="Arial" pitchFamily="34" charset="0"/>
              </a:rPr>
              <a:t>Bahadır SADE </a:t>
            </a:r>
          </a:p>
          <a:p>
            <a:r>
              <a:rPr lang="tr-TR" sz="1600" dirty="0">
                <a:latin typeface="Arial" pitchFamily="34" charset="0"/>
                <a:cs typeface="Arial" pitchFamily="34" charset="0"/>
              </a:rPr>
              <a:t>Cengiz HÜR</a:t>
            </a:r>
            <a:endParaRPr lang="pt-BR" sz="1600" dirty="0">
              <a:latin typeface="Arial" pitchFamily="34" charset="0"/>
              <a:cs typeface="Arial" pitchFamily="34" charset="0"/>
            </a:endParaRPr>
          </a:p>
          <a:p>
            <a:endParaRPr lang="pt-BR" sz="1600" dirty="0">
              <a:latin typeface="Arial" pitchFamily="34" charset="0"/>
              <a:cs typeface="Arial" pitchFamily="34" charset="0"/>
            </a:endParaRPr>
          </a:p>
          <a:p>
            <a:endParaRPr lang="pt-BR" dirty="0" smtClean="0"/>
          </a:p>
          <a:p>
            <a:endParaRPr lang="pt-BR" dirty="0" smtClean="0"/>
          </a:p>
          <a:p>
            <a:pPr algn="ctr"/>
            <a:endParaRPr lang="pt-BR" b="1" dirty="0">
              <a:solidFill>
                <a:schemeClr val="tx1"/>
              </a:solidFill>
            </a:endParaRPr>
          </a:p>
        </p:txBody>
      </p:sp>
      <p:sp>
        <p:nvSpPr>
          <p:cNvPr id="7" name="Retângulo 8"/>
          <p:cNvSpPr/>
          <p:nvPr/>
        </p:nvSpPr>
        <p:spPr>
          <a:xfrm>
            <a:off x="3477063" y="2734145"/>
            <a:ext cx="2556284" cy="2868263"/>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pt-BR" sz="2000" b="1" u="sng" dirty="0" smtClean="0">
                <a:solidFill>
                  <a:schemeClr val="bg1"/>
                </a:solidFill>
                <a:latin typeface="Arial" pitchFamily="34" charset="0"/>
                <a:cs typeface="Arial" pitchFamily="34" charset="0"/>
              </a:rPr>
              <a:t>Members of the Board</a:t>
            </a:r>
          </a:p>
          <a:p>
            <a:endParaRPr lang="tr-TR" sz="1600" dirty="0">
              <a:latin typeface="Arial" pitchFamily="34" charset="0"/>
              <a:cs typeface="Arial" pitchFamily="34" charset="0"/>
            </a:endParaRPr>
          </a:p>
          <a:p>
            <a:r>
              <a:rPr lang="tr-TR" sz="1600" dirty="0" smtClean="0">
                <a:latin typeface="Arial" pitchFamily="34" charset="0"/>
                <a:cs typeface="Arial" pitchFamily="34" charset="0"/>
              </a:rPr>
              <a:t>Şerife EREN </a:t>
            </a:r>
            <a:r>
              <a:rPr lang="pt-BR" sz="1600" dirty="0" smtClean="0">
                <a:latin typeface="Arial" pitchFamily="34" charset="0"/>
                <a:cs typeface="Arial" pitchFamily="34" charset="0"/>
              </a:rPr>
              <a:t>(President)</a:t>
            </a:r>
            <a:endParaRPr lang="tr-TR" sz="1600" dirty="0" smtClean="0">
              <a:latin typeface="Arial" pitchFamily="34" charset="0"/>
              <a:cs typeface="Arial" pitchFamily="34" charset="0"/>
            </a:endParaRPr>
          </a:p>
          <a:p>
            <a:r>
              <a:rPr lang="tr-TR" sz="1600" dirty="0">
                <a:latin typeface="Arial" pitchFamily="34" charset="0"/>
                <a:cs typeface="Arial" pitchFamily="34" charset="0"/>
              </a:rPr>
              <a:t>Ece ELBİRLİK ÜRKMEZ</a:t>
            </a:r>
            <a:endParaRPr lang="pt-BR" sz="1600" dirty="0">
              <a:latin typeface="Arial" pitchFamily="34" charset="0"/>
              <a:cs typeface="Arial" pitchFamily="34" charset="0"/>
            </a:endParaRPr>
          </a:p>
          <a:p>
            <a:r>
              <a:rPr lang="tr-TR" sz="1600" dirty="0">
                <a:latin typeface="Arial" pitchFamily="34" charset="0"/>
                <a:cs typeface="Arial" pitchFamily="34" charset="0"/>
              </a:rPr>
              <a:t>Meral ZAİM </a:t>
            </a:r>
            <a:endParaRPr lang="pt-BR" sz="1600" dirty="0">
              <a:latin typeface="Arial" pitchFamily="34" charset="0"/>
              <a:cs typeface="Arial" pitchFamily="34" charset="0"/>
            </a:endParaRPr>
          </a:p>
          <a:p>
            <a:r>
              <a:rPr lang="tr-TR" sz="1600" dirty="0">
                <a:latin typeface="Arial" pitchFamily="34" charset="0"/>
                <a:cs typeface="Arial" pitchFamily="34" charset="0"/>
              </a:rPr>
              <a:t>Perihan İNCİ</a:t>
            </a:r>
          </a:p>
          <a:p>
            <a:r>
              <a:rPr lang="tr-TR" sz="1600" dirty="0">
                <a:latin typeface="Arial" pitchFamily="34" charset="0"/>
                <a:cs typeface="Arial" pitchFamily="34" charset="0"/>
              </a:rPr>
              <a:t>Aygül ÖNAL</a:t>
            </a:r>
            <a:endParaRPr lang="pt-BR" sz="1600" dirty="0">
              <a:latin typeface="Arial" pitchFamily="34" charset="0"/>
              <a:cs typeface="Arial" pitchFamily="34" charset="0"/>
            </a:endParaRPr>
          </a:p>
          <a:p>
            <a:pPr algn="ctr"/>
            <a:endParaRPr lang="pt-BR" dirty="0">
              <a:solidFill>
                <a:schemeClr val="tx1"/>
              </a:solidFill>
            </a:endParaRPr>
          </a:p>
        </p:txBody>
      </p:sp>
      <p:cxnSp>
        <p:nvCxnSpPr>
          <p:cNvPr id="8" name="Conector reto 9"/>
          <p:cNvCxnSpPr/>
          <p:nvPr/>
        </p:nvCxnSpPr>
        <p:spPr>
          <a:xfrm>
            <a:off x="1403648" y="2057400"/>
            <a:ext cx="0" cy="648072"/>
          </a:xfrm>
          <a:prstGeom prst="line">
            <a:avLst/>
          </a:prstGeom>
        </p:spPr>
        <p:style>
          <a:lnRef idx="3">
            <a:schemeClr val="accent6"/>
          </a:lnRef>
          <a:fillRef idx="0">
            <a:schemeClr val="accent6"/>
          </a:fillRef>
          <a:effectRef idx="2">
            <a:schemeClr val="accent6"/>
          </a:effectRef>
          <a:fontRef idx="minor">
            <a:schemeClr val="tx1"/>
          </a:fontRef>
        </p:style>
      </p:cxnSp>
      <p:cxnSp>
        <p:nvCxnSpPr>
          <p:cNvPr id="9" name="Conector reto 10"/>
          <p:cNvCxnSpPr/>
          <p:nvPr/>
        </p:nvCxnSpPr>
        <p:spPr>
          <a:xfrm>
            <a:off x="7668344" y="2057400"/>
            <a:ext cx="0" cy="648072"/>
          </a:xfrm>
          <a:prstGeom prst="line">
            <a:avLst/>
          </a:prstGeom>
        </p:spPr>
        <p:style>
          <a:lnRef idx="3">
            <a:schemeClr val="accent6"/>
          </a:lnRef>
          <a:fillRef idx="0">
            <a:schemeClr val="accent6"/>
          </a:fillRef>
          <a:effectRef idx="2">
            <a:schemeClr val="accent6"/>
          </a:effectRef>
          <a:fontRef idx="minor">
            <a:schemeClr val="tx1"/>
          </a:fontRef>
        </p:style>
      </p:cxnSp>
      <p:pic>
        <p:nvPicPr>
          <p:cNvPr id="13" name="5 Resim" descr="İncivak 2016.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4822" y="846984"/>
            <a:ext cx="1662387" cy="1124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8168640" y="91440"/>
            <a:ext cx="929640" cy="7772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3565075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Başlık"/>
          <p:cNvSpPr>
            <a:spLocks noGrp="1"/>
          </p:cNvSpPr>
          <p:nvPr>
            <p:ph type="title"/>
          </p:nvPr>
        </p:nvSpPr>
        <p:spPr>
          <a:xfrm>
            <a:off x="234156" y="0"/>
            <a:ext cx="3801291" cy="620713"/>
          </a:xfrm>
        </p:spPr>
        <p:txBody>
          <a:bodyPr>
            <a:normAutofit fontScale="90000"/>
          </a:bodyPr>
          <a:lstStyle/>
          <a:p>
            <a:r>
              <a:rPr lang="tr-TR" altLang="tr-TR" sz="24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Info &amp; Sources of Income</a:t>
            </a:r>
          </a:p>
        </p:txBody>
      </p:sp>
      <p:sp>
        <p:nvSpPr>
          <p:cNvPr id="5124" name="Rectangle 17"/>
          <p:cNvSpPr>
            <a:spLocks noChangeArrowheads="1"/>
          </p:cNvSpPr>
          <p:nvPr/>
        </p:nvSpPr>
        <p:spPr bwMode="auto">
          <a:xfrm>
            <a:off x="152133" y="593293"/>
            <a:ext cx="8713788" cy="3090999"/>
          </a:xfrm>
          <a:prstGeom prst="rect">
            <a:avLst/>
          </a:prstGeom>
          <a:noFill/>
          <a:ln w="9525">
            <a:noFill/>
            <a:miter lim="800000"/>
            <a:headEnd/>
            <a:tailEnd/>
          </a:ln>
        </p:spPr>
        <p:txBody>
          <a:bodyPr/>
          <a:lstStyle/>
          <a:p>
            <a:pPr marL="342900" indent="-342900">
              <a:spcBef>
                <a:spcPct val="20000"/>
              </a:spcBef>
              <a:defRPr/>
            </a:pPr>
            <a:r>
              <a:rPr lang="en-US" sz="1600" dirty="0" err="1">
                <a:latin typeface="Tahoma" panose="020B0604030504040204" pitchFamily="34" charset="0"/>
                <a:ea typeface="Tahoma" panose="020B0604030504040204" pitchFamily="34" charset="0"/>
                <a:cs typeface="Tahoma" panose="020B0604030504040204" pitchFamily="34" charset="0"/>
              </a:rPr>
              <a:t>Cevdet</a:t>
            </a:r>
            <a:r>
              <a:rPr lang="en-US" sz="1600" dirty="0">
                <a:latin typeface="Tahoma" panose="020B0604030504040204" pitchFamily="34" charset="0"/>
                <a:ea typeface="Tahoma" panose="020B0604030504040204" pitchFamily="34" charset="0"/>
                <a:cs typeface="Tahoma" panose="020B0604030504040204" pitchFamily="34" charset="0"/>
              </a:rPr>
              <a:t> İnci Educational Foundation is one of the most successful and renowned civil society organizations in Izmir. The continuous social engagement and transparent structure of the foundation has been awarded by the Turkish State (Council of Ministers Decision 2008/13848) in 2008 granting the Foundation with ’immunity from taxation’ (donators’ 5% of annual income will be utilize with tax-exemption). </a:t>
            </a: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342900" indent="-342900">
              <a:spcBef>
                <a:spcPct val="20000"/>
              </a:spcBef>
              <a:defRPr/>
            </a:pPr>
            <a:r>
              <a:rPr lang="en-US" sz="1600" u="sng" dirty="0" smtClean="0">
                <a:latin typeface="Tahoma" panose="020B0604030504040204" pitchFamily="34" charset="0"/>
                <a:ea typeface="Tahoma" panose="020B0604030504040204" pitchFamily="34" charset="0"/>
                <a:cs typeface="Tahoma" panose="020B0604030504040204" pitchFamily="34" charset="0"/>
              </a:rPr>
              <a:t>Sources </a:t>
            </a:r>
            <a:r>
              <a:rPr lang="en-US" sz="1600" u="sng" dirty="0">
                <a:latin typeface="Tahoma" panose="020B0604030504040204" pitchFamily="34" charset="0"/>
                <a:ea typeface="Tahoma" panose="020B0604030504040204" pitchFamily="34" charset="0"/>
                <a:cs typeface="Tahoma" panose="020B0604030504040204" pitchFamily="34" charset="0"/>
              </a:rPr>
              <a:t>of income </a:t>
            </a:r>
            <a:r>
              <a:rPr lang="en-US" sz="1600" u="sng" dirty="0" smtClean="0">
                <a:latin typeface="Tahoma" panose="020B0604030504040204" pitchFamily="34" charset="0"/>
                <a:ea typeface="Tahoma" panose="020B0604030504040204" pitchFamily="34" charset="0"/>
                <a:cs typeface="Tahoma" panose="020B0604030504040204" pitchFamily="34" charset="0"/>
              </a:rPr>
              <a:t>for </a:t>
            </a:r>
            <a:r>
              <a:rPr lang="en-US" sz="1600" u="sng" dirty="0">
                <a:latin typeface="Tahoma" panose="020B0604030504040204" pitchFamily="34" charset="0"/>
                <a:ea typeface="Tahoma" panose="020B0604030504040204" pitchFamily="34" charset="0"/>
                <a:cs typeface="Tahoma" panose="020B0604030504040204" pitchFamily="34" charset="0"/>
              </a:rPr>
              <a:t>the </a:t>
            </a:r>
            <a:r>
              <a:rPr lang="en-US" sz="1600" u="sng" dirty="0" smtClean="0">
                <a:latin typeface="Tahoma" panose="020B0604030504040204" pitchFamily="34" charset="0"/>
                <a:ea typeface="Tahoma" panose="020B0604030504040204" pitchFamily="34" charset="0"/>
                <a:cs typeface="Tahoma" panose="020B0604030504040204" pitchFamily="34" charset="0"/>
              </a:rPr>
              <a:t>foundation:</a:t>
            </a:r>
            <a:r>
              <a:rPr lang="en-US" sz="1600" dirty="0">
                <a:latin typeface="Tahoma" panose="020B0604030504040204" pitchFamily="34" charset="0"/>
                <a:ea typeface="Tahoma" panose="020B0604030504040204" pitchFamily="34" charset="0"/>
                <a:cs typeface="Tahoma" panose="020B0604030504040204" pitchFamily="34" charset="0"/>
              </a:rPr>
              <a:t>	</a:t>
            </a:r>
            <a:endParaRPr lang="en-US" sz="1600" dirty="0" smtClean="0">
              <a:latin typeface="Tahoma" panose="020B0604030504040204" pitchFamily="34" charset="0"/>
              <a:ea typeface="Tahoma" panose="020B0604030504040204" pitchFamily="34" charset="0"/>
              <a:cs typeface="Tahoma" panose="020B0604030504040204" pitchFamily="34" charset="0"/>
            </a:endParaRPr>
          </a:p>
          <a:p>
            <a:pPr marL="342900" indent="-342900">
              <a:spcBef>
                <a:spcPct val="20000"/>
              </a:spcBef>
              <a:buFont typeface="Arial" panose="020B0604020202020204" pitchFamily="34" charset="0"/>
              <a:buChar char="•"/>
              <a:defRPr/>
            </a:pPr>
            <a:r>
              <a:rPr lang="en-US" sz="1600" dirty="0" smtClean="0">
                <a:latin typeface="Tahoma" panose="020B0604030504040204" pitchFamily="34" charset="0"/>
                <a:ea typeface="Tahoma" panose="020B0604030504040204" pitchFamily="34" charset="0"/>
                <a:cs typeface="Tahoma" panose="020B0604030504040204" pitchFamily="34" charset="0"/>
              </a:rPr>
              <a:t>Annual </a:t>
            </a:r>
            <a:r>
              <a:rPr lang="en-US" sz="1600" dirty="0">
                <a:latin typeface="Tahoma" panose="020B0604030504040204" pitchFamily="34" charset="0"/>
                <a:ea typeface="Tahoma" panose="020B0604030504040204" pitchFamily="34" charset="0"/>
                <a:cs typeface="Tahoma" panose="020B0604030504040204" pitchFamily="34" charset="0"/>
              </a:rPr>
              <a:t>donations from İnci Holding and affiliates, </a:t>
            </a:r>
            <a:endParaRPr lang="en-US" sz="1600" dirty="0" smtClean="0">
              <a:latin typeface="Tahoma" panose="020B0604030504040204" pitchFamily="34" charset="0"/>
              <a:ea typeface="Tahoma" panose="020B0604030504040204" pitchFamily="34" charset="0"/>
              <a:cs typeface="Tahoma" panose="020B0604030504040204" pitchFamily="34" charset="0"/>
            </a:endParaRPr>
          </a:p>
          <a:p>
            <a:pPr marL="342900" indent="-342900">
              <a:spcBef>
                <a:spcPct val="20000"/>
              </a:spcBef>
              <a:buFont typeface="Arial" panose="020B0604020202020204" pitchFamily="34" charset="0"/>
              <a:buChar char="•"/>
              <a:defRPr/>
            </a:pPr>
            <a:r>
              <a:rPr lang="en-US" sz="1600" dirty="0" smtClean="0">
                <a:latin typeface="Tahoma" panose="020B0604030504040204" pitchFamily="34" charset="0"/>
                <a:ea typeface="Tahoma" panose="020B0604030504040204" pitchFamily="34" charset="0"/>
                <a:cs typeface="Tahoma" panose="020B0604030504040204" pitchFamily="34" charset="0"/>
              </a:rPr>
              <a:t>Rental income from </a:t>
            </a:r>
            <a:r>
              <a:rPr lang="en-US" sz="1600" dirty="0">
                <a:latin typeface="Tahoma" panose="020B0604030504040204" pitchFamily="34" charset="0"/>
                <a:ea typeface="Tahoma" panose="020B0604030504040204" pitchFamily="34" charset="0"/>
                <a:cs typeface="Tahoma" panose="020B0604030504040204" pitchFamily="34" charset="0"/>
              </a:rPr>
              <a:t>the Foundation’s real estate </a:t>
            </a:r>
            <a:r>
              <a:rPr lang="en-US" sz="1600" dirty="0" smtClean="0">
                <a:latin typeface="Tahoma" panose="020B0604030504040204" pitchFamily="34" charset="0"/>
                <a:ea typeface="Tahoma" panose="020B0604030504040204" pitchFamily="34" charset="0"/>
                <a:cs typeface="Tahoma" panose="020B0604030504040204" pitchFamily="34" charset="0"/>
              </a:rPr>
              <a:t>properties,</a:t>
            </a:r>
          </a:p>
          <a:p>
            <a:pPr marL="342900" indent="-342900">
              <a:spcBef>
                <a:spcPct val="20000"/>
              </a:spcBef>
              <a:buFont typeface="Arial" panose="020B0604020202020204" pitchFamily="34" charset="0"/>
              <a:buChar char="•"/>
              <a:defRPr/>
            </a:pPr>
            <a:r>
              <a:rPr lang="en-US" sz="1600" dirty="0" smtClean="0">
                <a:latin typeface="Tahoma" panose="020B0604030504040204" pitchFamily="34" charset="0"/>
                <a:ea typeface="Tahoma" panose="020B0604030504040204" pitchFamily="34" charset="0"/>
                <a:cs typeface="Tahoma" panose="020B0604030504040204" pitchFamily="34" charset="0"/>
              </a:rPr>
              <a:t>Sales </a:t>
            </a:r>
            <a:r>
              <a:rPr lang="en-US" sz="1600" dirty="0">
                <a:latin typeface="Tahoma" panose="020B0604030504040204" pitchFamily="34" charset="0"/>
                <a:ea typeface="Tahoma" panose="020B0604030504040204" pitchFamily="34" charset="0"/>
                <a:cs typeface="Tahoma" panose="020B0604030504040204" pitchFamily="34" charset="0"/>
              </a:rPr>
              <a:t>of agricultural products (fruits, olives and olive </a:t>
            </a:r>
            <a:r>
              <a:rPr lang="en-US" sz="1600" dirty="0" smtClean="0">
                <a:latin typeface="Tahoma" panose="020B0604030504040204" pitchFamily="34" charset="0"/>
                <a:ea typeface="Tahoma" panose="020B0604030504040204" pitchFamily="34" charset="0"/>
                <a:cs typeface="Tahoma" panose="020B0604030504040204" pitchFamily="34" charset="0"/>
              </a:rPr>
              <a:t>oil) </a:t>
            </a:r>
            <a:r>
              <a:rPr lang="en-US" sz="1600" dirty="0">
                <a:latin typeface="Tahoma" panose="020B0604030504040204" pitchFamily="34" charset="0"/>
                <a:ea typeface="Tahoma" panose="020B0604030504040204" pitchFamily="34" charset="0"/>
                <a:cs typeface="Tahoma" panose="020B0604030504040204" pitchFamily="34" charset="0"/>
              </a:rPr>
              <a:t>cultivated on the Foundation’s </a:t>
            </a:r>
            <a:r>
              <a:rPr lang="en-US" sz="1600" dirty="0" smtClean="0">
                <a:latin typeface="Tahoma" panose="020B0604030504040204" pitchFamily="34" charset="0"/>
                <a:ea typeface="Tahoma" panose="020B0604030504040204" pitchFamily="34" charset="0"/>
                <a:cs typeface="Tahoma" panose="020B0604030504040204" pitchFamily="34" charset="0"/>
              </a:rPr>
              <a:t>farms,</a:t>
            </a:r>
          </a:p>
          <a:p>
            <a:pPr marL="342900" indent="-342900">
              <a:spcBef>
                <a:spcPct val="20000"/>
              </a:spcBef>
              <a:buFont typeface="Arial" panose="020B0604020202020204" pitchFamily="34" charset="0"/>
              <a:buChar char="•"/>
              <a:defRPr/>
            </a:pPr>
            <a:r>
              <a:rPr lang="en-US" sz="1600" dirty="0" smtClean="0">
                <a:latin typeface="Tahoma" panose="020B0604030504040204" pitchFamily="34" charset="0"/>
                <a:ea typeface="Tahoma" panose="020B0604030504040204" pitchFamily="34" charset="0"/>
                <a:cs typeface="Tahoma" panose="020B0604030504040204" pitchFamily="34" charset="0"/>
              </a:rPr>
              <a:t>Revenue </a:t>
            </a:r>
            <a:r>
              <a:rPr lang="en-US" sz="1600" dirty="0">
                <a:latin typeface="Tahoma" panose="020B0604030504040204" pitchFamily="34" charset="0"/>
                <a:ea typeface="Tahoma" panose="020B0604030504040204" pitchFamily="34" charset="0"/>
                <a:cs typeface="Tahoma" panose="020B0604030504040204" pitchFamily="34" charset="0"/>
              </a:rPr>
              <a:t>generated from the Foundation’s commercial </a:t>
            </a:r>
            <a:r>
              <a:rPr lang="en-US" sz="1600" dirty="0" smtClean="0">
                <a:latin typeface="Tahoma" panose="020B0604030504040204" pitchFamily="34" charset="0"/>
                <a:ea typeface="Tahoma" panose="020B0604030504040204" pitchFamily="34" charset="0"/>
                <a:cs typeface="Tahoma" panose="020B0604030504040204" pitchFamily="34" charset="0"/>
              </a:rPr>
              <a:t>educational academy for </a:t>
            </a:r>
            <a:r>
              <a:rPr lang="en-US" sz="1600" dirty="0">
                <a:latin typeface="Tahoma" panose="020B0604030504040204" pitchFamily="34" charset="0"/>
                <a:ea typeface="Tahoma" panose="020B0604030504040204" pitchFamily="34" charset="0"/>
                <a:cs typeface="Tahoma" panose="020B0604030504040204" pitchFamily="34" charset="0"/>
              </a:rPr>
              <a:t>professional trainings and courses (İNCİ </a:t>
            </a:r>
            <a:r>
              <a:rPr lang="en-US" sz="1600" dirty="0" smtClean="0">
                <a:latin typeface="Tahoma" panose="020B0604030504040204" pitchFamily="34" charset="0"/>
                <a:ea typeface="Tahoma" panose="020B0604030504040204" pitchFamily="34" charset="0"/>
                <a:cs typeface="Tahoma" panose="020B0604030504040204" pitchFamily="34" charset="0"/>
              </a:rPr>
              <a:t>AKADEMİ),</a:t>
            </a:r>
          </a:p>
          <a:p>
            <a:pPr marL="342900" indent="-342900">
              <a:spcBef>
                <a:spcPct val="20000"/>
              </a:spcBef>
              <a:buFont typeface="Arial" panose="020B0604020202020204" pitchFamily="34" charset="0"/>
              <a:buChar char="•"/>
              <a:defRPr/>
            </a:pPr>
            <a:r>
              <a:rPr lang="en-US" sz="1600" dirty="0" smtClean="0">
                <a:latin typeface="Tahoma" panose="020B0604030504040204" pitchFamily="34" charset="0"/>
                <a:ea typeface="Tahoma" panose="020B0604030504040204" pitchFamily="34" charset="0"/>
                <a:cs typeface="Tahoma" panose="020B0604030504040204" pitchFamily="34" charset="0"/>
              </a:rPr>
              <a:t>Independent </a:t>
            </a:r>
            <a:r>
              <a:rPr lang="en-US" sz="1600" dirty="0">
                <a:latin typeface="Tahoma" panose="020B0604030504040204" pitchFamily="34" charset="0"/>
                <a:ea typeface="Tahoma" panose="020B0604030504040204" pitchFamily="34" charset="0"/>
                <a:cs typeface="Tahoma" panose="020B0604030504040204" pitchFamily="34" charset="0"/>
              </a:rPr>
              <a:t>donations from third parties. </a:t>
            </a:r>
            <a:endParaRPr lang="tr-TR" sz="1600" dirty="0">
              <a:latin typeface="Tahoma" panose="020B0604030504040204" pitchFamily="34" charset="0"/>
              <a:ea typeface="Tahoma" panose="020B0604030504040204" pitchFamily="34" charset="0"/>
              <a:cs typeface="Tahoma" panose="020B0604030504040204" pitchFamily="34" charset="0"/>
            </a:endParaRPr>
          </a:p>
          <a:p>
            <a:pPr marL="800100" lvl="1" indent="-342900">
              <a:spcBef>
                <a:spcPct val="20000"/>
              </a:spcBef>
              <a:defRPr/>
            </a:pPr>
            <a:endParaRPr lang="tr-TR" sz="1600" dirty="0">
              <a:latin typeface="Tahoma" panose="020B0604030504040204" pitchFamily="34" charset="0"/>
              <a:ea typeface="Tahoma" panose="020B0604030504040204" pitchFamily="34" charset="0"/>
              <a:cs typeface="Tahoma" panose="020B0604030504040204" pitchFamily="34" charset="0"/>
            </a:endParaRPr>
          </a:p>
          <a:p>
            <a:pPr marL="800100" lvl="1" indent="-342900">
              <a:spcBef>
                <a:spcPct val="20000"/>
              </a:spcBef>
              <a:defRPr/>
            </a:pPr>
            <a:endParaRPr lang="tr-TR" sz="1600" dirty="0">
              <a:latin typeface="Tahoma" panose="020B0604030504040204" pitchFamily="34" charset="0"/>
              <a:ea typeface="Tahoma" panose="020B0604030504040204" pitchFamily="34" charset="0"/>
              <a:cs typeface="Tahoma" panose="020B0604030504040204" pitchFamily="34" charset="0"/>
            </a:endParaRPr>
          </a:p>
          <a:p>
            <a:pPr marL="800100" lvl="1" indent="-342900">
              <a:spcBef>
                <a:spcPct val="20000"/>
              </a:spcBef>
              <a:defRPr/>
            </a:pPr>
            <a:endParaRPr lang="tr-TR" sz="1600" dirty="0">
              <a:latin typeface="Tahoma" panose="020B0604030504040204" pitchFamily="34" charset="0"/>
              <a:ea typeface="Tahoma" panose="020B0604030504040204" pitchFamily="34" charset="0"/>
              <a:cs typeface="Tahoma" panose="020B0604030504040204" pitchFamily="34" charset="0"/>
            </a:endParaRPr>
          </a:p>
        </p:txBody>
      </p:sp>
      <p:pic>
        <p:nvPicPr>
          <p:cNvPr id="8198" name="Picture 6" descr="P:\ORTAK\INCIVAK\Sultanhisar resimleri\IMG00236-20120103-152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5029" y="5245663"/>
            <a:ext cx="1562949" cy="117286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7" descr="P:\ORTAK\INCIVAK\Sultanhisar resimleri\oliveimage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0253" y="4133749"/>
            <a:ext cx="1577725" cy="104888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ltbilgi Yer Tutucusu 1"/>
          <p:cNvSpPr>
            <a:spLocks noGrp="1"/>
          </p:cNvSpPr>
          <p:nvPr>
            <p:ph type="ftr" sz="quarter" idx="11"/>
          </p:nvPr>
        </p:nvSpPr>
        <p:spPr>
          <a:xfrm>
            <a:off x="3028950" y="6402071"/>
            <a:ext cx="3086100" cy="365125"/>
          </a:xfrm>
        </p:spPr>
        <p:txBody>
          <a:bodyPr/>
          <a:lstStyle/>
          <a:p>
            <a:pPr>
              <a:defRPr/>
            </a:pPr>
            <a:r>
              <a:rPr lang="tr-TR" dirty="0"/>
              <a:t>"</a:t>
            </a:r>
            <a:r>
              <a:rPr lang="tr-TR" dirty="0" err="1"/>
              <a:t>Supporting</a:t>
            </a:r>
            <a:r>
              <a:rPr lang="tr-TR" dirty="0"/>
              <a:t> </a:t>
            </a:r>
            <a:r>
              <a:rPr lang="tr-TR" dirty="0" err="1"/>
              <a:t>Education</a:t>
            </a:r>
            <a:r>
              <a:rPr lang="tr-TR" dirty="0"/>
              <a:t>, </a:t>
            </a:r>
            <a:r>
              <a:rPr lang="tr-TR" dirty="0" err="1"/>
              <a:t>Serving</a:t>
            </a:r>
            <a:r>
              <a:rPr lang="tr-TR" dirty="0"/>
              <a:t> </a:t>
            </a:r>
            <a:r>
              <a:rPr lang="tr-TR" dirty="0" err="1"/>
              <a:t>Future</a:t>
            </a:r>
            <a:r>
              <a:rPr lang="tr-TR" dirty="0"/>
              <a:t>"</a:t>
            </a:r>
          </a:p>
        </p:txBody>
      </p:sp>
      <p:pic>
        <p:nvPicPr>
          <p:cNvPr id="1026" name="Picture 2" descr="inci gs yuasa fabrika görselleri ile ilgili gö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1441" y="4023186"/>
            <a:ext cx="2987220" cy="221498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 name="10 İçerik Yer Tutucusu" descr="İnci Akademi foto.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9423" y="4243837"/>
            <a:ext cx="2917189" cy="19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974872"/>
      </p:ext>
    </p:extLst>
  </p:cSld>
  <p:clrMapOvr>
    <a:masterClrMapping/>
  </p:clrMapOvr>
  <p:transition>
    <p:diamon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20" name="Picture 8" descr="PA290064"/>
          <p:cNvPicPr>
            <a:picLocks noChangeAspect="1" noChangeArrowheads="1"/>
          </p:cNvPicPr>
          <p:nvPr/>
        </p:nvPicPr>
        <p:blipFill>
          <a:blip r:embed="rId2" cstate="print"/>
          <a:srcRect/>
          <a:stretch>
            <a:fillRect/>
          </a:stretch>
        </p:blipFill>
        <p:spPr bwMode="auto">
          <a:xfrm>
            <a:off x="2288235" y="772219"/>
            <a:ext cx="2310475" cy="1732856"/>
          </a:xfrm>
          <a:prstGeom prst="rect">
            <a:avLst/>
          </a:prstGeom>
          <a:ln>
            <a:noFill/>
          </a:ln>
          <a:effectLst>
            <a:softEdge rad="112500"/>
          </a:effectLst>
        </p:spPr>
      </p:pic>
      <p:pic>
        <p:nvPicPr>
          <p:cNvPr id="21525" name="Picture 21" descr="Foto 4 Okul Genel Görüntü"/>
          <p:cNvPicPr>
            <a:picLocks noChangeAspect="1" noChangeArrowheads="1"/>
          </p:cNvPicPr>
          <p:nvPr/>
        </p:nvPicPr>
        <p:blipFill>
          <a:blip r:embed="rId3" cstate="print"/>
          <a:srcRect r="17088"/>
          <a:stretch>
            <a:fillRect/>
          </a:stretch>
        </p:blipFill>
        <p:spPr bwMode="auto">
          <a:xfrm>
            <a:off x="196583" y="772219"/>
            <a:ext cx="2213598" cy="1774088"/>
          </a:xfrm>
          <a:prstGeom prst="rect">
            <a:avLst/>
          </a:prstGeom>
          <a:ln>
            <a:noFill/>
          </a:ln>
          <a:effectLst>
            <a:softEdge rad="112500"/>
          </a:effectLst>
        </p:spPr>
      </p:pic>
      <p:sp>
        <p:nvSpPr>
          <p:cNvPr id="9219" name="1 Başlık"/>
          <p:cNvSpPr>
            <a:spLocks noGrp="1"/>
          </p:cNvSpPr>
          <p:nvPr>
            <p:ph type="title"/>
          </p:nvPr>
        </p:nvSpPr>
        <p:spPr>
          <a:xfrm>
            <a:off x="142903" y="27192"/>
            <a:ext cx="7886700" cy="541337"/>
          </a:xfrm>
        </p:spPr>
        <p:txBody>
          <a:bodyPr>
            <a:normAutofit/>
          </a:bodyPr>
          <a:lstStyle/>
          <a:p>
            <a:pPr marL="342900" indent="-342900">
              <a:spcBef>
                <a:spcPct val="20000"/>
              </a:spcBef>
            </a:pPr>
            <a:r>
              <a:rPr lang="tr-TR" altLang="tr-TR" sz="2400" b="1" dirty="0" err="1" smtClean="0">
                <a:latin typeface="Tahoma" panose="020B0604030504040204" pitchFamily="34" charset="0"/>
                <a:ea typeface="Tahoma" panose="020B0604030504040204" pitchFamily="34" charset="0"/>
                <a:cs typeface="Tahoma" panose="020B0604030504040204" pitchFamily="34" charset="0"/>
              </a:rPr>
              <a:t>Contribution</a:t>
            </a:r>
            <a:r>
              <a:rPr lang="tr-TR" altLang="tr-TR" sz="2400" b="1" dirty="0" smtClean="0">
                <a:latin typeface="Tahoma" panose="020B0604030504040204" pitchFamily="34" charset="0"/>
                <a:ea typeface="Tahoma" panose="020B0604030504040204" pitchFamily="34" charset="0"/>
                <a:cs typeface="Tahoma" panose="020B0604030504040204" pitchFamily="34" charset="0"/>
              </a:rPr>
              <a:t> </a:t>
            </a:r>
            <a:r>
              <a:rPr lang="tr-TR" altLang="tr-TR" sz="2400" b="1" dirty="0" err="1">
                <a:latin typeface="Tahoma" panose="020B0604030504040204" pitchFamily="34" charset="0"/>
                <a:ea typeface="Tahoma" panose="020B0604030504040204" pitchFamily="34" charset="0"/>
                <a:cs typeface="Tahoma" panose="020B0604030504040204" pitchFamily="34" charset="0"/>
              </a:rPr>
              <a:t>to</a:t>
            </a:r>
            <a:r>
              <a:rPr lang="tr-TR" altLang="tr-TR" sz="2400" b="1" dirty="0">
                <a:latin typeface="Tahoma" panose="020B0604030504040204" pitchFamily="34" charset="0"/>
                <a:ea typeface="Tahoma" panose="020B0604030504040204" pitchFamily="34" charset="0"/>
                <a:cs typeface="Tahoma" panose="020B0604030504040204" pitchFamily="34" charset="0"/>
              </a:rPr>
              <a:t> </a:t>
            </a:r>
            <a:r>
              <a:rPr lang="tr-TR" altLang="tr-TR" sz="2400" b="1" dirty="0" err="1" smtClean="0">
                <a:latin typeface="Tahoma" panose="020B0604030504040204" pitchFamily="34" charset="0"/>
                <a:ea typeface="Tahoma" panose="020B0604030504040204" pitchFamily="34" charset="0"/>
                <a:cs typeface="Tahoma" panose="020B0604030504040204" pitchFamily="34" charset="0"/>
              </a:rPr>
              <a:t>Education</a:t>
            </a:r>
            <a:r>
              <a:rPr lang="tr-TR" altLang="tr-TR" sz="2400" b="1" dirty="0" smtClean="0">
                <a:latin typeface="Tahoma" panose="020B0604030504040204" pitchFamily="34" charset="0"/>
                <a:ea typeface="Tahoma" panose="020B0604030504040204" pitchFamily="34" charset="0"/>
                <a:cs typeface="Tahoma" panose="020B0604030504040204" pitchFamily="34" charset="0"/>
              </a:rPr>
              <a:t> </a:t>
            </a:r>
            <a:endParaRPr lang="tr-TR" altLang="tr-TR" sz="2400" b="1"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 name="Metin Yer Tutucusu 1"/>
          <p:cNvSpPr>
            <a:spLocks noGrp="1"/>
          </p:cNvSpPr>
          <p:nvPr>
            <p:ph type="body" idx="1"/>
          </p:nvPr>
        </p:nvSpPr>
        <p:spPr>
          <a:xfrm>
            <a:off x="-240447" y="2190129"/>
            <a:ext cx="3868340" cy="823912"/>
          </a:xfrm>
        </p:spPr>
        <p:txBody>
          <a:bodyPr>
            <a:normAutofit/>
          </a:bodyPr>
          <a:lstStyle/>
          <a:p>
            <a:pPr algn="ctr"/>
            <a:r>
              <a:rPr lang="tr-TR" altLang="tr-TR" sz="2000" dirty="0" smtClean="0">
                <a:latin typeface="Tahoma" panose="020B0604030504040204" pitchFamily="34" charset="0"/>
                <a:ea typeface="Tahoma" panose="020B0604030504040204" pitchFamily="34" charset="0"/>
                <a:cs typeface="Tahoma" panose="020B0604030504040204" pitchFamily="34" charset="0"/>
              </a:rPr>
              <a:t>Schools </a:t>
            </a:r>
            <a:r>
              <a:rPr lang="tr-TR" altLang="tr-TR" sz="2000" dirty="0">
                <a:latin typeface="Tahoma" panose="020B0604030504040204" pitchFamily="34" charset="0"/>
                <a:ea typeface="Tahoma" panose="020B0604030504040204" pitchFamily="34" charset="0"/>
                <a:cs typeface="Tahoma" panose="020B0604030504040204" pitchFamily="34" charset="0"/>
              </a:rPr>
              <a:t>&amp; Dorms</a:t>
            </a:r>
            <a:endParaRPr lang="tr-TR" sz="2000" dirty="0"/>
          </a:p>
        </p:txBody>
      </p:sp>
      <p:sp>
        <p:nvSpPr>
          <p:cNvPr id="3" name="İçerik Yer Tutucusu 2"/>
          <p:cNvSpPr>
            <a:spLocks noGrp="1"/>
          </p:cNvSpPr>
          <p:nvPr>
            <p:ph sz="half" idx="2"/>
          </p:nvPr>
        </p:nvSpPr>
        <p:spPr>
          <a:xfrm>
            <a:off x="-95533" y="3174048"/>
            <a:ext cx="3868340" cy="2592222"/>
          </a:xfrm>
        </p:spPr>
        <p:txBody>
          <a:bodyPr/>
          <a:lstStyle/>
          <a:p>
            <a:pPr lvl="1"/>
            <a:r>
              <a:rPr lang="tr-TR" altLang="tr-TR" sz="1800" dirty="0">
                <a:latin typeface="Tahoma" panose="020B0604030504040204" pitchFamily="34" charset="0"/>
                <a:ea typeface="Tahoma" panose="020B0604030504040204" pitchFamily="34" charset="0"/>
                <a:cs typeface="Tahoma" panose="020B0604030504040204" pitchFamily="34" charset="0"/>
              </a:rPr>
              <a:t>Adnan Menderes </a:t>
            </a:r>
            <a:r>
              <a:rPr lang="tr-TR" altLang="tr-TR" sz="1800" dirty="0" err="1">
                <a:latin typeface="Tahoma" panose="020B0604030504040204" pitchFamily="34" charset="0"/>
                <a:ea typeface="Tahoma" panose="020B0604030504040204" pitchFamily="34" charset="0"/>
                <a:cs typeface="Tahoma" panose="020B0604030504040204" pitchFamily="34" charset="0"/>
              </a:rPr>
              <a:t>University</a:t>
            </a:r>
            <a:r>
              <a:rPr lang="tr-TR" altLang="tr-TR" sz="1800" dirty="0">
                <a:latin typeface="Tahoma" panose="020B0604030504040204" pitchFamily="34" charset="0"/>
                <a:ea typeface="Tahoma" panose="020B0604030504040204" pitchFamily="34" charset="0"/>
                <a:cs typeface="Tahoma" panose="020B0604030504040204" pitchFamily="34" charset="0"/>
              </a:rPr>
              <a:t> Sultanhisar Cevdet İnci </a:t>
            </a:r>
            <a:r>
              <a:rPr lang="tr-TR" altLang="tr-TR" sz="1800" dirty="0" err="1">
                <a:latin typeface="Tahoma" panose="020B0604030504040204" pitchFamily="34" charset="0"/>
                <a:ea typeface="Tahoma" panose="020B0604030504040204" pitchFamily="34" charset="0"/>
                <a:cs typeface="Tahoma" panose="020B0604030504040204" pitchFamily="34" charset="0"/>
              </a:rPr>
              <a:t>Vocational</a:t>
            </a:r>
            <a:r>
              <a:rPr lang="tr-TR" altLang="tr-TR" sz="1800" dirty="0">
                <a:latin typeface="Tahoma" panose="020B0604030504040204" pitchFamily="34" charset="0"/>
                <a:ea typeface="Tahoma" panose="020B0604030504040204" pitchFamily="34" charset="0"/>
                <a:cs typeface="Tahoma" panose="020B0604030504040204" pitchFamily="34" charset="0"/>
              </a:rPr>
              <a:t> High School</a:t>
            </a:r>
          </a:p>
          <a:p>
            <a:pPr lvl="1"/>
            <a:endParaRPr lang="tr-TR" altLang="tr-TR" sz="800" dirty="0">
              <a:latin typeface="Tahoma" panose="020B0604030504040204" pitchFamily="34" charset="0"/>
              <a:ea typeface="Tahoma" panose="020B0604030504040204" pitchFamily="34" charset="0"/>
              <a:cs typeface="Tahoma" panose="020B0604030504040204" pitchFamily="34" charset="0"/>
            </a:endParaRPr>
          </a:p>
          <a:p>
            <a:pPr lvl="1"/>
            <a:r>
              <a:rPr lang="tr-TR" altLang="tr-TR" sz="1800" dirty="0">
                <a:latin typeface="Tahoma" panose="020B0604030504040204" pitchFamily="34" charset="0"/>
                <a:ea typeface="Tahoma" panose="020B0604030504040204" pitchFamily="34" charset="0"/>
                <a:cs typeface="Tahoma" panose="020B0604030504040204" pitchFamily="34" charset="0"/>
              </a:rPr>
              <a:t>KYK Sultanhisar Cevdet İnci </a:t>
            </a:r>
            <a:r>
              <a:rPr lang="tr-TR" altLang="tr-TR" sz="1800" dirty="0" err="1">
                <a:latin typeface="Tahoma" panose="020B0604030504040204" pitchFamily="34" charset="0"/>
                <a:ea typeface="Tahoma" panose="020B0604030504040204" pitchFamily="34" charset="0"/>
                <a:cs typeface="Tahoma" panose="020B0604030504040204" pitchFamily="34" charset="0"/>
              </a:rPr>
              <a:t>Dormitory</a:t>
            </a:r>
            <a:endParaRPr lang="tr-TR" altLang="tr-TR" sz="1800" dirty="0">
              <a:latin typeface="Tahoma" panose="020B0604030504040204" pitchFamily="34" charset="0"/>
              <a:ea typeface="Tahoma" panose="020B0604030504040204" pitchFamily="34" charset="0"/>
              <a:cs typeface="Tahoma" panose="020B0604030504040204" pitchFamily="34" charset="0"/>
            </a:endParaRPr>
          </a:p>
          <a:p>
            <a:pPr lvl="1"/>
            <a:endParaRPr lang="tr-TR" altLang="tr-TR" sz="800" dirty="0">
              <a:latin typeface="Tahoma" panose="020B0604030504040204" pitchFamily="34" charset="0"/>
              <a:ea typeface="Tahoma" panose="020B0604030504040204" pitchFamily="34" charset="0"/>
              <a:cs typeface="Tahoma" panose="020B0604030504040204" pitchFamily="34" charset="0"/>
            </a:endParaRPr>
          </a:p>
          <a:p>
            <a:pPr lvl="1"/>
            <a:r>
              <a:rPr lang="tr-TR" altLang="tr-TR" sz="1800" dirty="0">
                <a:latin typeface="Tahoma" panose="020B0604030504040204" pitchFamily="34" charset="0"/>
                <a:ea typeface="Tahoma" panose="020B0604030504040204" pitchFamily="34" charset="0"/>
                <a:cs typeface="Tahoma" panose="020B0604030504040204" pitchFamily="34" charset="0"/>
              </a:rPr>
              <a:t>Adnan Menderes University Memnune Yarenci İnci Vocational High </a:t>
            </a:r>
            <a:r>
              <a:rPr lang="tr-TR" altLang="tr-TR" sz="1800" dirty="0" smtClean="0">
                <a:latin typeface="Tahoma" panose="020B0604030504040204" pitchFamily="34" charset="0"/>
                <a:ea typeface="Tahoma" panose="020B0604030504040204" pitchFamily="34" charset="0"/>
                <a:cs typeface="Tahoma" panose="020B0604030504040204" pitchFamily="34" charset="0"/>
              </a:rPr>
              <a:t>School</a:t>
            </a:r>
            <a:endParaRPr lang="tr-TR" altLang="tr-TR" sz="1800" dirty="0">
              <a:latin typeface="Tahoma" panose="020B0604030504040204" pitchFamily="34" charset="0"/>
              <a:ea typeface="Tahoma" panose="020B0604030504040204" pitchFamily="34" charset="0"/>
              <a:cs typeface="Tahoma" panose="020B0604030504040204" pitchFamily="34" charset="0"/>
            </a:endParaRPr>
          </a:p>
        </p:txBody>
      </p:sp>
      <p:sp>
        <p:nvSpPr>
          <p:cNvPr id="4" name="Metin Yer Tutucusu 3"/>
          <p:cNvSpPr>
            <a:spLocks noGrp="1"/>
          </p:cNvSpPr>
          <p:nvPr>
            <p:ph type="body" sz="quarter" idx="3"/>
          </p:nvPr>
        </p:nvSpPr>
        <p:spPr>
          <a:xfrm>
            <a:off x="4880933" y="2624932"/>
            <a:ext cx="3887391" cy="823912"/>
          </a:xfrm>
        </p:spPr>
        <p:txBody>
          <a:bodyPr/>
          <a:lstStyle/>
          <a:p>
            <a:r>
              <a:rPr lang="tr-TR" sz="2000" dirty="0" err="1">
                <a:latin typeface="Tahoma" panose="020B0604030504040204" pitchFamily="34" charset="0"/>
                <a:ea typeface="Tahoma" panose="020B0604030504040204" pitchFamily="34" charset="0"/>
                <a:cs typeface="Tahoma" panose="020B0604030504040204" pitchFamily="34" charset="0"/>
              </a:rPr>
              <a:t>Scholarship</a:t>
            </a:r>
            <a:r>
              <a:rPr lang="tr-TR" sz="2000" dirty="0">
                <a:latin typeface="Tahoma" panose="020B0604030504040204" pitchFamily="34" charset="0"/>
                <a:ea typeface="Tahoma" panose="020B0604030504040204" pitchFamily="34" charset="0"/>
                <a:cs typeface="Tahoma" panose="020B0604030504040204" pitchFamily="34" charset="0"/>
              </a:rPr>
              <a:t> </a:t>
            </a:r>
            <a:r>
              <a:rPr lang="tr-TR" sz="2000" dirty="0" err="1">
                <a:latin typeface="Tahoma" panose="020B0604030504040204" pitchFamily="34" charset="0"/>
                <a:ea typeface="Tahoma" panose="020B0604030504040204" pitchFamily="34" charset="0"/>
                <a:cs typeface="Tahoma" panose="020B0604030504040204" pitchFamily="34" charset="0"/>
              </a:rPr>
              <a:t>Cathegories</a:t>
            </a:r>
            <a:endParaRPr lang="tr-TR" sz="2000" dirty="0">
              <a:latin typeface="Tahoma" panose="020B0604030504040204" pitchFamily="34" charset="0"/>
              <a:ea typeface="Tahoma" panose="020B0604030504040204" pitchFamily="34" charset="0"/>
              <a:cs typeface="Tahoma" panose="020B0604030504040204" pitchFamily="34" charset="0"/>
            </a:endParaRPr>
          </a:p>
          <a:p>
            <a:endParaRPr lang="tr-TR" dirty="0"/>
          </a:p>
        </p:txBody>
      </p:sp>
      <p:sp>
        <p:nvSpPr>
          <p:cNvPr id="5" name="İçerik Yer Tutucusu 4"/>
          <p:cNvSpPr>
            <a:spLocks noGrp="1"/>
          </p:cNvSpPr>
          <p:nvPr>
            <p:ph sz="quarter" idx="4"/>
          </p:nvPr>
        </p:nvSpPr>
        <p:spPr>
          <a:xfrm>
            <a:off x="4290940" y="2812608"/>
            <a:ext cx="4553584" cy="3417636"/>
          </a:xfrm>
        </p:spPr>
        <p:txBody>
          <a:bodyPr>
            <a:noAutofit/>
          </a:bodyPr>
          <a:lstStyle/>
          <a:p>
            <a:pPr lvl="1"/>
            <a:endParaRPr lang="tr-TR" altLang="tr-TR" sz="1000" dirty="0" smtClean="0">
              <a:latin typeface="Tahoma" panose="020B0604030504040204" pitchFamily="34" charset="0"/>
              <a:ea typeface="Tahoma" panose="020B0604030504040204" pitchFamily="34" charset="0"/>
              <a:cs typeface="Tahoma" panose="020B0604030504040204" pitchFamily="34" charset="0"/>
            </a:endParaRPr>
          </a:p>
          <a:p>
            <a:pPr lvl="1"/>
            <a:endParaRPr lang="tr-TR" altLang="tr-TR" sz="700" dirty="0">
              <a:latin typeface="Tahoma" panose="020B0604030504040204" pitchFamily="34" charset="0"/>
              <a:ea typeface="Tahoma" panose="020B0604030504040204" pitchFamily="34" charset="0"/>
              <a:cs typeface="Tahoma" panose="020B0604030504040204" pitchFamily="34" charset="0"/>
            </a:endParaRPr>
          </a:p>
          <a:p>
            <a:pPr lvl="1"/>
            <a:r>
              <a:rPr lang="tr-TR" altLang="tr-TR" sz="1800" dirty="0" err="1">
                <a:latin typeface="Tahoma" panose="020B0604030504040204" pitchFamily="34" charset="0"/>
                <a:ea typeface="Tahoma" panose="020B0604030504040204" pitchFamily="34" charset="0"/>
                <a:cs typeface="Tahoma" panose="020B0604030504040204" pitchFamily="34" charset="0"/>
              </a:rPr>
              <a:t>Private</a:t>
            </a:r>
            <a:r>
              <a:rPr lang="tr-TR" altLang="tr-TR" sz="1800" dirty="0">
                <a:latin typeface="Tahoma" panose="020B0604030504040204" pitchFamily="34" charset="0"/>
                <a:ea typeface="Tahoma" panose="020B0604030504040204" pitchFamily="34" charset="0"/>
                <a:cs typeface="Tahoma" panose="020B0604030504040204" pitchFamily="34" charset="0"/>
              </a:rPr>
              <a:t> </a:t>
            </a:r>
            <a:r>
              <a:rPr lang="tr-TR" altLang="tr-TR" sz="1800" dirty="0" err="1">
                <a:latin typeface="Tahoma" panose="020B0604030504040204" pitchFamily="34" charset="0"/>
                <a:ea typeface="Tahoma" panose="020B0604030504040204" pitchFamily="34" charset="0"/>
                <a:cs typeface="Tahoma" panose="020B0604030504040204" pitchFamily="34" charset="0"/>
              </a:rPr>
              <a:t>Scholarship</a:t>
            </a:r>
            <a:r>
              <a:rPr lang="tr-TR" altLang="tr-TR" sz="1800" dirty="0">
                <a:latin typeface="Tahoma" panose="020B0604030504040204" pitchFamily="34" charset="0"/>
                <a:ea typeface="Tahoma" panose="020B0604030504040204" pitchFamily="34" charset="0"/>
                <a:cs typeface="Tahoma" panose="020B0604030504040204" pitchFamily="34" charset="0"/>
              </a:rPr>
              <a:t> </a:t>
            </a:r>
            <a:r>
              <a:rPr lang="en-US" altLang="tr-TR" sz="1800" dirty="0" smtClean="0">
                <a:latin typeface="Tahoma" panose="020B0604030504040204" pitchFamily="34" charset="0"/>
                <a:ea typeface="Tahoma" panose="020B0604030504040204" pitchFamily="34" charset="0"/>
                <a:cs typeface="Tahoma" panose="020B0604030504040204" pitchFamily="34" charset="0"/>
              </a:rPr>
              <a:t>Fund</a:t>
            </a:r>
            <a:r>
              <a:rPr lang="tr-TR" altLang="tr-TR" sz="1800" dirty="0">
                <a:latin typeface="Tahoma" panose="020B0604030504040204" pitchFamily="34" charset="0"/>
                <a:ea typeface="Tahoma" panose="020B0604030504040204" pitchFamily="34" charset="0"/>
                <a:cs typeface="Tahoma" panose="020B0604030504040204" pitchFamily="34" charset="0"/>
              </a:rPr>
              <a:t> </a:t>
            </a:r>
            <a:r>
              <a:rPr lang="tr-TR" altLang="tr-TR" sz="1800" dirty="0" smtClean="0">
                <a:latin typeface="Tahoma" panose="020B0604030504040204" pitchFamily="34" charset="0"/>
                <a:ea typeface="Tahoma" panose="020B0604030504040204" pitchFamily="34" charset="0"/>
                <a:cs typeface="Tahoma" panose="020B0604030504040204" pitchFamily="34" charset="0"/>
              </a:rPr>
              <a:t>                    </a:t>
            </a:r>
            <a:r>
              <a:rPr lang="tr-TR" altLang="tr-TR" sz="1800" dirty="0">
                <a:latin typeface="Tahoma" panose="020B0604030504040204" pitchFamily="34" charset="0"/>
                <a:ea typeface="Tahoma" panose="020B0604030504040204" pitchFamily="34" charset="0"/>
                <a:cs typeface="Tahoma" panose="020B0604030504040204" pitchFamily="34" charset="0"/>
              </a:rPr>
              <a:t>(for all grades) </a:t>
            </a:r>
            <a:endParaRPr lang="tr-TR" altLang="tr-TR" sz="1800" dirty="0" smtClean="0">
              <a:latin typeface="Tahoma" panose="020B0604030504040204" pitchFamily="34" charset="0"/>
              <a:ea typeface="Tahoma" panose="020B0604030504040204" pitchFamily="34" charset="0"/>
              <a:cs typeface="Tahoma" panose="020B0604030504040204" pitchFamily="34" charset="0"/>
            </a:endParaRPr>
          </a:p>
          <a:p>
            <a:pPr lvl="1"/>
            <a:endParaRPr lang="tr-TR" altLang="tr-TR" sz="500" dirty="0">
              <a:latin typeface="Tahoma" panose="020B0604030504040204" pitchFamily="34" charset="0"/>
              <a:ea typeface="Tahoma" panose="020B0604030504040204" pitchFamily="34" charset="0"/>
              <a:cs typeface="Tahoma" panose="020B0604030504040204" pitchFamily="34" charset="0"/>
            </a:endParaRPr>
          </a:p>
          <a:p>
            <a:pPr lvl="1"/>
            <a:r>
              <a:rPr lang="tr-TR" altLang="tr-TR" sz="1800" dirty="0">
                <a:latin typeface="Tahoma" panose="020B0604030504040204" pitchFamily="34" charset="0"/>
                <a:ea typeface="Tahoma" panose="020B0604030504040204" pitchFamily="34" charset="0"/>
                <a:cs typeface="Tahoma" panose="020B0604030504040204" pitchFamily="34" charset="0"/>
              </a:rPr>
              <a:t>Success </a:t>
            </a:r>
            <a:r>
              <a:rPr lang="tr-TR" altLang="tr-TR" sz="1800" dirty="0" smtClean="0">
                <a:latin typeface="Tahoma" panose="020B0604030504040204" pitchFamily="34" charset="0"/>
                <a:ea typeface="Tahoma" panose="020B0604030504040204" pitchFamily="34" charset="0"/>
                <a:cs typeface="Tahoma" panose="020B0604030504040204" pitchFamily="34" charset="0"/>
              </a:rPr>
              <a:t>Scholarship                             (for </a:t>
            </a:r>
            <a:r>
              <a:rPr lang="tr-TR" altLang="tr-TR" sz="1800" dirty="0">
                <a:latin typeface="Tahoma" panose="020B0604030504040204" pitchFamily="34" charset="0"/>
                <a:ea typeface="Tahoma" panose="020B0604030504040204" pitchFamily="34" charset="0"/>
                <a:cs typeface="Tahoma" panose="020B0604030504040204" pitchFamily="34" charset="0"/>
              </a:rPr>
              <a:t>University students</a:t>
            </a:r>
            <a:r>
              <a:rPr lang="tr-TR" altLang="tr-TR" sz="1800" dirty="0" smtClean="0">
                <a:latin typeface="Tahoma" panose="020B0604030504040204" pitchFamily="34" charset="0"/>
                <a:ea typeface="Tahoma" panose="020B0604030504040204" pitchFamily="34" charset="0"/>
                <a:cs typeface="Tahoma" panose="020B0604030504040204" pitchFamily="34" charset="0"/>
              </a:rPr>
              <a:t>)</a:t>
            </a:r>
          </a:p>
          <a:p>
            <a:pPr lvl="1"/>
            <a:endParaRPr lang="tr-TR" altLang="tr-TR" sz="500" dirty="0">
              <a:latin typeface="Tahoma" panose="020B0604030504040204" pitchFamily="34" charset="0"/>
              <a:ea typeface="Tahoma" panose="020B0604030504040204" pitchFamily="34" charset="0"/>
              <a:cs typeface="Tahoma" panose="020B0604030504040204" pitchFamily="34" charset="0"/>
            </a:endParaRPr>
          </a:p>
          <a:p>
            <a:pPr lvl="1"/>
            <a:r>
              <a:rPr lang="tr-TR" altLang="tr-TR" sz="1800" dirty="0" err="1">
                <a:latin typeface="Tahoma" panose="020B0604030504040204" pitchFamily="34" charset="0"/>
                <a:ea typeface="Tahoma" panose="020B0604030504040204" pitchFamily="34" charset="0"/>
                <a:cs typeface="Tahoma" panose="020B0604030504040204" pitchFamily="34" charset="0"/>
              </a:rPr>
              <a:t>Memnune</a:t>
            </a:r>
            <a:r>
              <a:rPr lang="tr-TR" altLang="tr-TR" sz="1800" dirty="0">
                <a:latin typeface="Tahoma" panose="020B0604030504040204" pitchFamily="34" charset="0"/>
                <a:ea typeface="Tahoma" panose="020B0604030504040204" pitchFamily="34" charset="0"/>
                <a:cs typeface="Tahoma" panose="020B0604030504040204" pitchFamily="34" charset="0"/>
              </a:rPr>
              <a:t> Yarenci İnci </a:t>
            </a:r>
            <a:r>
              <a:rPr lang="tr-TR" altLang="tr-TR" sz="1800" dirty="0" err="1">
                <a:latin typeface="Tahoma" panose="020B0604030504040204" pitchFamily="34" charset="0"/>
                <a:ea typeface="Tahoma" panose="020B0604030504040204" pitchFamily="34" charset="0"/>
                <a:cs typeface="Tahoma" panose="020B0604030504040204" pitchFamily="34" charset="0"/>
              </a:rPr>
              <a:t>Scholarship</a:t>
            </a:r>
            <a:r>
              <a:rPr lang="tr-TR" altLang="tr-TR" sz="1800" dirty="0">
                <a:latin typeface="Tahoma" panose="020B0604030504040204" pitchFamily="34" charset="0"/>
                <a:ea typeface="Tahoma" panose="020B0604030504040204" pitchFamily="34" charset="0"/>
                <a:cs typeface="Tahoma" panose="020B0604030504040204" pitchFamily="34" charset="0"/>
              </a:rPr>
              <a:t> (</a:t>
            </a:r>
            <a:r>
              <a:rPr lang="tr-TR" altLang="tr-TR" sz="1800" dirty="0" err="1">
                <a:latin typeface="Tahoma" panose="020B0604030504040204" pitchFamily="34" charset="0"/>
                <a:ea typeface="Tahoma" panose="020B0604030504040204" pitchFamily="34" charset="0"/>
                <a:cs typeface="Tahoma" panose="020B0604030504040204" pitchFamily="34" charset="0"/>
              </a:rPr>
              <a:t>for</a:t>
            </a:r>
            <a:r>
              <a:rPr lang="tr-TR" altLang="tr-TR" sz="1800" dirty="0">
                <a:latin typeface="Tahoma" panose="020B0604030504040204" pitchFamily="34" charset="0"/>
                <a:ea typeface="Tahoma" panose="020B0604030504040204" pitchFamily="34" charset="0"/>
                <a:cs typeface="Tahoma" panose="020B0604030504040204" pitchFamily="34" charset="0"/>
              </a:rPr>
              <a:t> MYİ </a:t>
            </a:r>
            <a:r>
              <a:rPr lang="tr-TR" altLang="tr-TR" sz="1800" dirty="0" err="1">
                <a:latin typeface="Tahoma" panose="020B0604030504040204" pitchFamily="34" charset="0"/>
                <a:ea typeface="Tahoma" panose="020B0604030504040204" pitchFamily="34" charset="0"/>
                <a:cs typeface="Tahoma" panose="020B0604030504040204" pitchFamily="34" charset="0"/>
              </a:rPr>
              <a:t>vocational</a:t>
            </a:r>
            <a:r>
              <a:rPr lang="tr-TR" altLang="tr-TR" sz="1800" dirty="0">
                <a:latin typeface="Tahoma" panose="020B0604030504040204" pitchFamily="34" charset="0"/>
                <a:ea typeface="Tahoma" panose="020B0604030504040204" pitchFamily="34" charset="0"/>
                <a:cs typeface="Tahoma" panose="020B0604030504040204" pitchFamily="34" charset="0"/>
              </a:rPr>
              <a:t> </a:t>
            </a:r>
            <a:r>
              <a:rPr lang="tr-TR" altLang="tr-TR" sz="1800" dirty="0" err="1">
                <a:latin typeface="Tahoma" panose="020B0604030504040204" pitchFamily="34" charset="0"/>
                <a:ea typeface="Tahoma" panose="020B0604030504040204" pitchFamily="34" charset="0"/>
                <a:cs typeface="Tahoma" panose="020B0604030504040204" pitchFamily="34" charset="0"/>
              </a:rPr>
              <a:t>school</a:t>
            </a:r>
            <a:r>
              <a:rPr lang="tr-TR" altLang="tr-TR" sz="1800" dirty="0">
                <a:latin typeface="Tahoma" panose="020B0604030504040204" pitchFamily="34" charset="0"/>
                <a:ea typeface="Tahoma" panose="020B0604030504040204" pitchFamily="34" charset="0"/>
                <a:cs typeface="Tahoma" panose="020B0604030504040204" pitchFamily="34" charset="0"/>
              </a:rPr>
              <a:t> </a:t>
            </a:r>
            <a:r>
              <a:rPr lang="tr-TR" altLang="tr-TR" sz="1800" dirty="0" err="1">
                <a:latin typeface="Tahoma" panose="020B0604030504040204" pitchFamily="34" charset="0"/>
                <a:ea typeface="Tahoma" panose="020B0604030504040204" pitchFamily="34" charset="0"/>
                <a:cs typeface="Tahoma" panose="020B0604030504040204" pitchFamily="34" charset="0"/>
              </a:rPr>
              <a:t>students</a:t>
            </a:r>
            <a:r>
              <a:rPr lang="tr-TR" altLang="tr-TR" sz="1800" dirty="0" smtClean="0">
                <a:latin typeface="Tahoma" panose="020B0604030504040204" pitchFamily="34" charset="0"/>
                <a:ea typeface="Tahoma" panose="020B0604030504040204" pitchFamily="34" charset="0"/>
                <a:cs typeface="Tahoma" panose="020B0604030504040204" pitchFamily="34" charset="0"/>
              </a:rPr>
              <a:t>)</a:t>
            </a:r>
          </a:p>
          <a:p>
            <a:pPr lvl="1"/>
            <a:endParaRPr lang="tr-TR" altLang="tr-TR" sz="500" dirty="0">
              <a:latin typeface="Tahoma" panose="020B0604030504040204" pitchFamily="34" charset="0"/>
              <a:ea typeface="Tahoma" panose="020B0604030504040204" pitchFamily="34" charset="0"/>
              <a:cs typeface="Tahoma" panose="020B0604030504040204" pitchFamily="34" charset="0"/>
            </a:endParaRPr>
          </a:p>
          <a:p>
            <a:pPr lvl="1"/>
            <a:r>
              <a:rPr lang="tr-TR" altLang="tr-TR" sz="1800" dirty="0" err="1">
                <a:latin typeface="Tahoma" panose="020B0604030504040204" pitchFamily="34" charset="0"/>
                <a:ea typeface="Tahoma" panose="020B0604030504040204" pitchFamily="34" charset="0"/>
                <a:cs typeface="Tahoma" panose="020B0604030504040204" pitchFamily="34" charset="0"/>
              </a:rPr>
              <a:t>Contribution</a:t>
            </a:r>
            <a:r>
              <a:rPr lang="tr-TR" altLang="tr-TR" sz="1800" dirty="0">
                <a:latin typeface="Tahoma" panose="020B0604030504040204" pitchFamily="34" charset="0"/>
                <a:ea typeface="Tahoma" panose="020B0604030504040204" pitchFamily="34" charset="0"/>
                <a:cs typeface="Tahoma" panose="020B0604030504040204" pitchFamily="34" charset="0"/>
              </a:rPr>
              <a:t> </a:t>
            </a:r>
            <a:r>
              <a:rPr lang="tr-TR" altLang="tr-TR" sz="1800" dirty="0" err="1">
                <a:latin typeface="Tahoma" panose="020B0604030504040204" pitchFamily="34" charset="0"/>
                <a:ea typeface="Tahoma" panose="020B0604030504040204" pitchFamily="34" charset="0"/>
                <a:cs typeface="Tahoma" panose="020B0604030504040204" pitchFamily="34" charset="0"/>
              </a:rPr>
              <a:t>Scholarship</a:t>
            </a:r>
            <a:r>
              <a:rPr lang="tr-TR" altLang="tr-TR" sz="1800" dirty="0">
                <a:latin typeface="Tahoma" panose="020B0604030504040204" pitchFamily="34" charset="0"/>
                <a:ea typeface="Tahoma" panose="020B0604030504040204" pitchFamily="34" charset="0"/>
                <a:cs typeface="Tahoma" panose="020B0604030504040204" pitchFamily="34" charset="0"/>
              </a:rPr>
              <a:t>             (</a:t>
            </a:r>
            <a:r>
              <a:rPr lang="tr-TR" altLang="tr-TR" sz="1800" dirty="0" err="1">
                <a:latin typeface="Tahoma" panose="020B0604030504040204" pitchFamily="34" charset="0"/>
                <a:ea typeface="Tahoma" panose="020B0604030504040204" pitchFamily="34" charset="0"/>
                <a:cs typeface="Tahoma" panose="020B0604030504040204" pitchFamily="34" charset="0"/>
              </a:rPr>
              <a:t>for</a:t>
            </a:r>
            <a:r>
              <a:rPr lang="tr-TR" altLang="tr-TR" sz="1800" dirty="0">
                <a:latin typeface="Tahoma" panose="020B0604030504040204" pitchFamily="34" charset="0"/>
                <a:ea typeface="Tahoma" panose="020B0604030504040204" pitchFamily="34" charset="0"/>
                <a:cs typeface="Tahoma" panose="020B0604030504040204" pitchFamily="34" charset="0"/>
              </a:rPr>
              <a:t> İnci </a:t>
            </a:r>
            <a:r>
              <a:rPr lang="tr-TR" altLang="tr-TR" sz="1800" dirty="0" err="1">
                <a:latin typeface="Tahoma" panose="020B0604030504040204" pitchFamily="34" charset="0"/>
                <a:ea typeface="Tahoma" panose="020B0604030504040204" pitchFamily="34" charset="0"/>
                <a:cs typeface="Tahoma" panose="020B0604030504040204" pitchFamily="34" charset="0"/>
              </a:rPr>
              <a:t>Group</a:t>
            </a:r>
            <a:r>
              <a:rPr lang="tr-TR" altLang="tr-TR" sz="1800" dirty="0">
                <a:latin typeface="Tahoma" panose="020B0604030504040204" pitchFamily="34" charset="0"/>
                <a:ea typeface="Tahoma" panose="020B0604030504040204" pitchFamily="34" charset="0"/>
                <a:cs typeface="Tahoma" panose="020B0604030504040204" pitchFamily="34" charset="0"/>
              </a:rPr>
              <a:t> </a:t>
            </a:r>
            <a:r>
              <a:rPr lang="tr-TR" altLang="tr-TR" sz="1800" dirty="0" err="1">
                <a:latin typeface="Tahoma" panose="020B0604030504040204" pitchFamily="34" charset="0"/>
                <a:ea typeface="Tahoma" panose="020B0604030504040204" pitchFamily="34" charset="0"/>
                <a:cs typeface="Tahoma" panose="020B0604030504040204" pitchFamily="34" charset="0"/>
              </a:rPr>
              <a:t>employees</a:t>
            </a:r>
            <a:r>
              <a:rPr lang="tr-TR" altLang="tr-TR" sz="1800" dirty="0">
                <a:latin typeface="Tahoma" panose="020B0604030504040204" pitchFamily="34" charset="0"/>
                <a:ea typeface="Tahoma" panose="020B0604030504040204" pitchFamily="34" charset="0"/>
                <a:cs typeface="Tahoma" panose="020B0604030504040204" pitchFamily="34" charset="0"/>
              </a:rPr>
              <a:t>’ </a:t>
            </a:r>
            <a:r>
              <a:rPr lang="tr-TR" altLang="tr-TR" sz="1800" dirty="0" err="1">
                <a:latin typeface="Tahoma" panose="020B0604030504040204" pitchFamily="34" charset="0"/>
                <a:ea typeface="Tahoma" panose="020B0604030504040204" pitchFamily="34" charset="0"/>
                <a:cs typeface="Tahoma" panose="020B0604030504040204" pitchFamily="34" charset="0"/>
              </a:rPr>
              <a:t>children</a:t>
            </a:r>
            <a:r>
              <a:rPr lang="tr-TR" altLang="tr-TR" sz="1800" dirty="0">
                <a:latin typeface="Tahoma" panose="020B0604030504040204" pitchFamily="34" charset="0"/>
                <a:ea typeface="Tahoma" panose="020B0604030504040204" pitchFamily="34" charset="0"/>
                <a:cs typeface="Tahoma" panose="020B0604030504040204" pitchFamily="34" charset="0"/>
              </a:rPr>
              <a:t>)</a:t>
            </a:r>
          </a:p>
          <a:p>
            <a:pPr lvl="1"/>
            <a:endParaRPr lang="tr-TR" sz="1800" dirty="0">
              <a:latin typeface="Tahoma" panose="020B0604030504040204" pitchFamily="34" charset="0"/>
              <a:ea typeface="Tahoma" panose="020B0604030504040204" pitchFamily="34" charset="0"/>
              <a:cs typeface="Tahoma" panose="020B0604030504040204" pitchFamily="34" charset="0"/>
            </a:endParaRPr>
          </a:p>
        </p:txBody>
      </p:sp>
      <p:sp>
        <p:nvSpPr>
          <p:cNvPr id="9" name="Altbilgi Yer Tutucusu 1"/>
          <p:cNvSpPr>
            <a:spLocks noGrp="1"/>
          </p:cNvSpPr>
          <p:nvPr>
            <p:ph type="ftr" sz="quarter" idx="11"/>
          </p:nvPr>
        </p:nvSpPr>
        <p:spPr>
          <a:xfrm>
            <a:off x="3028950" y="6417311"/>
            <a:ext cx="3086100" cy="365125"/>
          </a:xfrm>
        </p:spPr>
        <p:txBody>
          <a:bodyPr/>
          <a:lstStyle/>
          <a:p>
            <a:pPr>
              <a:defRPr/>
            </a:pPr>
            <a:r>
              <a:rPr lang="tr-TR" dirty="0"/>
              <a:t>"</a:t>
            </a:r>
            <a:r>
              <a:rPr lang="tr-TR" dirty="0" err="1"/>
              <a:t>Supporting</a:t>
            </a:r>
            <a:r>
              <a:rPr lang="tr-TR" dirty="0"/>
              <a:t> </a:t>
            </a:r>
            <a:r>
              <a:rPr lang="tr-TR" dirty="0" err="1"/>
              <a:t>Education</a:t>
            </a:r>
            <a:r>
              <a:rPr lang="tr-TR" dirty="0"/>
              <a:t>, </a:t>
            </a:r>
            <a:r>
              <a:rPr lang="tr-TR" dirty="0" err="1"/>
              <a:t>Serving</a:t>
            </a:r>
            <a:r>
              <a:rPr lang="tr-TR" dirty="0"/>
              <a:t> </a:t>
            </a:r>
            <a:r>
              <a:rPr lang="tr-TR" dirty="0" err="1"/>
              <a:t>Future</a:t>
            </a:r>
            <a:r>
              <a:rPr lang="tr-TR" dirty="0"/>
              <a:t>"</a:t>
            </a:r>
          </a:p>
        </p:txBody>
      </p:sp>
      <p:sp>
        <p:nvSpPr>
          <p:cNvPr id="9221" name="Rectangle 4"/>
          <p:cNvSpPr>
            <a:spLocks noChangeArrowheads="1"/>
          </p:cNvSpPr>
          <p:nvPr/>
        </p:nvSpPr>
        <p:spPr bwMode="auto">
          <a:xfrm>
            <a:off x="1116013" y="981075"/>
            <a:ext cx="74168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endParaRPr lang="tr-TR" altLang="tr-TR"/>
          </a:p>
        </p:txBody>
      </p:sp>
      <p:pic>
        <p:nvPicPr>
          <p:cNvPr id="12" name="Picture 3" descr="P:\ORTAK\INCIVAK\Kartlar\16-milyon-ogrenci-karne-aliyor-100985.jpg"/>
          <p:cNvPicPr>
            <a:picLocks noChangeAspect="1" noChangeArrowheads="1"/>
          </p:cNvPicPr>
          <p:nvPr/>
        </p:nvPicPr>
        <p:blipFill>
          <a:blip r:embed="rId4" cstate="print"/>
          <a:srcRect/>
          <a:stretch>
            <a:fillRect/>
          </a:stretch>
        </p:blipFill>
        <p:spPr bwMode="auto">
          <a:xfrm>
            <a:off x="4909606" y="768015"/>
            <a:ext cx="3561512" cy="1689435"/>
          </a:xfrm>
          <a:prstGeom prst="rect">
            <a:avLst/>
          </a:prstGeom>
          <a:ln>
            <a:noFill/>
          </a:ln>
          <a:effectLst>
            <a:softEdge rad="112500"/>
          </a:effectLst>
        </p:spPr>
      </p:pic>
      <p:pic>
        <p:nvPicPr>
          <p:cNvPr id="13" name="Picture 2" descr="P:\ORTAK\INCIVAK\Kartlar\malezya_turk_ogrenci_universit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58735" y="5300203"/>
            <a:ext cx="1317612" cy="1056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1194432"/>
      </p:ext>
    </p:extLst>
  </p:cSld>
  <p:clrMapOvr>
    <a:masterClrMapping/>
  </p:clrMapOvr>
  <p:transition>
    <p:diamon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bwMode="auto">
          <a:xfrm>
            <a:off x="0" y="0"/>
            <a:ext cx="8358188" cy="642938"/>
          </a:xfrm>
          <a:prstGeom prst="rect">
            <a:avLst/>
          </a:prstGeom>
          <a:noFill/>
          <a:ln w="9525">
            <a:noFill/>
            <a:miter lim="800000"/>
            <a:headEnd/>
            <a:tailEnd/>
          </a:ln>
        </p:spPr>
        <p:txBody>
          <a:bodyPr anchor="ctr"/>
          <a:lstStyle/>
          <a:p>
            <a:pPr marL="342900" indent="-342900">
              <a:spcBef>
                <a:spcPct val="20000"/>
              </a:spcBef>
              <a:defRPr/>
            </a:pPr>
            <a:r>
              <a:rPr lang="tr-TR" altLang="tr-TR" sz="2400" b="1" dirty="0">
                <a:latin typeface="Tahoma" panose="020B0604030504040204" pitchFamily="34" charset="0"/>
                <a:ea typeface="Tahoma" panose="020B0604030504040204" pitchFamily="34" charset="0"/>
                <a:cs typeface="Tahoma" panose="020B0604030504040204" pitchFamily="34" charset="0"/>
              </a:rPr>
              <a:t>Contribution to Education </a:t>
            </a:r>
            <a:r>
              <a:rPr lang="tr-TR" altLang="tr-TR" sz="2000" b="1" dirty="0">
                <a:latin typeface="Tahoma" panose="020B0604030504040204" pitchFamily="34" charset="0"/>
                <a:ea typeface="Tahoma" panose="020B0604030504040204" pitchFamily="34" charset="0"/>
                <a:cs typeface="Tahoma" panose="020B0604030504040204" pitchFamily="34" charset="0"/>
              </a:rPr>
              <a:t>– </a:t>
            </a:r>
            <a:r>
              <a:rPr lang="tr-TR" sz="2000" b="1" dirty="0" smtClean="0">
                <a:latin typeface="Tahoma" panose="020B0604030504040204" pitchFamily="34" charset="0"/>
                <a:ea typeface="Tahoma" panose="020B0604030504040204" pitchFamily="34" charset="0"/>
                <a:cs typeface="Tahoma" panose="020B0604030504040204" pitchFamily="34" charset="0"/>
              </a:rPr>
              <a:t>Scholarship Info</a:t>
            </a:r>
            <a:endParaRPr lang="tr-TR" sz="2800" b="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850059399"/>
              </p:ext>
            </p:extLst>
          </p:nvPr>
        </p:nvGraphicFramePr>
        <p:xfrm>
          <a:off x="971599" y="666401"/>
          <a:ext cx="7013301" cy="5695769"/>
        </p:xfrm>
        <a:graphic>
          <a:graphicData uri="http://schemas.openxmlformats.org/drawingml/2006/table">
            <a:tbl>
              <a:tblPr/>
              <a:tblGrid>
                <a:gridCol w="2354231"/>
                <a:gridCol w="2370693"/>
                <a:gridCol w="2288377"/>
              </a:tblGrid>
              <a:tr h="378805">
                <a:tc gridSpan="3">
                  <a:txBody>
                    <a:bodyPr/>
                    <a:lstStyle/>
                    <a:p>
                      <a:pPr algn="ctr" fontAlgn="b"/>
                      <a:r>
                        <a:rPr lang="en-US" sz="1600" b="1" i="0" u="none" strike="noStrike" dirty="0">
                          <a:solidFill>
                            <a:srgbClr val="000000"/>
                          </a:solidFill>
                          <a:effectLst/>
                          <a:latin typeface="Calibri" panose="020F0502020204030204" pitchFamily="34" charset="0"/>
                        </a:rPr>
                        <a:t>CEVDET İNCİ EDUCATION FOUNDATION SCHOLARSHIP CHART</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r>
              <a:tr h="411273">
                <a:tc>
                  <a:txBody>
                    <a:bodyPr/>
                    <a:lstStyle/>
                    <a:p>
                      <a:pPr algn="l" fontAlgn="b"/>
                      <a:r>
                        <a:rPr lang="tr-TR" sz="1100" b="0" i="0" u="none" strike="noStrike">
                          <a:solidFill>
                            <a:srgbClr val="000000"/>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a:txBody>
                    <a:bodyPr/>
                    <a:lstStyle/>
                    <a:p>
                      <a:pPr algn="ctr" rtl="0" fontAlgn="ctr"/>
                      <a:r>
                        <a:rPr lang="tr-TR" sz="1100" b="1" i="0" u="none" strike="noStrike" dirty="0">
                          <a:solidFill>
                            <a:srgbClr val="C0504D"/>
                          </a:solidFill>
                          <a:effectLst/>
                          <a:latin typeface="Arial" panose="020B0604020202020204" pitchFamily="34" charset="0"/>
                        </a:rPr>
                        <a:t>Scholars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a:txBody>
                    <a:bodyPr/>
                    <a:lstStyle/>
                    <a:p>
                      <a:pPr algn="ctr" rtl="0" fontAlgn="ctr"/>
                      <a:r>
                        <a:rPr lang="tr-TR" sz="1100" b="1" i="0" u="none" strike="noStrike" dirty="0" smtClean="0">
                          <a:solidFill>
                            <a:srgbClr val="C0504D"/>
                          </a:solidFill>
                          <a:effectLst/>
                          <a:latin typeface="Arial" panose="020B0604020202020204" pitchFamily="34" charset="0"/>
                        </a:rPr>
                        <a:t>Scholarship </a:t>
                      </a:r>
                      <a:r>
                        <a:rPr lang="tr-TR" sz="1100" b="1" i="0" u="none" strike="noStrike" dirty="0">
                          <a:solidFill>
                            <a:srgbClr val="C0504D"/>
                          </a:solidFill>
                          <a:effectLst/>
                          <a:latin typeface="Arial" panose="020B0604020202020204" pitchFamily="34" charset="0"/>
                        </a:rPr>
                        <a:t>(TL)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227283">
                <a:tc>
                  <a:txBody>
                    <a:bodyPr/>
                    <a:lstStyle/>
                    <a:p>
                      <a:pPr algn="l" fontAlgn="b"/>
                      <a:r>
                        <a:rPr lang="tr-TR" sz="1100" b="0" i="0" u="none" strike="noStrike">
                          <a:solidFill>
                            <a:srgbClr val="000000"/>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lang="tr-TR"/>
                    </a:p>
                  </a:txBody>
                  <a:tcPr/>
                </a:tc>
                <a:tc vMerge="1">
                  <a:txBody>
                    <a:bodyPr/>
                    <a:lstStyle/>
                    <a:p>
                      <a:endParaRPr lang="tr-TR"/>
                    </a:p>
                  </a:txBody>
                  <a:tcPr/>
                </a:tc>
              </a:tr>
              <a:tr h="227283">
                <a:tc gridSpan="3">
                  <a:txBody>
                    <a:bodyPr/>
                    <a:lstStyle/>
                    <a:p>
                      <a:pPr algn="l" rtl="0" fontAlgn="ctr"/>
                      <a:r>
                        <a:rPr lang="en-US" sz="1000" b="1" i="0" u="none" strike="noStrike" dirty="0">
                          <a:solidFill>
                            <a:srgbClr val="000000"/>
                          </a:solidFill>
                          <a:effectLst/>
                          <a:latin typeface="Arial" panose="020B0604020202020204" pitchFamily="34" charset="0"/>
                        </a:rPr>
                        <a:t>Private Scholarship </a:t>
                      </a:r>
                      <a:r>
                        <a:rPr lang="en-US" sz="1000" b="1" i="0" u="none" strike="noStrike" dirty="0" smtClean="0">
                          <a:solidFill>
                            <a:srgbClr val="000000"/>
                          </a:solidFill>
                          <a:effectLst/>
                          <a:latin typeface="Arial" panose="020B0604020202020204" pitchFamily="34" charset="0"/>
                        </a:rPr>
                        <a:t>Fund</a:t>
                      </a:r>
                      <a:r>
                        <a:rPr lang="en-US" sz="1000" b="1" i="0" u="none" strike="noStrike" dirty="0">
                          <a:solidFill>
                            <a:srgbClr val="000000"/>
                          </a:solidFill>
                          <a:effectLst/>
                          <a:latin typeface="Arial" panose="020B0604020202020204" pitchFamily="34" charset="0"/>
                        </a:rPr>
                        <a:t>  (first &amp; second grade scholars from 2016)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hMerge="1">
                  <a:txBody>
                    <a:bodyPr/>
                    <a:lstStyle/>
                    <a:p>
                      <a:endParaRPr lang="tr-TR"/>
                    </a:p>
                  </a:txBody>
                  <a:tcPr/>
                </a:tc>
                <a:tc hMerge="1">
                  <a:txBody>
                    <a:bodyPr/>
                    <a:lstStyle/>
                    <a:p>
                      <a:endParaRPr lang="tr-TR"/>
                    </a:p>
                  </a:txBody>
                  <a:tcPr/>
                </a:tc>
              </a:tr>
              <a:tr h="216459">
                <a:tc>
                  <a:txBody>
                    <a:bodyPr/>
                    <a:lstStyle/>
                    <a:p>
                      <a:pPr algn="ctr" rtl="0" fontAlgn="b"/>
                      <a:r>
                        <a:rPr lang="tr-TR" sz="1000" b="0" i="0" u="none" strike="noStrike">
                          <a:solidFill>
                            <a:srgbClr val="000000"/>
                          </a:solidFill>
                          <a:effectLst/>
                          <a:latin typeface="Arial" panose="020B0604020202020204" pitchFamily="34" charset="0"/>
                        </a:rPr>
                        <a:t>2015 – 2016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tr-TR" sz="1000" b="0" i="0" u="none" strike="noStrike">
                          <a:solidFill>
                            <a:srgbClr val="000000"/>
                          </a:solidFill>
                          <a:effectLst/>
                          <a:latin typeface="Arial" panose="020B0604020202020204" pitchFamily="34" charset="0"/>
                        </a:rPr>
                        <a:t>151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tr-TR" sz="1000" b="0" i="0" u="none" strike="noStrike">
                          <a:solidFill>
                            <a:srgbClr val="000000"/>
                          </a:solidFill>
                          <a:effectLst/>
                          <a:latin typeface="Arial" panose="020B0604020202020204" pitchFamily="34" charset="0"/>
                        </a:rPr>
                        <a:t>275.170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459">
                <a:tc>
                  <a:txBody>
                    <a:bodyPr/>
                    <a:lstStyle/>
                    <a:p>
                      <a:pPr algn="ctr" rtl="0" fontAlgn="b"/>
                      <a:r>
                        <a:rPr lang="tr-TR" sz="1000" b="0" i="0" u="none" strike="noStrike">
                          <a:solidFill>
                            <a:srgbClr val="000000"/>
                          </a:solidFill>
                          <a:effectLst/>
                          <a:latin typeface="Arial" panose="020B0604020202020204" pitchFamily="34" charset="0"/>
                        </a:rPr>
                        <a:t>2016 - 2017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tr-TR" sz="1000" b="0" i="0" u="none" strike="noStrike">
                          <a:solidFill>
                            <a:srgbClr val="000000"/>
                          </a:solidFill>
                          <a:effectLst/>
                          <a:latin typeface="Arial" panose="020B0604020202020204" pitchFamily="34" charset="0"/>
                        </a:rPr>
                        <a:t>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tr-TR" sz="1000" b="0" i="0" u="none" strike="noStrike">
                          <a:solidFill>
                            <a:srgbClr val="000000"/>
                          </a:solidFill>
                          <a:effectLst/>
                          <a:latin typeface="Arial" panose="020B0604020202020204" pitchFamily="34" charset="0"/>
                        </a:rPr>
                        <a:t>70.560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7283">
                <a:tc>
                  <a:txBody>
                    <a:bodyPr/>
                    <a:lstStyle/>
                    <a:p>
                      <a:pPr algn="ctr" rtl="0" fontAlgn="b"/>
                      <a:r>
                        <a:rPr lang="tr-TR" sz="1000" b="1" i="0" u="none" strike="noStrike">
                          <a:solidFill>
                            <a:srgbClr val="1F497D"/>
                          </a:solidFill>
                          <a:effectLst/>
                          <a:latin typeface="Arial" panose="020B0604020202020204" pitchFamily="34" charset="0"/>
                        </a:rPr>
                        <a:t>2017 - 2018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tr-TR" sz="1000" b="1" i="0" u="none" strike="noStrike">
                          <a:solidFill>
                            <a:srgbClr val="1F497D"/>
                          </a:solidFill>
                          <a:effectLst/>
                          <a:latin typeface="Arial" panose="020B0604020202020204" pitchFamily="34" charset="0"/>
                        </a:rPr>
                        <a:t>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tr-TR" sz="1000" b="1" i="0" u="none" strike="noStrike">
                          <a:solidFill>
                            <a:srgbClr val="1F497D"/>
                          </a:solidFill>
                          <a:effectLst/>
                          <a:latin typeface="Arial" panose="020B0604020202020204" pitchFamily="34" charset="0"/>
                        </a:rPr>
                        <a:t>70.250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7283">
                <a:tc gridSpan="3">
                  <a:txBody>
                    <a:bodyPr/>
                    <a:lstStyle/>
                    <a:p>
                      <a:pPr algn="l" rtl="0" fontAlgn="ctr"/>
                      <a:r>
                        <a:rPr lang="tr-TR" sz="1000" b="1" i="0" u="none" strike="noStrike">
                          <a:solidFill>
                            <a:srgbClr val="000000"/>
                          </a:solidFill>
                          <a:effectLst/>
                          <a:latin typeface="Arial" panose="020B0604020202020204" pitchFamily="34" charset="0"/>
                        </a:rPr>
                        <a:t>Success Scholarship  (University)</a:t>
                      </a:r>
                      <a:r>
                        <a:rPr lang="tr-TR" sz="1000" b="0" i="0" u="none" strike="noStrike">
                          <a:solidFill>
                            <a:srgbClr val="000000"/>
                          </a:solidFill>
                          <a:effectLst/>
                          <a:latin typeface="Arial" panose="020B0604020202020204" pitchFamily="34" charset="0"/>
                        </a:rPr>
                        <a:t> </a:t>
                      </a:r>
                      <a:endParaRPr lang="tr-TR" sz="1000" b="1" i="0" u="none" strike="noStrike">
                        <a:solidFill>
                          <a:srgbClr val="000000"/>
                        </a:solidFill>
                        <a:effectLst/>
                        <a:latin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hMerge="1">
                  <a:txBody>
                    <a:bodyPr/>
                    <a:lstStyle/>
                    <a:p>
                      <a:endParaRPr lang="tr-TR"/>
                    </a:p>
                  </a:txBody>
                  <a:tcPr/>
                </a:tc>
                <a:tc hMerge="1">
                  <a:txBody>
                    <a:bodyPr/>
                    <a:lstStyle/>
                    <a:p>
                      <a:endParaRPr lang="tr-TR"/>
                    </a:p>
                  </a:txBody>
                  <a:tcPr/>
                </a:tc>
              </a:tr>
              <a:tr h="216459">
                <a:tc>
                  <a:txBody>
                    <a:bodyPr/>
                    <a:lstStyle/>
                    <a:p>
                      <a:pPr algn="ctr" rtl="0" fontAlgn="b"/>
                      <a:r>
                        <a:rPr lang="tr-TR" sz="1000" b="0" i="0" u="none" strike="noStrike">
                          <a:solidFill>
                            <a:srgbClr val="000000"/>
                          </a:solidFill>
                          <a:effectLst/>
                          <a:latin typeface="Arial" panose="020B0604020202020204" pitchFamily="34" charset="0"/>
                        </a:rPr>
                        <a:t>2015 – 2016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tr-TR" sz="1000" b="0" i="0" u="none" strike="noStrike">
                          <a:solidFill>
                            <a:srgbClr val="000000"/>
                          </a:solidFill>
                          <a:effectLst/>
                          <a:latin typeface="Arial" panose="020B060402020202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tr-TR" sz="1000" b="0" i="0" u="none" strike="noStrike">
                          <a:solidFill>
                            <a:srgbClr val="000000"/>
                          </a:solidFill>
                          <a:effectLst/>
                          <a:latin typeface="Arial" panose="020B0604020202020204" pitchFamily="34" charset="0"/>
                        </a:rPr>
                        <a:t>14.850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459">
                <a:tc>
                  <a:txBody>
                    <a:bodyPr/>
                    <a:lstStyle/>
                    <a:p>
                      <a:pPr algn="ctr" rtl="0" fontAlgn="b"/>
                      <a:r>
                        <a:rPr lang="tr-TR" sz="1000" b="0" i="0" u="none" strike="noStrike">
                          <a:solidFill>
                            <a:srgbClr val="000000"/>
                          </a:solidFill>
                          <a:effectLst/>
                          <a:latin typeface="Arial" panose="020B0604020202020204" pitchFamily="34" charset="0"/>
                        </a:rPr>
                        <a:t>2016 - 2017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tr-TR" sz="1000" b="0" i="0" u="none" strike="noStrike">
                          <a:solidFill>
                            <a:srgbClr val="000000"/>
                          </a:solidFill>
                          <a:effectLst/>
                          <a:latin typeface="Arial" panose="020B0604020202020204" pitchFamily="34" charset="0"/>
                        </a:rPr>
                        <a:t>114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tr-TR" sz="1000" b="0" i="0" u="none" strike="noStrike">
                          <a:solidFill>
                            <a:srgbClr val="000000"/>
                          </a:solidFill>
                          <a:effectLst/>
                          <a:latin typeface="Arial" panose="020B0604020202020204" pitchFamily="34" charset="0"/>
                        </a:rPr>
                        <a:t>330.100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7283">
                <a:tc>
                  <a:txBody>
                    <a:bodyPr/>
                    <a:lstStyle/>
                    <a:p>
                      <a:pPr algn="ctr" rtl="0" fontAlgn="b"/>
                      <a:r>
                        <a:rPr lang="tr-TR" sz="1000" b="1" i="0" u="none" strike="noStrike">
                          <a:solidFill>
                            <a:srgbClr val="1F497D"/>
                          </a:solidFill>
                          <a:effectLst/>
                          <a:latin typeface="Arial" panose="020B0604020202020204" pitchFamily="34" charset="0"/>
                        </a:rPr>
                        <a:t>2017 - 2018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tr-TR" sz="1000" b="1" i="0" u="none" strike="noStrike">
                          <a:solidFill>
                            <a:srgbClr val="1F497D"/>
                          </a:solidFill>
                          <a:effectLst/>
                          <a:latin typeface="Arial" panose="020B0604020202020204" pitchFamily="34" charset="0"/>
                        </a:rPr>
                        <a:t>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tr-TR" sz="1000" b="1" i="0" u="none" strike="noStrike">
                          <a:solidFill>
                            <a:srgbClr val="1F497D"/>
                          </a:solidFill>
                          <a:effectLst/>
                          <a:latin typeface="Arial" panose="020B0604020202020204" pitchFamily="34" charset="0"/>
                        </a:rPr>
                        <a:t>262.586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459">
                <a:tc gridSpan="3">
                  <a:txBody>
                    <a:bodyPr/>
                    <a:lstStyle/>
                    <a:p>
                      <a:pPr algn="l" rtl="0" fontAlgn="ctr"/>
                      <a:r>
                        <a:rPr lang="en-US" sz="1000" b="1" i="0" u="none" strike="noStrike">
                          <a:solidFill>
                            <a:srgbClr val="000000"/>
                          </a:solidFill>
                          <a:effectLst/>
                          <a:latin typeface="Arial" panose="020B0604020202020204" pitchFamily="34" charset="0"/>
                        </a:rPr>
                        <a:t>Memnune Yarenci İnci Scholarship   (Vocational High School)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hMerge="1">
                  <a:txBody>
                    <a:bodyPr/>
                    <a:lstStyle/>
                    <a:p>
                      <a:endParaRPr lang="tr-TR"/>
                    </a:p>
                  </a:txBody>
                  <a:tcPr/>
                </a:tc>
                <a:tc hMerge="1">
                  <a:txBody>
                    <a:bodyPr/>
                    <a:lstStyle/>
                    <a:p>
                      <a:endParaRPr lang="tr-TR"/>
                    </a:p>
                  </a:txBody>
                  <a:tcPr/>
                </a:tc>
              </a:tr>
              <a:tr h="216459">
                <a:tc>
                  <a:txBody>
                    <a:bodyPr/>
                    <a:lstStyle/>
                    <a:p>
                      <a:pPr algn="ctr" rtl="0" fontAlgn="b"/>
                      <a:r>
                        <a:rPr lang="tr-TR" sz="1000" b="0" i="0" u="none" strike="noStrike">
                          <a:solidFill>
                            <a:srgbClr val="000000"/>
                          </a:solidFill>
                          <a:effectLst/>
                          <a:latin typeface="Arial" panose="020B0604020202020204" pitchFamily="34" charset="0"/>
                        </a:rPr>
                        <a:t>2015 – 2016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tr-TR" sz="1000" b="0" i="0" u="none" strike="noStrike">
                          <a:solidFill>
                            <a:srgbClr val="000000"/>
                          </a:solidFill>
                          <a:effectLst/>
                          <a:latin typeface="Arial" panose="020B060402020202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tr-TR" sz="1000" b="0" i="0" u="none" strike="noStrike">
                          <a:solidFill>
                            <a:srgbClr val="000000"/>
                          </a:solidFill>
                          <a:effectLst/>
                          <a:latin typeface="Arial" panose="020B0604020202020204" pitchFamily="34" charset="0"/>
                        </a:rPr>
                        <a:t>22.500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459">
                <a:tc>
                  <a:txBody>
                    <a:bodyPr/>
                    <a:lstStyle/>
                    <a:p>
                      <a:pPr algn="ctr" rtl="0" fontAlgn="b"/>
                      <a:r>
                        <a:rPr lang="tr-TR" sz="1000" b="0" i="0" u="none" strike="noStrike">
                          <a:solidFill>
                            <a:srgbClr val="000000"/>
                          </a:solidFill>
                          <a:effectLst/>
                          <a:latin typeface="Arial" panose="020B0604020202020204" pitchFamily="34" charset="0"/>
                        </a:rPr>
                        <a:t>2016 - 2017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tr-TR" sz="1000" b="0" i="0" u="none" strike="noStrike">
                          <a:solidFill>
                            <a:srgbClr val="000000"/>
                          </a:solidFill>
                          <a:effectLst/>
                          <a:latin typeface="Arial" panose="020B060402020202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tr-TR" sz="1000" b="0" i="0" u="none" strike="noStrike">
                          <a:solidFill>
                            <a:srgbClr val="000000"/>
                          </a:solidFill>
                          <a:effectLst/>
                          <a:latin typeface="Arial" panose="020B0604020202020204" pitchFamily="34" charset="0"/>
                        </a:rPr>
                        <a:t>22.500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7283">
                <a:tc>
                  <a:txBody>
                    <a:bodyPr/>
                    <a:lstStyle/>
                    <a:p>
                      <a:pPr algn="ctr" rtl="0" fontAlgn="b"/>
                      <a:r>
                        <a:rPr lang="tr-TR" sz="1000" b="1" i="0" u="none" strike="noStrike">
                          <a:solidFill>
                            <a:srgbClr val="1F497D"/>
                          </a:solidFill>
                          <a:effectLst/>
                          <a:latin typeface="Arial" panose="020B0604020202020204" pitchFamily="34" charset="0"/>
                        </a:rPr>
                        <a:t>2017 - 2018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tr-TR" sz="1000" b="1" i="0" u="none" strike="noStrike">
                          <a:solidFill>
                            <a:srgbClr val="1F497D"/>
                          </a:solidFill>
                          <a:effectLst/>
                          <a:latin typeface="Arial" panose="020B060402020202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tr-TR" sz="1000" b="1" i="0" u="none" strike="noStrike">
                          <a:solidFill>
                            <a:srgbClr val="1F497D"/>
                          </a:solidFill>
                          <a:effectLst/>
                          <a:latin typeface="Arial" panose="020B0604020202020204" pitchFamily="34" charset="0"/>
                        </a:rPr>
                        <a:t>22.500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459">
                <a:tc gridSpan="3">
                  <a:txBody>
                    <a:bodyPr/>
                    <a:lstStyle/>
                    <a:p>
                      <a:pPr algn="l" rtl="0" fontAlgn="ctr"/>
                      <a:r>
                        <a:rPr lang="en-US" sz="1000" b="1" i="0" u="none" strike="noStrike">
                          <a:solidFill>
                            <a:srgbClr val="000000"/>
                          </a:solidFill>
                          <a:effectLst/>
                          <a:latin typeface="Arial" panose="020B0604020202020204" pitchFamily="34" charset="0"/>
                        </a:rPr>
                        <a:t>Contribution Scholarship   (for İnci Group employees’ children)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hMerge="1">
                  <a:txBody>
                    <a:bodyPr/>
                    <a:lstStyle/>
                    <a:p>
                      <a:endParaRPr lang="tr-TR"/>
                    </a:p>
                  </a:txBody>
                  <a:tcPr/>
                </a:tc>
                <a:tc hMerge="1">
                  <a:txBody>
                    <a:bodyPr/>
                    <a:lstStyle/>
                    <a:p>
                      <a:endParaRPr lang="tr-TR"/>
                    </a:p>
                  </a:txBody>
                  <a:tcPr/>
                </a:tc>
              </a:tr>
              <a:tr h="216459">
                <a:tc>
                  <a:txBody>
                    <a:bodyPr/>
                    <a:lstStyle/>
                    <a:p>
                      <a:pPr algn="ctr" rtl="0" fontAlgn="b"/>
                      <a:r>
                        <a:rPr lang="tr-TR" sz="1000" b="0" i="0" u="none" strike="noStrike">
                          <a:solidFill>
                            <a:srgbClr val="000000"/>
                          </a:solidFill>
                          <a:effectLst/>
                          <a:latin typeface="Arial" panose="020B0604020202020204" pitchFamily="34" charset="0"/>
                        </a:rPr>
                        <a:t>2015 – 2016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tr-TR" sz="1000" b="0" i="0" u="none" strike="noStrike">
                          <a:solidFill>
                            <a:srgbClr val="000000"/>
                          </a:solidFill>
                          <a:effectLst/>
                          <a:latin typeface="Arial" panose="020B0604020202020204" pitchFamily="34" charset="0"/>
                        </a:rPr>
                        <a:t>311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tr-TR" sz="1000" b="0" i="0" u="none" strike="noStrike">
                          <a:solidFill>
                            <a:srgbClr val="000000"/>
                          </a:solidFill>
                          <a:effectLst/>
                          <a:latin typeface="Arial" panose="020B0604020202020204" pitchFamily="34" charset="0"/>
                        </a:rPr>
                        <a:t>106.600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459">
                <a:tc>
                  <a:txBody>
                    <a:bodyPr/>
                    <a:lstStyle/>
                    <a:p>
                      <a:pPr algn="ctr" rtl="0" fontAlgn="b"/>
                      <a:r>
                        <a:rPr lang="tr-TR" sz="1000" b="0" i="0" u="none" strike="noStrike">
                          <a:solidFill>
                            <a:srgbClr val="000000"/>
                          </a:solidFill>
                          <a:effectLst/>
                          <a:latin typeface="Arial" panose="020B0604020202020204" pitchFamily="34" charset="0"/>
                        </a:rPr>
                        <a:t>2016 - 2017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tr-TR" sz="1000" b="0" i="0" u="none" strike="noStrike">
                          <a:solidFill>
                            <a:srgbClr val="000000"/>
                          </a:solidFill>
                          <a:effectLst/>
                          <a:latin typeface="Arial" panose="020B0604020202020204" pitchFamily="34" charset="0"/>
                        </a:rPr>
                        <a:t>367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tr-TR" sz="1000" b="0" i="0" u="none" strike="noStrike">
                          <a:solidFill>
                            <a:srgbClr val="000000"/>
                          </a:solidFill>
                          <a:effectLst/>
                          <a:latin typeface="Arial" panose="020B0604020202020204" pitchFamily="34" charset="0"/>
                        </a:rPr>
                        <a:t>114.800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7283">
                <a:tc>
                  <a:txBody>
                    <a:bodyPr/>
                    <a:lstStyle/>
                    <a:p>
                      <a:pPr algn="ctr" rtl="0" fontAlgn="b"/>
                      <a:r>
                        <a:rPr lang="tr-TR" sz="1000" b="1" i="0" u="none" strike="noStrike">
                          <a:solidFill>
                            <a:srgbClr val="1F497D"/>
                          </a:solidFill>
                          <a:effectLst/>
                          <a:latin typeface="Arial" panose="020B0604020202020204" pitchFamily="34" charset="0"/>
                        </a:rPr>
                        <a:t>2017 - 2018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tr-TR" sz="1000" b="1" i="0" u="none" strike="noStrike" dirty="0">
                          <a:solidFill>
                            <a:srgbClr val="1F497D"/>
                          </a:solidFill>
                          <a:effectLst/>
                          <a:latin typeface="Arial" panose="020B0604020202020204" pitchFamily="34" charset="0"/>
                        </a:rPr>
                        <a:t>361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tr-TR" sz="1000" b="1" i="0" u="none" strike="noStrike">
                          <a:solidFill>
                            <a:srgbClr val="1F497D"/>
                          </a:solidFill>
                          <a:effectLst/>
                          <a:latin typeface="Arial" panose="020B0604020202020204" pitchFamily="34" charset="0"/>
                        </a:rPr>
                        <a:t>152.100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523">
                <a:tc gridSpan="3">
                  <a:txBody>
                    <a:bodyPr/>
                    <a:lstStyle/>
                    <a:p>
                      <a:pPr algn="l" rtl="0" fontAlgn="ctr"/>
                      <a:r>
                        <a:rPr lang="en-US" sz="1000" b="1" i="0" u="none" strike="noStrike" dirty="0">
                          <a:solidFill>
                            <a:srgbClr val="000000"/>
                          </a:solidFill>
                          <a:effectLst/>
                          <a:latin typeface="Arial" panose="020B0604020202020204" pitchFamily="34" charset="0"/>
                        </a:rPr>
                        <a:t>Maxion </a:t>
                      </a:r>
                      <a:r>
                        <a:rPr lang="en-US" sz="1000" b="1" i="0" u="none" strike="noStrike" dirty="0" err="1">
                          <a:solidFill>
                            <a:srgbClr val="000000"/>
                          </a:solidFill>
                          <a:effectLst/>
                          <a:latin typeface="Arial" panose="020B0604020202020204" pitchFamily="34" charset="0"/>
                        </a:rPr>
                        <a:t>Manisa</a:t>
                      </a:r>
                      <a:r>
                        <a:rPr lang="en-US" sz="1000" b="1" i="0" u="none" strike="noStrike" dirty="0">
                          <a:solidFill>
                            <a:srgbClr val="000000"/>
                          </a:solidFill>
                          <a:effectLst/>
                          <a:latin typeface="Arial" panose="020B0604020202020204" pitchFamily="34" charset="0"/>
                        </a:rPr>
                        <a:t> Vocational School </a:t>
                      </a:r>
                      <a:r>
                        <a:rPr lang="en-US" sz="1000" b="1" i="0" u="none" strike="noStrike" dirty="0" smtClean="0">
                          <a:solidFill>
                            <a:srgbClr val="000000"/>
                          </a:solidFill>
                          <a:effectLst/>
                          <a:latin typeface="Arial" panose="020B0604020202020204" pitchFamily="34" charset="0"/>
                        </a:rPr>
                        <a:t>Scholars</a:t>
                      </a:r>
                      <a:r>
                        <a:rPr lang="tr-TR" sz="1000" b="1" i="0" u="none" strike="noStrike" dirty="0" smtClean="0">
                          <a:solidFill>
                            <a:srgbClr val="000000"/>
                          </a:solidFill>
                          <a:effectLst/>
                          <a:latin typeface="Arial" panose="020B0604020202020204" pitchFamily="34" charset="0"/>
                        </a:rPr>
                        <a:t>hip</a:t>
                      </a:r>
                      <a:endParaRPr lang="en-US" sz="1000" b="1" i="0" u="none" strike="noStrike" dirty="0">
                        <a:solidFill>
                          <a:srgbClr val="000000"/>
                        </a:solidFill>
                        <a:effectLst/>
                        <a:latin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hMerge="1">
                  <a:txBody>
                    <a:bodyPr/>
                    <a:lstStyle/>
                    <a:p>
                      <a:endParaRPr lang="tr-TR"/>
                    </a:p>
                  </a:txBody>
                  <a:tcPr/>
                </a:tc>
                <a:tc hMerge="1">
                  <a:txBody>
                    <a:bodyPr/>
                    <a:lstStyle/>
                    <a:p>
                      <a:endParaRPr lang="tr-TR"/>
                    </a:p>
                  </a:txBody>
                  <a:tcPr/>
                </a:tc>
              </a:tr>
              <a:tr h="216459">
                <a:tc>
                  <a:txBody>
                    <a:bodyPr/>
                    <a:lstStyle/>
                    <a:p>
                      <a:pPr algn="ctr" rtl="0" fontAlgn="b"/>
                      <a:r>
                        <a:rPr lang="tr-TR" sz="1000" b="0" i="0" u="none" strike="noStrike" dirty="0">
                          <a:solidFill>
                            <a:srgbClr val="000000"/>
                          </a:solidFill>
                          <a:effectLst/>
                          <a:latin typeface="Arial" panose="020B0604020202020204" pitchFamily="34" charset="0"/>
                        </a:rPr>
                        <a:t>2015 – 2016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tr-TR" sz="1000" b="0" i="0" u="none" strike="noStrike">
                          <a:solidFill>
                            <a:srgbClr val="000000"/>
                          </a:solidFill>
                          <a:effectLst/>
                          <a:latin typeface="Arial" panose="020B0604020202020204" pitchFamily="34" charset="0"/>
                        </a:rPr>
                        <a:t>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tr-TR" sz="1000" b="0" i="0" u="none" strike="noStrike">
                          <a:solidFill>
                            <a:srgbClr val="000000"/>
                          </a:solidFill>
                          <a:effectLst/>
                          <a:latin typeface="Arial" panose="020B0604020202020204" pitchFamily="34" charset="0"/>
                        </a:rPr>
                        <a:t>18.800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459">
                <a:tc>
                  <a:txBody>
                    <a:bodyPr/>
                    <a:lstStyle/>
                    <a:p>
                      <a:pPr algn="ctr" rtl="0" fontAlgn="b"/>
                      <a:r>
                        <a:rPr lang="tr-TR" sz="1000" b="0" i="0" u="none" strike="noStrike">
                          <a:solidFill>
                            <a:srgbClr val="000000"/>
                          </a:solidFill>
                          <a:effectLst/>
                          <a:latin typeface="Arial" panose="020B0604020202020204" pitchFamily="34" charset="0"/>
                        </a:rPr>
                        <a:t>2016 - 2017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tr-TR" sz="1000" b="0" i="0" u="none" strike="noStrike">
                          <a:solidFill>
                            <a:srgbClr val="000000"/>
                          </a:solidFill>
                          <a:effectLst/>
                          <a:latin typeface="Arial" panose="020B060402020202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tr-TR" sz="1000" b="0" i="0" u="none" strike="noStrike">
                          <a:solidFill>
                            <a:srgbClr val="000000"/>
                          </a:solidFill>
                          <a:effectLst/>
                          <a:latin typeface="Arial" panose="020B0604020202020204" pitchFamily="34" charset="0"/>
                        </a:rPr>
                        <a:t>12.000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459">
                <a:tc>
                  <a:txBody>
                    <a:bodyPr/>
                    <a:lstStyle/>
                    <a:p>
                      <a:pPr algn="ctr" rtl="0" fontAlgn="b"/>
                      <a:r>
                        <a:rPr lang="tr-TR" sz="1000" b="1" i="0" u="none" strike="noStrike">
                          <a:solidFill>
                            <a:srgbClr val="1F497D"/>
                          </a:solidFill>
                          <a:effectLst/>
                          <a:latin typeface="Arial" panose="020B0604020202020204" pitchFamily="34" charset="0"/>
                        </a:rPr>
                        <a:t>2017 - 2018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tr-TR" sz="1000" b="1" i="0" u="none" strike="noStrike">
                          <a:solidFill>
                            <a:srgbClr val="1F497D"/>
                          </a:solidFill>
                          <a:effectLst/>
                          <a:latin typeface="Arial" panose="020B060402020202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tr-TR" sz="1000" b="1" i="0" u="none" strike="noStrike">
                          <a:solidFill>
                            <a:srgbClr val="1F497D"/>
                          </a:solidFill>
                          <a:effectLst/>
                          <a:latin typeface="Arial" panose="020B0604020202020204" pitchFamily="34" charset="0"/>
                        </a:rPr>
                        <a:t>20.000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2220">
                <a:tc>
                  <a:txBody>
                    <a:bodyPr/>
                    <a:lstStyle/>
                    <a:p>
                      <a:pPr algn="ctr" rtl="0" fontAlgn="b"/>
                      <a:r>
                        <a:rPr lang="tr-TR" sz="1100" b="1" i="0" u="none" strike="noStrike">
                          <a:solidFill>
                            <a:srgbClr val="1F497D"/>
                          </a:solidFill>
                          <a:effectLst/>
                          <a:latin typeface="Arial" panose="020B0604020202020204" pitchFamily="34" charset="0"/>
                        </a:rPr>
                        <a:t> </a:t>
                      </a:r>
                      <a:r>
                        <a:rPr lang="tr-TR" sz="1200" b="1" i="0" u="none" strike="noStrike">
                          <a:solidFill>
                            <a:srgbClr val="1F497D"/>
                          </a:solidFill>
                          <a:effectLst/>
                          <a:latin typeface="Arial" panose="020B0604020202020204" pitchFamily="34" charset="0"/>
                        </a:rPr>
                        <a:t>2017- 2018 TOTAL</a:t>
                      </a:r>
                      <a:endParaRPr lang="tr-TR" sz="1100" b="1" i="0" u="none" strike="noStrike">
                        <a:solidFill>
                          <a:srgbClr val="1F497D"/>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c>
                  <a:txBody>
                    <a:bodyPr/>
                    <a:lstStyle/>
                    <a:p>
                      <a:pPr algn="ctr" rtl="0" fontAlgn="b"/>
                      <a:r>
                        <a:rPr lang="tr-TR" sz="1600" b="1" i="0" u="none" strike="noStrike" dirty="0">
                          <a:solidFill>
                            <a:srgbClr val="1F497D"/>
                          </a:solidFill>
                          <a:effectLst/>
                          <a:latin typeface="Arial" panose="020B0604020202020204" pitchFamily="34" charset="0"/>
                        </a:rPr>
                        <a:t>511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c>
                  <a:txBody>
                    <a:bodyPr/>
                    <a:lstStyle/>
                    <a:p>
                      <a:pPr algn="ctr" rtl="0" fontAlgn="b"/>
                      <a:r>
                        <a:rPr lang="tr-TR" sz="1600" b="1" i="0" u="none" strike="noStrike" dirty="0">
                          <a:solidFill>
                            <a:srgbClr val="1F497D"/>
                          </a:solidFill>
                          <a:effectLst/>
                          <a:latin typeface="Arial" panose="020B0604020202020204" pitchFamily="34" charset="0"/>
                        </a:rPr>
                        <a:t>527.436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r>
            </a:tbl>
          </a:graphicData>
        </a:graphic>
      </p:graphicFrame>
      <p:sp>
        <p:nvSpPr>
          <p:cNvPr id="5" name="Altbilgi Yer Tutucusu 1"/>
          <p:cNvSpPr>
            <a:spLocks noGrp="1"/>
          </p:cNvSpPr>
          <p:nvPr>
            <p:ph type="ftr" sz="quarter" idx="11"/>
          </p:nvPr>
        </p:nvSpPr>
        <p:spPr>
          <a:xfrm>
            <a:off x="3028950" y="6417311"/>
            <a:ext cx="3086100" cy="365125"/>
          </a:xfrm>
        </p:spPr>
        <p:txBody>
          <a:bodyPr/>
          <a:lstStyle/>
          <a:p>
            <a:pPr>
              <a:defRPr/>
            </a:pPr>
            <a:r>
              <a:rPr lang="tr-TR" dirty="0"/>
              <a:t>"</a:t>
            </a:r>
            <a:r>
              <a:rPr lang="tr-TR" dirty="0" err="1"/>
              <a:t>Supporting</a:t>
            </a:r>
            <a:r>
              <a:rPr lang="tr-TR" dirty="0"/>
              <a:t> </a:t>
            </a:r>
            <a:r>
              <a:rPr lang="tr-TR" dirty="0" err="1"/>
              <a:t>Education</a:t>
            </a:r>
            <a:r>
              <a:rPr lang="tr-TR" dirty="0"/>
              <a:t>, </a:t>
            </a:r>
            <a:r>
              <a:rPr lang="tr-TR" dirty="0" err="1"/>
              <a:t>Serving</a:t>
            </a:r>
            <a:r>
              <a:rPr lang="tr-TR" dirty="0"/>
              <a:t> </a:t>
            </a:r>
            <a:r>
              <a:rPr lang="tr-TR" dirty="0" err="1"/>
              <a:t>Future</a:t>
            </a:r>
            <a:r>
              <a:rPr lang="tr-TR" dirty="0"/>
              <a:t>"</a:t>
            </a:r>
          </a:p>
        </p:txBody>
      </p:sp>
    </p:spTree>
    <p:extLst>
      <p:ext uri="{BB962C8B-B14F-4D97-AF65-F5344CB8AC3E}">
        <p14:creationId xmlns:p14="http://schemas.microsoft.com/office/powerpoint/2010/main" val="1653184594"/>
      </p:ext>
    </p:extLst>
  </p:cSld>
  <p:clrMapOvr>
    <a:masterClrMapping/>
  </p:clrMapOvr>
  <p:transition>
    <p:diamon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txBox="1">
            <a:spLocks/>
          </p:cNvSpPr>
          <p:nvPr/>
        </p:nvSpPr>
        <p:spPr bwMode="auto">
          <a:xfrm>
            <a:off x="0" y="0"/>
            <a:ext cx="9144000" cy="642938"/>
          </a:xfrm>
          <a:prstGeom prst="rect">
            <a:avLst/>
          </a:prstGeom>
          <a:noFill/>
          <a:ln w="9525">
            <a:noFill/>
            <a:miter lim="800000"/>
            <a:headEnd/>
            <a:tailEnd/>
          </a:ln>
        </p:spPr>
        <p:txBody>
          <a:bodyPr anchor="ctr"/>
          <a:lstStyle/>
          <a:p>
            <a:pPr marL="342900" indent="-342900">
              <a:spcBef>
                <a:spcPct val="20000"/>
              </a:spcBef>
              <a:defRPr/>
            </a:pPr>
            <a:r>
              <a:rPr lang="tr-TR" altLang="tr-TR" sz="2400" b="1" dirty="0">
                <a:latin typeface="Tahoma" panose="020B0604030504040204" pitchFamily="34" charset="0"/>
                <a:ea typeface="Tahoma" panose="020B0604030504040204" pitchFamily="34" charset="0"/>
                <a:cs typeface="Tahoma" panose="020B0604030504040204" pitchFamily="34" charset="0"/>
              </a:rPr>
              <a:t>Contribution to </a:t>
            </a:r>
            <a:r>
              <a:rPr lang="tr-TR" altLang="tr-TR" sz="2400" b="1" dirty="0" smtClean="0">
                <a:latin typeface="Tahoma" panose="020B0604030504040204" pitchFamily="34" charset="0"/>
                <a:ea typeface="Tahoma" panose="020B0604030504040204" pitchFamily="34" charset="0"/>
                <a:cs typeface="Tahoma" panose="020B0604030504040204" pitchFamily="34" charset="0"/>
              </a:rPr>
              <a:t>Technology </a:t>
            </a:r>
            <a:r>
              <a:rPr lang="tr-TR" sz="2000" b="1" dirty="0" smtClean="0">
                <a:latin typeface="Tahoma" panose="020B0604030504040204" pitchFamily="34" charset="0"/>
                <a:ea typeface="Tahoma" panose="020B0604030504040204" pitchFamily="34" charset="0"/>
                <a:cs typeface="Tahoma" panose="020B0604030504040204" pitchFamily="34" charset="0"/>
              </a:rPr>
              <a:t>– </a:t>
            </a:r>
            <a:r>
              <a:rPr lang="tr-TR" sz="2000" b="1" dirty="0">
                <a:latin typeface="Tahoma" panose="020B0604030504040204" pitchFamily="34" charset="0"/>
                <a:ea typeface="Tahoma" panose="020B0604030504040204" pitchFamily="34" charset="0"/>
                <a:cs typeface="Tahoma" panose="020B0604030504040204" pitchFamily="34" charset="0"/>
              </a:rPr>
              <a:t>Cevdet İnci </a:t>
            </a:r>
            <a:r>
              <a:rPr lang="tr-TR" sz="2000" b="1" dirty="0" smtClean="0">
                <a:latin typeface="Tahoma" panose="020B0604030504040204" pitchFamily="34" charset="0"/>
                <a:ea typeface="Tahoma" panose="020B0604030504040204" pitchFamily="34" charset="0"/>
                <a:cs typeface="Tahoma" panose="020B0604030504040204" pitchFamily="34" charset="0"/>
              </a:rPr>
              <a:t>Incentive Awards </a:t>
            </a:r>
            <a:endParaRPr lang="tr-TR" sz="2000" b="1" dirty="0">
              <a:latin typeface="Tahoma" panose="020B0604030504040204" pitchFamily="34" charset="0"/>
              <a:ea typeface="Tahoma" panose="020B0604030504040204" pitchFamily="34" charset="0"/>
              <a:cs typeface="Tahoma" panose="020B0604030504040204"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016" y="819507"/>
            <a:ext cx="8622792" cy="2648948"/>
          </a:xfrm>
          <a:prstGeom prst="rect">
            <a:avLst/>
          </a:prstGeom>
          <a:ln>
            <a:noFill/>
          </a:ln>
          <a:effectLst>
            <a:outerShdw blurRad="292100" dist="139700" dir="2700000" algn="tl" rotWithShape="0">
              <a:srgbClr val="333333">
                <a:alpha val="65000"/>
              </a:srgbClr>
            </a:outerShdw>
          </a:effectLst>
        </p:spPr>
      </p:pic>
      <p:sp>
        <p:nvSpPr>
          <p:cNvPr id="7" name="6 Dikdörtgen"/>
          <p:cNvSpPr>
            <a:spLocks noChangeArrowheads="1"/>
          </p:cNvSpPr>
          <p:nvPr/>
        </p:nvSpPr>
        <p:spPr bwMode="auto">
          <a:xfrm>
            <a:off x="128016" y="3645024"/>
            <a:ext cx="8620448" cy="3277820"/>
          </a:xfrm>
          <a:prstGeom prst="rect">
            <a:avLst/>
          </a:prstGeom>
          <a:noFill/>
          <a:ln w="9525">
            <a:noFill/>
            <a:miter lim="800000"/>
            <a:headEnd/>
            <a:tailEnd/>
          </a:ln>
        </p:spPr>
        <p:txBody>
          <a:bodyPr wrap="square">
            <a:spAutoFit/>
          </a:bodyPr>
          <a:lstStyle/>
          <a:p>
            <a:pPr marL="342900" indent="-342900" eaLnBrk="0" hangingPunct="0">
              <a:spcBef>
                <a:spcPct val="20000"/>
              </a:spcBef>
              <a:defRPr/>
            </a:pPr>
            <a:r>
              <a:rPr lang="tr-TR" altLang="tr-TR" sz="2000" b="1" i="1" dirty="0">
                <a:latin typeface="Tahoma" panose="020B0604030504040204" pitchFamily="34" charset="0"/>
                <a:ea typeface="Tahoma" panose="020B0604030504040204" pitchFamily="34" charset="0"/>
                <a:cs typeface="Tahoma" panose="020B0604030504040204" pitchFamily="34" charset="0"/>
              </a:rPr>
              <a:t>Cevdet İnci </a:t>
            </a:r>
            <a:r>
              <a:rPr lang="tr-TR" altLang="tr-TR" sz="2000" b="1" i="1" dirty="0" smtClean="0">
                <a:latin typeface="Tahoma" panose="020B0604030504040204" pitchFamily="34" charset="0"/>
                <a:ea typeface="Tahoma" panose="020B0604030504040204" pitchFamily="34" charset="0"/>
                <a:cs typeface="Tahoma" panose="020B0604030504040204" pitchFamily="34" charset="0"/>
              </a:rPr>
              <a:t>Incentive Awards</a:t>
            </a:r>
            <a:r>
              <a:rPr lang="tr-TR" altLang="tr-TR" sz="2000" dirty="0" smtClean="0">
                <a:latin typeface="Tahoma" panose="020B0604030504040204" pitchFamily="34" charset="0"/>
                <a:ea typeface="Tahoma" panose="020B0604030504040204" pitchFamily="34" charset="0"/>
                <a:cs typeface="Tahoma" panose="020B0604030504040204" pitchFamily="34" charset="0"/>
              </a:rPr>
              <a:t>, are monet</a:t>
            </a:r>
            <a:r>
              <a:rPr lang="en-US" altLang="tr-TR" sz="2000" dirty="0" smtClean="0">
                <a:latin typeface="Tahoma" panose="020B0604030504040204" pitchFamily="34" charset="0"/>
                <a:ea typeface="Tahoma" panose="020B0604030504040204" pitchFamily="34" charset="0"/>
                <a:cs typeface="Tahoma" panose="020B0604030504040204" pitchFamily="34" charset="0"/>
              </a:rPr>
              <a:t>a</a:t>
            </a:r>
            <a:r>
              <a:rPr lang="tr-TR" altLang="tr-TR" sz="2000" dirty="0" smtClean="0">
                <a:latin typeface="Tahoma" panose="020B0604030504040204" pitchFamily="34" charset="0"/>
                <a:ea typeface="Tahoma" panose="020B0604030504040204" pitchFamily="34" charset="0"/>
                <a:cs typeface="Tahoma" panose="020B0604030504040204" pitchFamily="34" charset="0"/>
              </a:rPr>
              <a:t>ry awards for the teams who work for İnci Group companies and demonstrate proven i</a:t>
            </a:r>
            <a:r>
              <a:rPr lang="en-US" altLang="tr-TR" sz="2000" dirty="0" err="1" smtClean="0">
                <a:latin typeface="Tahoma" panose="020B0604030504040204" pitchFamily="34" charset="0"/>
                <a:ea typeface="Tahoma" panose="020B0604030504040204" pitchFamily="34" charset="0"/>
                <a:cs typeface="Tahoma" panose="020B0604030504040204" pitchFamily="34" charset="0"/>
              </a:rPr>
              <a:t>mprovements</a:t>
            </a:r>
            <a:r>
              <a:rPr lang="tr-TR" altLang="tr-TR" sz="2000" dirty="0" smtClean="0">
                <a:latin typeface="Tahoma" panose="020B0604030504040204" pitchFamily="34" charset="0"/>
                <a:ea typeface="Tahoma" panose="020B0604030504040204" pitchFamily="34" charset="0"/>
                <a:cs typeface="Tahoma" panose="020B0604030504040204" pitchFamily="34" charset="0"/>
              </a:rPr>
              <a:t> in production, productivity and service quality activities</a:t>
            </a:r>
            <a:r>
              <a:rPr lang="en-US" altLang="tr-TR" sz="2000" dirty="0" smtClean="0">
                <a:latin typeface="Tahoma" panose="020B0604030504040204" pitchFamily="34" charset="0"/>
                <a:ea typeface="Tahoma" panose="020B0604030504040204" pitchFamily="34" charset="0"/>
                <a:cs typeface="Tahoma" panose="020B0604030504040204" pitchFamily="34" charset="0"/>
              </a:rPr>
              <a:t> through various projects</a:t>
            </a:r>
            <a:r>
              <a:rPr lang="tr-TR" altLang="tr-TR" sz="2000" dirty="0" smtClean="0">
                <a:latin typeface="Tahoma" panose="020B0604030504040204" pitchFamily="34" charset="0"/>
                <a:ea typeface="Tahoma" panose="020B0604030504040204" pitchFamily="34" charset="0"/>
                <a:cs typeface="Tahoma" panose="020B0604030504040204" pitchFamily="34" charset="0"/>
              </a:rPr>
              <a:t>. </a:t>
            </a:r>
          </a:p>
          <a:p>
            <a:pPr marL="342900" indent="-342900" eaLnBrk="0" hangingPunct="0">
              <a:spcBef>
                <a:spcPct val="20000"/>
              </a:spcBef>
              <a:defRPr/>
            </a:pPr>
            <a:endParaRPr lang="tr-TR" altLang="tr-TR" sz="500" dirty="0">
              <a:latin typeface="Tahoma" panose="020B0604030504040204" pitchFamily="34" charset="0"/>
              <a:ea typeface="Tahoma" panose="020B0604030504040204" pitchFamily="34" charset="0"/>
              <a:cs typeface="Tahoma" panose="020B0604030504040204" pitchFamily="34" charset="0"/>
            </a:endParaRPr>
          </a:p>
          <a:p>
            <a:pPr marL="342900" indent="-342900" eaLnBrk="0" hangingPunct="0">
              <a:defRPr/>
            </a:pPr>
            <a:r>
              <a:rPr lang="tr-TR" altLang="tr-TR" sz="2000" dirty="0" smtClean="0">
                <a:latin typeface="Tahoma" panose="020B0604030504040204" pitchFamily="34" charset="0"/>
                <a:ea typeface="Tahoma" panose="020B0604030504040204" pitchFamily="34" charset="0"/>
                <a:cs typeface="Tahoma" panose="020B0604030504040204" pitchFamily="34" charset="0"/>
              </a:rPr>
              <a:t>The projects </a:t>
            </a:r>
            <a:r>
              <a:rPr lang="en-US" altLang="tr-TR" sz="2000" dirty="0" smtClean="0">
                <a:latin typeface="Tahoma" panose="020B0604030504040204" pitchFamily="34" charset="0"/>
                <a:ea typeface="Tahoma" panose="020B0604030504040204" pitchFamily="34" charset="0"/>
                <a:cs typeface="Tahoma" panose="020B0604030504040204" pitchFamily="34" charset="0"/>
              </a:rPr>
              <a:t>can</a:t>
            </a:r>
            <a:r>
              <a:rPr lang="tr-TR" altLang="tr-TR" sz="2000" dirty="0" smtClean="0">
                <a:latin typeface="Tahoma" panose="020B0604030504040204" pitchFamily="34" charset="0"/>
                <a:ea typeface="Tahoma" panose="020B0604030504040204" pitchFamily="34" charset="0"/>
                <a:cs typeface="Tahoma" panose="020B0604030504040204" pitchFamily="34" charset="0"/>
              </a:rPr>
              <a:t> apply in three cat</a:t>
            </a:r>
            <a:r>
              <a:rPr lang="en-US" altLang="tr-TR" sz="2000" dirty="0" smtClean="0">
                <a:latin typeface="Tahoma" panose="020B0604030504040204" pitchFamily="34" charset="0"/>
                <a:ea typeface="Tahoma" panose="020B0604030504040204" pitchFamily="34" charset="0"/>
                <a:cs typeface="Tahoma" panose="020B0604030504040204" pitchFamily="34" charset="0"/>
              </a:rPr>
              <a:t>e</a:t>
            </a:r>
            <a:r>
              <a:rPr lang="tr-TR" altLang="tr-TR" sz="2000" dirty="0" smtClean="0">
                <a:latin typeface="Tahoma" panose="020B0604030504040204" pitchFamily="34" charset="0"/>
                <a:ea typeface="Tahoma" panose="020B0604030504040204" pitchFamily="34" charset="0"/>
                <a:cs typeface="Tahoma" panose="020B0604030504040204" pitchFamily="34" charset="0"/>
              </a:rPr>
              <a:t>gories:     </a:t>
            </a:r>
          </a:p>
          <a:p>
            <a:pPr marL="342900" indent="-342900" eaLnBrk="0" hangingPunct="0">
              <a:defRPr/>
            </a:pPr>
            <a:endParaRPr lang="tr-TR" altLang="tr-TR" sz="900" dirty="0" smtClean="0">
              <a:latin typeface="Tahoma" panose="020B0604030504040204" pitchFamily="34" charset="0"/>
              <a:ea typeface="Tahoma" panose="020B0604030504040204" pitchFamily="34" charset="0"/>
              <a:cs typeface="Tahoma" panose="020B0604030504040204" pitchFamily="34" charset="0"/>
            </a:endParaRPr>
          </a:p>
          <a:p>
            <a:pPr marL="800100" lvl="1" indent="-342900" eaLnBrk="0" hangingPunct="0">
              <a:buFont typeface="Arial" charset="0"/>
              <a:buChar char="•"/>
              <a:defRPr/>
            </a:pPr>
            <a:r>
              <a:rPr lang="tr-TR" altLang="tr-TR" sz="2000" dirty="0" smtClean="0">
                <a:latin typeface="Tahoma" panose="020B0604030504040204" pitchFamily="34" charset="0"/>
                <a:ea typeface="Tahoma" panose="020B0604030504040204" pitchFamily="34" charset="0"/>
                <a:cs typeface="Tahoma" panose="020B0604030504040204" pitchFamily="34" charset="0"/>
              </a:rPr>
              <a:t>Production</a:t>
            </a:r>
          </a:p>
          <a:p>
            <a:pPr marL="800100" lvl="1" indent="-342900" eaLnBrk="0" hangingPunct="0">
              <a:spcBef>
                <a:spcPct val="20000"/>
              </a:spcBef>
              <a:buFont typeface="Arial" charset="0"/>
              <a:buChar char="•"/>
              <a:defRPr/>
            </a:pPr>
            <a:r>
              <a:rPr lang="tr-TR" altLang="tr-TR" sz="2000" dirty="0" smtClean="0">
                <a:latin typeface="Tahoma" panose="020B0604030504040204" pitchFamily="34" charset="0"/>
                <a:ea typeface="Tahoma" panose="020B0604030504040204" pitchFamily="34" charset="0"/>
                <a:cs typeface="Tahoma" panose="020B0604030504040204" pitchFamily="34" charset="0"/>
              </a:rPr>
              <a:t>Service</a:t>
            </a:r>
          </a:p>
          <a:p>
            <a:pPr marL="800100" lvl="1" indent="-342900" eaLnBrk="0" hangingPunct="0">
              <a:spcBef>
                <a:spcPct val="20000"/>
              </a:spcBef>
              <a:buFont typeface="Arial" charset="0"/>
              <a:buChar char="•"/>
              <a:defRPr/>
            </a:pPr>
            <a:r>
              <a:rPr lang="tr-TR" altLang="tr-TR" sz="2000" dirty="0" smtClean="0">
                <a:latin typeface="Tahoma" panose="020B0604030504040204" pitchFamily="34" charset="0"/>
                <a:ea typeface="Tahoma" panose="020B0604030504040204" pitchFamily="34" charset="0"/>
                <a:cs typeface="Tahoma" panose="020B0604030504040204" pitchFamily="34" charset="0"/>
              </a:rPr>
              <a:t>Resea</a:t>
            </a:r>
            <a:r>
              <a:rPr lang="en-US" altLang="tr-TR" sz="2000" dirty="0" smtClean="0">
                <a:latin typeface="Tahoma" panose="020B0604030504040204" pitchFamily="34" charset="0"/>
                <a:ea typeface="Tahoma" panose="020B0604030504040204" pitchFamily="34" charset="0"/>
                <a:cs typeface="Tahoma" panose="020B0604030504040204" pitchFamily="34" charset="0"/>
              </a:rPr>
              <a:t>r</a:t>
            </a:r>
            <a:r>
              <a:rPr lang="tr-TR" altLang="tr-TR" sz="2000" dirty="0" smtClean="0">
                <a:latin typeface="Tahoma" panose="020B0604030504040204" pitchFamily="34" charset="0"/>
                <a:ea typeface="Tahoma" panose="020B0604030504040204" pitchFamily="34" charset="0"/>
                <a:cs typeface="Tahoma" panose="020B0604030504040204" pitchFamily="34" charset="0"/>
              </a:rPr>
              <a:t>ch &amp; Development</a:t>
            </a:r>
          </a:p>
          <a:p>
            <a:pPr marL="800100" lvl="1" indent="-342900" eaLnBrk="0" hangingPunct="0">
              <a:spcBef>
                <a:spcPct val="20000"/>
              </a:spcBef>
              <a:buFont typeface="Arial" charset="0"/>
              <a:buChar char="•"/>
              <a:defRPr/>
            </a:pPr>
            <a:endParaRPr lang="tr-TR" altLang="tr-TR" sz="2000" dirty="0">
              <a:latin typeface="Tahoma" panose="020B0604030504040204" pitchFamily="34" charset="0"/>
              <a:ea typeface="Tahoma" panose="020B0604030504040204" pitchFamily="34" charset="0"/>
              <a:cs typeface="Tahoma" panose="020B0604030504040204" pitchFamily="34" charset="0"/>
            </a:endParaRPr>
          </a:p>
        </p:txBody>
      </p:sp>
      <p:sp>
        <p:nvSpPr>
          <p:cNvPr id="8" name="Altbilgi Yer Tutucusu 1"/>
          <p:cNvSpPr>
            <a:spLocks noGrp="1"/>
          </p:cNvSpPr>
          <p:nvPr>
            <p:ph type="ftr" sz="quarter" idx="11"/>
          </p:nvPr>
        </p:nvSpPr>
        <p:spPr>
          <a:xfrm>
            <a:off x="3028950" y="6417311"/>
            <a:ext cx="3086100" cy="365125"/>
          </a:xfrm>
        </p:spPr>
        <p:txBody>
          <a:bodyPr/>
          <a:lstStyle/>
          <a:p>
            <a:pPr>
              <a:defRPr/>
            </a:pPr>
            <a:r>
              <a:rPr lang="tr-TR" dirty="0"/>
              <a:t>"</a:t>
            </a:r>
            <a:r>
              <a:rPr lang="tr-TR" dirty="0" err="1"/>
              <a:t>Supporting</a:t>
            </a:r>
            <a:r>
              <a:rPr lang="tr-TR" dirty="0"/>
              <a:t> </a:t>
            </a:r>
            <a:r>
              <a:rPr lang="tr-TR" dirty="0" err="1"/>
              <a:t>Education</a:t>
            </a:r>
            <a:r>
              <a:rPr lang="tr-TR" dirty="0"/>
              <a:t>, </a:t>
            </a:r>
            <a:r>
              <a:rPr lang="tr-TR" dirty="0" err="1"/>
              <a:t>Serving</a:t>
            </a:r>
            <a:r>
              <a:rPr lang="tr-TR" dirty="0"/>
              <a:t> </a:t>
            </a:r>
            <a:r>
              <a:rPr lang="tr-TR" dirty="0" err="1"/>
              <a:t>Future</a:t>
            </a:r>
            <a:r>
              <a:rPr lang="tr-TR" dirty="0"/>
              <a:t>"</a:t>
            </a:r>
          </a:p>
        </p:txBody>
      </p:sp>
    </p:spTree>
    <p:extLst>
      <p:ext uri="{BB962C8B-B14F-4D97-AF65-F5344CB8AC3E}">
        <p14:creationId xmlns:p14="http://schemas.microsoft.com/office/powerpoint/2010/main" val="817056220"/>
      </p:ext>
    </p:extLst>
  </p:cSld>
  <p:clrMapOvr>
    <a:masterClrMapping/>
  </p:clrMapOvr>
  <p:transition>
    <p:diamon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a:xfrm>
            <a:off x="421563" y="-80032"/>
            <a:ext cx="7886700" cy="83385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r>
              <a:rPr lang="tr-TR" sz="2400" b="1" dirty="0">
                <a:latin typeface="Tahoma" panose="020B0604030504040204" pitchFamily="34" charset="0"/>
                <a:ea typeface="Tahoma" panose="020B0604030504040204" pitchFamily="34" charset="0"/>
                <a:cs typeface="Tahoma" panose="020B0604030504040204" pitchFamily="34" charset="0"/>
              </a:rPr>
              <a:t>Mobile Library</a:t>
            </a:r>
          </a:p>
        </p:txBody>
      </p:sp>
      <p:sp>
        <p:nvSpPr>
          <p:cNvPr id="4" name="İçerik Yer Tutucusu 3"/>
          <p:cNvSpPr>
            <a:spLocks noGrp="1"/>
          </p:cNvSpPr>
          <p:nvPr>
            <p:ph idx="1"/>
          </p:nvPr>
        </p:nvSpPr>
        <p:spPr>
          <a:xfrm>
            <a:off x="421563" y="802324"/>
            <a:ext cx="8229600" cy="5427679"/>
          </a:xfrm>
        </p:spPr>
        <p:txBody>
          <a:bodyPr>
            <a:normAutofit/>
          </a:bodyPr>
          <a:lstStyle/>
          <a:p>
            <a:pPr marL="0" indent="0">
              <a:buNone/>
            </a:pPr>
            <a:r>
              <a:rPr lang="en-US" sz="2000" dirty="0">
                <a:latin typeface="Tahoma" panose="020B0604030504040204" pitchFamily="34" charset="0"/>
                <a:ea typeface="Tahoma" panose="020B0604030504040204" pitchFamily="34" charset="0"/>
                <a:cs typeface="Tahoma" panose="020B0604030504040204" pitchFamily="34" charset="0"/>
              </a:rPr>
              <a:t>“Mobile Library” was launched on April 2015</a:t>
            </a:r>
            <a:r>
              <a:rPr lang="tr-TR" sz="2000" dirty="0">
                <a:latin typeface="Tahoma" panose="020B0604030504040204" pitchFamily="34" charset="0"/>
                <a:ea typeface="Tahoma" panose="020B0604030504040204" pitchFamily="34" charset="0"/>
                <a:cs typeface="Tahoma" panose="020B0604030504040204" pitchFamily="34" charset="0"/>
              </a:rPr>
              <a:t> and it aims to</a:t>
            </a:r>
            <a:r>
              <a:rPr lang="en-US" sz="2000" dirty="0">
                <a:latin typeface="Tahoma" panose="020B0604030504040204" pitchFamily="34" charset="0"/>
                <a:ea typeface="Tahoma" panose="020B0604030504040204" pitchFamily="34" charset="0"/>
                <a:cs typeface="Tahoma" panose="020B0604030504040204" pitchFamily="34" charset="0"/>
              </a:rPr>
              <a:t> educate and help students and their parents</a:t>
            </a:r>
            <a:r>
              <a:rPr lang="tr-TR" sz="2000" dirty="0">
                <a:latin typeface="Tahoma" panose="020B0604030504040204" pitchFamily="34" charset="0"/>
                <a:ea typeface="Tahoma" panose="020B0604030504040204" pitchFamily="34" charset="0"/>
                <a:cs typeface="Tahoma" panose="020B0604030504040204" pitchFamily="34" charset="0"/>
              </a:rPr>
              <a:t>, also </a:t>
            </a:r>
            <a:r>
              <a:rPr lang="en-US" sz="2000" dirty="0">
                <a:latin typeface="Tahoma" panose="020B0604030504040204" pitchFamily="34" charset="0"/>
                <a:ea typeface="Tahoma" panose="020B0604030504040204" pitchFamily="34" charset="0"/>
                <a:cs typeface="Tahoma" panose="020B0604030504040204" pitchFamily="34" charset="0"/>
              </a:rPr>
              <a:t>to increase reading habits and intellectual knowledge. </a:t>
            </a:r>
            <a:endParaRPr lang="tr-TR" sz="2000" dirty="0" smtClean="0">
              <a:latin typeface="Tahoma" panose="020B0604030504040204" pitchFamily="34" charset="0"/>
              <a:ea typeface="Tahoma" panose="020B0604030504040204" pitchFamily="34" charset="0"/>
              <a:cs typeface="Tahoma" panose="020B0604030504040204" pitchFamily="34" charset="0"/>
            </a:endParaRPr>
          </a:p>
          <a:p>
            <a:endParaRPr lang="tr-TR" sz="2000" b="1"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2000" b="1"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2000" b="1" dirty="0">
              <a:latin typeface="Tahoma" panose="020B0604030504040204" pitchFamily="34" charset="0"/>
              <a:ea typeface="Tahoma" panose="020B0604030504040204" pitchFamily="34" charset="0"/>
              <a:cs typeface="Tahoma" panose="020B0604030504040204" pitchFamily="34" charset="0"/>
            </a:endParaRPr>
          </a:p>
          <a:p>
            <a:endParaRPr lang="tr-TR" sz="2000" b="1" dirty="0" smtClean="0">
              <a:latin typeface="Tahoma" panose="020B0604030504040204" pitchFamily="34" charset="0"/>
              <a:ea typeface="Tahoma" panose="020B0604030504040204" pitchFamily="34" charset="0"/>
              <a:cs typeface="Tahoma" panose="020B0604030504040204" pitchFamily="34" charset="0"/>
            </a:endParaRPr>
          </a:p>
          <a:p>
            <a:endParaRPr lang="tr-TR" sz="2000" b="1"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20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2000" dirty="0" smtClean="0">
                <a:latin typeface="Tahoma" panose="020B0604030504040204" pitchFamily="34" charset="0"/>
                <a:ea typeface="Tahoma" panose="020B0604030504040204" pitchFamily="34" charset="0"/>
                <a:cs typeface="Tahoma" panose="020B0604030504040204" pitchFamily="34" charset="0"/>
              </a:rPr>
              <a:t>Mobile </a:t>
            </a:r>
            <a:r>
              <a:rPr lang="en-US" sz="2000" dirty="0">
                <a:latin typeface="Tahoma" panose="020B0604030504040204" pitchFamily="34" charset="0"/>
                <a:ea typeface="Tahoma" panose="020B0604030504040204" pitchFamily="34" charset="0"/>
                <a:cs typeface="Tahoma" panose="020B0604030504040204" pitchFamily="34" charset="0"/>
              </a:rPr>
              <a:t>Library serves relatively disadvantageous school areas and operates in open public squares. </a:t>
            </a:r>
            <a:r>
              <a:rPr lang="en-US" sz="2000" dirty="0" smtClean="0">
                <a:latin typeface="Tahoma" panose="020B0604030504040204" pitchFamily="34" charset="0"/>
                <a:ea typeface="Tahoma" panose="020B0604030504040204" pitchFamily="34" charset="0"/>
                <a:cs typeface="Tahoma" panose="020B0604030504040204" pitchFamily="34" charset="0"/>
              </a:rPr>
              <a:t>W</a:t>
            </a:r>
            <a:r>
              <a:rPr lang="tr-TR" sz="2000" dirty="0" smtClean="0">
                <a:latin typeface="Tahoma" panose="020B0604030504040204" pitchFamily="34" charset="0"/>
                <a:ea typeface="Tahoma" panose="020B0604030504040204" pitchFamily="34" charset="0"/>
                <a:cs typeface="Tahoma" panose="020B0604030504040204" pitchFamily="34" charset="0"/>
              </a:rPr>
              <a:t>ith</a:t>
            </a:r>
            <a:r>
              <a:rPr lang="en-US" sz="2000" dirty="0" smtClean="0">
                <a:latin typeface="Tahoma" panose="020B0604030504040204" pitchFamily="34" charset="0"/>
                <a:ea typeface="Tahoma" panose="020B0604030504040204" pitchFamily="34" charset="0"/>
                <a:cs typeface="Tahoma" panose="020B0604030504040204" pitchFamily="34" charset="0"/>
              </a:rPr>
              <a:t> collaboration from </a:t>
            </a:r>
            <a:r>
              <a:rPr lang="tr-TR" sz="2000" dirty="0">
                <a:latin typeface="Tahoma" panose="020B0604030504040204" pitchFamily="34" charset="0"/>
                <a:ea typeface="Tahoma" panose="020B0604030504040204" pitchFamily="34" charset="0"/>
                <a:cs typeface="Tahoma" panose="020B0604030504040204" pitchFamily="34" charset="0"/>
              </a:rPr>
              <a:t>public </a:t>
            </a:r>
            <a:r>
              <a:rPr lang="tr-TR" sz="2000" dirty="0" smtClean="0">
                <a:latin typeface="Tahoma" panose="020B0604030504040204" pitchFamily="34" charset="0"/>
                <a:ea typeface="Tahoma" panose="020B0604030504040204" pitchFamily="34" charset="0"/>
                <a:cs typeface="Tahoma" panose="020B0604030504040204" pitchFamily="34" charset="0"/>
              </a:rPr>
              <a:t>entities; the </a:t>
            </a:r>
            <a:r>
              <a:rPr lang="en-US" sz="2000" dirty="0" smtClean="0">
                <a:latin typeface="Tahoma" panose="020B0604030504040204" pitchFamily="34" charset="0"/>
                <a:ea typeface="Tahoma" panose="020B0604030504040204" pitchFamily="34" charset="0"/>
                <a:cs typeface="Tahoma" panose="020B0604030504040204" pitchFamily="34" charset="0"/>
              </a:rPr>
              <a:t>project currently has </a:t>
            </a:r>
            <a:r>
              <a:rPr lang="en-US" sz="2000" dirty="0">
                <a:latin typeface="Tahoma" panose="020B0604030504040204" pitchFamily="34" charset="0"/>
                <a:ea typeface="Tahoma" panose="020B0604030504040204" pitchFamily="34" charset="0"/>
                <a:cs typeface="Tahoma" panose="020B0604030504040204" pitchFamily="34" charset="0"/>
              </a:rPr>
              <a:t>reached </a:t>
            </a:r>
            <a:r>
              <a:rPr lang="tr-TR" sz="2000" dirty="0" smtClean="0">
                <a:latin typeface="Tahoma" panose="020B0604030504040204" pitchFamily="34" charset="0"/>
                <a:ea typeface="Tahoma" panose="020B0604030504040204" pitchFamily="34" charset="0"/>
                <a:cs typeface="Tahoma" panose="020B0604030504040204" pitchFamily="34" charset="0"/>
              </a:rPr>
              <a:t>more than</a:t>
            </a:r>
            <a:r>
              <a:rPr lang="en-US" sz="2000" dirty="0" smtClean="0">
                <a:latin typeface="Tahoma" panose="020B0604030504040204" pitchFamily="34" charset="0"/>
                <a:ea typeface="Tahoma" panose="020B0604030504040204" pitchFamily="34" charset="0"/>
                <a:cs typeface="Tahoma" panose="020B0604030504040204" pitchFamily="34" charset="0"/>
              </a:rPr>
              <a:t> </a:t>
            </a:r>
            <a:r>
              <a:rPr lang="tr-TR" sz="2000" b="1" dirty="0" smtClean="0">
                <a:latin typeface="Tahoma" panose="020B0604030504040204" pitchFamily="34" charset="0"/>
                <a:ea typeface="Tahoma" panose="020B0604030504040204" pitchFamily="34" charset="0"/>
                <a:cs typeface="Tahoma" panose="020B0604030504040204" pitchFamily="34" charset="0"/>
              </a:rPr>
              <a:t>55,</a:t>
            </a:r>
            <a:r>
              <a:rPr lang="en-US" sz="2000" b="1" dirty="0" smtClean="0">
                <a:latin typeface="Tahoma" panose="020B0604030504040204" pitchFamily="34" charset="0"/>
                <a:ea typeface="Tahoma" panose="020B0604030504040204" pitchFamily="34" charset="0"/>
                <a:cs typeface="Tahoma" panose="020B0604030504040204" pitchFamily="34" charset="0"/>
              </a:rPr>
              <a:t>000 </a:t>
            </a:r>
            <a:r>
              <a:rPr lang="en-US" sz="2000" b="1" dirty="0">
                <a:latin typeface="Tahoma" panose="020B0604030504040204" pitchFamily="34" charset="0"/>
                <a:ea typeface="Tahoma" panose="020B0604030504040204" pitchFamily="34" charset="0"/>
                <a:cs typeface="Tahoma" panose="020B0604030504040204" pitchFamily="34" charset="0"/>
              </a:rPr>
              <a:t>people</a:t>
            </a:r>
            <a:r>
              <a:rPr lang="en-US" sz="2000" dirty="0">
                <a:latin typeface="Tahoma" panose="020B0604030504040204" pitchFamily="34" charset="0"/>
                <a:ea typeface="Tahoma" panose="020B0604030504040204" pitchFamily="34" charset="0"/>
                <a:cs typeface="Tahoma" panose="020B0604030504040204" pitchFamily="34" charset="0"/>
              </a:rPr>
              <a:t> and </a:t>
            </a:r>
            <a:r>
              <a:rPr lang="en-US" sz="2000" b="1" dirty="0" smtClean="0">
                <a:latin typeface="Tahoma" panose="020B0604030504040204" pitchFamily="34" charset="0"/>
                <a:ea typeface="Tahoma" panose="020B0604030504040204" pitchFamily="34" charset="0"/>
                <a:cs typeface="Tahoma" panose="020B0604030504040204" pitchFamily="34" charset="0"/>
              </a:rPr>
              <a:t>1</a:t>
            </a:r>
            <a:r>
              <a:rPr lang="tr-TR" sz="2000" b="1" dirty="0" smtClean="0">
                <a:latin typeface="Tahoma" panose="020B0604030504040204" pitchFamily="34" charset="0"/>
                <a:ea typeface="Tahoma" panose="020B0604030504040204" pitchFamily="34" charset="0"/>
                <a:cs typeface="Tahoma" panose="020B0604030504040204" pitchFamily="34" charset="0"/>
              </a:rPr>
              <a:t>8</a:t>
            </a:r>
            <a:r>
              <a:rPr lang="en-US" sz="2000" b="1" dirty="0" smtClean="0">
                <a:latin typeface="Tahoma" panose="020B0604030504040204" pitchFamily="34" charset="0"/>
                <a:ea typeface="Tahoma" panose="020B0604030504040204" pitchFamily="34" charset="0"/>
                <a:cs typeface="Tahoma" panose="020B0604030504040204" pitchFamily="34" charset="0"/>
              </a:rPr>
              <a:t>,000 </a:t>
            </a:r>
            <a:r>
              <a:rPr lang="en-US" sz="2000" b="1" dirty="0">
                <a:latin typeface="Tahoma" panose="020B0604030504040204" pitchFamily="34" charset="0"/>
                <a:ea typeface="Tahoma" panose="020B0604030504040204" pitchFamily="34" charset="0"/>
                <a:cs typeface="Tahoma" panose="020B0604030504040204" pitchFamily="34" charset="0"/>
              </a:rPr>
              <a:t>books </a:t>
            </a:r>
            <a:r>
              <a:rPr lang="en-US" sz="2000" dirty="0">
                <a:latin typeface="Tahoma" panose="020B0604030504040204" pitchFamily="34" charset="0"/>
                <a:ea typeface="Tahoma" panose="020B0604030504040204" pitchFamily="34" charset="0"/>
                <a:cs typeface="Tahoma" panose="020B0604030504040204" pitchFamily="34" charset="0"/>
              </a:rPr>
              <a:t>have been </a:t>
            </a:r>
            <a:r>
              <a:rPr lang="en-US" sz="2000" dirty="0" smtClean="0">
                <a:latin typeface="Tahoma" panose="020B0604030504040204" pitchFamily="34" charset="0"/>
                <a:ea typeface="Tahoma" panose="020B0604030504040204" pitchFamily="34" charset="0"/>
                <a:cs typeface="Tahoma" panose="020B0604030504040204" pitchFamily="34" charset="0"/>
              </a:rPr>
              <a:t>borrowed</a:t>
            </a:r>
            <a:r>
              <a:rPr lang="tr-TR" sz="2000" dirty="0" smtClean="0">
                <a:latin typeface="Tahoma" panose="020B0604030504040204" pitchFamily="34" charset="0"/>
                <a:ea typeface="Tahoma" panose="020B0604030504040204" pitchFamily="34" charset="0"/>
                <a:cs typeface="Tahoma" panose="020B0604030504040204" pitchFamily="34" charset="0"/>
              </a:rPr>
              <a:t>.</a:t>
            </a:r>
            <a:endParaRPr lang="en-US" sz="2000" dirty="0">
              <a:latin typeface="Tahoma" panose="020B0604030504040204" pitchFamily="34" charset="0"/>
              <a:ea typeface="Tahoma" panose="020B0604030504040204" pitchFamily="34" charset="0"/>
              <a:cs typeface="Tahoma" panose="020B0604030504040204" pitchFamily="34" charset="0"/>
            </a:endParaRPr>
          </a:p>
          <a:p>
            <a:endParaRPr lang="tr-TR" sz="2000" dirty="0">
              <a:latin typeface="Tahoma" panose="020B0604030504040204" pitchFamily="34" charset="0"/>
              <a:ea typeface="Tahoma" panose="020B0604030504040204" pitchFamily="34" charset="0"/>
              <a:cs typeface="Tahoma" panose="020B0604030504040204" pitchFamily="34" charset="0"/>
            </a:endParaRPr>
          </a:p>
        </p:txBody>
      </p:sp>
      <p:sp>
        <p:nvSpPr>
          <p:cNvPr id="2" name="Altbilgi Yer Tutucusu 1"/>
          <p:cNvSpPr>
            <a:spLocks noGrp="1"/>
          </p:cNvSpPr>
          <p:nvPr>
            <p:ph type="ftr" sz="quarter" idx="11"/>
          </p:nvPr>
        </p:nvSpPr>
        <p:spPr>
          <a:xfrm>
            <a:off x="3028950" y="6447791"/>
            <a:ext cx="3086100" cy="365125"/>
          </a:xfrm>
        </p:spPr>
        <p:txBody>
          <a:bodyPr/>
          <a:lstStyle/>
          <a:p>
            <a:pPr>
              <a:defRPr/>
            </a:pPr>
            <a:r>
              <a:rPr lang="tr-TR" dirty="0"/>
              <a:t>"Supporting Education, Serving Future"</a:t>
            </a:r>
          </a:p>
        </p:txBody>
      </p:sp>
      <p:pic>
        <p:nvPicPr>
          <p:cNvPr id="7" name="Resim 6"/>
          <p:cNvPicPr>
            <a:picLocks noChangeAspect="1"/>
          </p:cNvPicPr>
          <p:nvPr/>
        </p:nvPicPr>
        <p:blipFill rotWithShape="1">
          <a:blip r:embed="rId2" cstate="print">
            <a:extLst>
              <a:ext uri="{28A0092B-C50C-407E-A947-70E740481C1C}">
                <a14:useLocalDpi xmlns:a14="http://schemas.microsoft.com/office/drawing/2010/main" val="0"/>
              </a:ext>
            </a:extLst>
          </a:blip>
          <a:srcRect t="25188" b="30039"/>
          <a:stretch/>
        </p:blipFill>
        <p:spPr>
          <a:xfrm>
            <a:off x="5455920" y="5158831"/>
            <a:ext cx="3566160" cy="1197520"/>
          </a:xfrm>
          <a:prstGeom prst="rect">
            <a:avLst/>
          </a:prstGeom>
          <a:ln>
            <a:noFill/>
          </a:ln>
          <a:effectLst>
            <a:softEdge rad="112500"/>
          </a:effectLst>
        </p:spPr>
      </p:pic>
      <p:pic>
        <p:nvPicPr>
          <p:cNvPr id="8" name="Picture 1"/>
          <p:cNvPicPr>
            <a:picLocks noChangeAspect="1"/>
          </p:cNvPicPr>
          <p:nvPr/>
        </p:nvPicPr>
        <p:blipFill>
          <a:blip r:embed="rId3">
            <a:extLst>
              <a:ext uri="{28A0092B-C50C-407E-A947-70E740481C1C}">
                <a14:useLocalDpi xmlns:a14="http://schemas.microsoft.com/office/drawing/2010/main" val="0"/>
              </a:ext>
            </a:extLst>
          </a:blip>
          <a:srcRect l="153" t="1540" r="68230" b="3307"/>
          <a:stretch>
            <a:fillRect/>
          </a:stretch>
        </p:blipFill>
        <p:spPr bwMode="auto">
          <a:xfrm>
            <a:off x="2268393" y="1810975"/>
            <a:ext cx="4535940" cy="21832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84769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etin Yer Tutucusu 8"/>
          <p:cNvSpPr>
            <a:spLocks noGrp="1"/>
          </p:cNvSpPr>
          <p:nvPr>
            <p:ph type="body" idx="1"/>
          </p:nvPr>
        </p:nvSpPr>
        <p:spPr>
          <a:xfrm>
            <a:off x="254729" y="616886"/>
            <a:ext cx="3868340" cy="823912"/>
          </a:xfrm>
        </p:spPr>
        <p:txBody>
          <a:bodyPr/>
          <a:lstStyle/>
          <a:p>
            <a:r>
              <a:rPr lang="tr-TR" dirty="0" err="1">
                <a:latin typeface="Tahoma" panose="020B0604030504040204" pitchFamily="34" charset="0"/>
                <a:ea typeface="Tahoma" panose="020B0604030504040204" pitchFamily="34" charset="0"/>
                <a:cs typeface="Tahoma" panose="020B0604030504040204" pitchFamily="34" charset="0"/>
              </a:rPr>
              <a:t>Parental</a:t>
            </a:r>
            <a:r>
              <a:rPr lang="tr-TR" dirty="0">
                <a:latin typeface="Tahoma" panose="020B0604030504040204" pitchFamily="34" charset="0"/>
                <a:ea typeface="Tahoma" panose="020B0604030504040204" pitchFamily="34" charset="0"/>
                <a:cs typeface="Tahoma" panose="020B0604030504040204" pitchFamily="34" charset="0"/>
              </a:rPr>
              <a:t> </a:t>
            </a:r>
            <a:r>
              <a:rPr lang="tr-TR" dirty="0" err="1">
                <a:latin typeface="Tahoma" panose="020B0604030504040204" pitchFamily="34" charset="0"/>
                <a:ea typeface="Tahoma" panose="020B0604030504040204" pitchFamily="34" charset="0"/>
                <a:cs typeface="Tahoma" panose="020B0604030504040204" pitchFamily="34" charset="0"/>
              </a:rPr>
              <a:t>Education</a:t>
            </a:r>
            <a:r>
              <a:rPr lang="tr-TR" dirty="0">
                <a:latin typeface="Tahoma" panose="020B0604030504040204" pitchFamily="34" charset="0"/>
                <a:ea typeface="Tahoma" panose="020B0604030504040204" pitchFamily="34" charset="0"/>
                <a:cs typeface="Tahoma" panose="020B0604030504040204" pitchFamily="34" charset="0"/>
              </a:rPr>
              <a:t> </a:t>
            </a:r>
            <a:r>
              <a:rPr lang="tr-TR" dirty="0" err="1">
                <a:latin typeface="Tahoma" panose="020B0604030504040204" pitchFamily="34" charset="0"/>
                <a:ea typeface="Tahoma" panose="020B0604030504040204" pitchFamily="34" charset="0"/>
                <a:cs typeface="Tahoma" panose="020B0604030504040204" pitchFamily="34" charset="0"/>
              </a:rPr>
              <a:t>Seminars</a:t>
            </a:r>
            <a:endParaRPr lang="tr-TR" dirty="0"/>
          </a:p>
        </p:txBody>
      </p:sp>
      <p:sp>
        <p:nvSpPr>
          <p:cNvPr id="4" name="İçerik Yer Tutucusu 3"/>
          <p:cNvSpPr>
            <a:spLocks noGrp="1"/>
          </p:cNvSpPr>
          <p:nvPr>
            <p:ph sz="half" idx="2"/>
          </p:nvPr>
        </p:nvSpPr>
        <p:spPr>
          <a:xfrm>
            <a:off x="176938" y="1470452"/>
            <a:ext cx="3868340" cy="3684588"/>
          </a:xfrm>
        </p:spPr>
        <p:txBody>
          <a:bodyPr>
            <a:normAutofit fontScale="85000" lnSpcReduction="20000"/>
          </a:bodyPr>
          <a:lstStyle/>
          <a:p>
            <a:pPr marL="0" indent="0">
              <a:buNone/>
            </a:pPr>
            <a:r>
              <a:rPr lang="en-US" sz="2000" dirty="0" smtClean="0">
                <a:latin typeface="Tahoma" panose="020B0604030504040204" pitchFamily="34" charset="0"/>
                <a:ea typeface="Tahoma" panose="020B0604030504040204" pitchFamily="34" charset="0"/>
                <a:cs typeface="Tahoma" panose="020B0604030504040204" pitchFamily="34" charset="0"/>
              </a:rPr>
              <a:t>The </a:t>
            </a:r>
            <a:r>
              <a:rPr lang="en-US" sz="2000" dirty="0">
                <a:latin typeface="Tahoma" panose="020B0604030504040204" pitchFamily="34" charset="0"/>
                <a:ea typeface="Tahoma" panose="020B0604030504040204" pitchFamily="34" charset="0"/>
                <a:cs typeface="Tahoma" panose="020B0604030504040204" pitchFamily="34" charset="0"/>
              </a:rPr>
              <a:t>project is not only providing books to children but also educating the parents through “Awareness Trainings for Parents” lead by </a:t>
            </a:r>
            <a:r>
              <a:rPr lang="en-US" sz="2000" b="1" dirty="0">
                <a:latin typeface="Tahoma" panose="020B0604030504040204" pitchFamily="34" charset="0"/>
                <a:ea typeface="Tahoma" panose="020B0604030504040204" pitchFamily="34" charset="0"/>
                <a:cs typeface="Tahoma" panose="020B0604030504040204" pitchFamily="34" charset="0"/>
              </a:rPr>
              <a:t>expert volunteers </a:t>
            </a:r>
            <a:r>
              <a:rPr lang="en-US" sz="2000" dirty="0">
                <a:latin typeface="Tahoma" panose="020B0604030504040204" pitchFamily="34" charset="0"/>
                <a:ea typeface="Tahoma" panose="020B0604030504040204" pitchFamily="34" charset="0"/>
                <a:cs typeface="Tahoma" panose="020B0604030504040204" pitchFamily="34" charset="0"/>
              </a:rPr>
              <a:t>of the foundation </a:t>
            </a:r>
            <a:r>
              <a:rPr lang="en-US" sz="2000" dirty="0" smtClean="0">
                <a:latin typeface="Tahoma" panose="020B0604030504040204" pitchFamily="34" charset="0"/>
                <a:ea typeface="Tahoma" panose="020B0604030504040204" pitchFamily="34" charset="0"/>
                <a:cs typeface="Tahoma" panose="020B0604030504040204" pitchFamily="34" charset="0"/>
              </a:rPr>
              <a:t>on </a:t>
            </a:r>
            <a:r>
              <a:rPr lang="en-US" sz="2000" dirty="0">
                <a:latin typeface="Tahoma" panose="020B0604030504040204" pitchFamily="34" charset="0"/>
                <a:ea typeface="Tahoma" panose="020B0604030504040204" pitchFamily="34" charset="0"/>
                <a:cs typeface="Tahoma" panose="020B0604030504040204" pitchFamily="34" charset="0"/>
              </a:rPr>
              <a:t>law, family, health, communication, hygiene, and healthy social life</a:t>
            </a:r>
            <a:r>
              <a:rPr lang="en-US" sz="2000" dirty="0" smtClean="0">
                <a:latin typeface="Tahoma" panose="020B0604030504040204" pitchFamily="34" charset="0"/>
                <a:ea typeface="Tahoma" panose="020B0604030504040204" pitchFamily="34" charset="0"/>
                <a:cs typeface="Tahoma" panose="020B0604030504040204" pitchFamily="34" charset="0"/>
              </a:rPr>
              <a:t>.</a:t>
            </a:r>
            <a:endParaRPr lang="tr-TR" sz="20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20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20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20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20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9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tr-TR" sz="2000" dirty="0" smtClean="0">
                <a:latin typeface="Tahoma" panose="020B0604030504040204" pitchFamily="34" charset="0"/>
                <a:ea typeface="Tahoma" panose="020B0604030504040204" pitchFamily="34" charset="0"/>
                <a:cs typeface="Tahoma" panose="020B0604030504040204" pitchFamily="34" charset="0"/>
              </a:rPr>
              <a:t>246</a:t>
            </a:r>
            <a:r>
              <a:rPr lang="en-US" sz="2000" dirty="0" smtClean="0">
                <a:latin typeface="Tahoma" panose="020B0604030504040204" pitchFamily="34" charset="0"/>
                <a:ea typeface="Tahoma" panose="020B0604030504040204" pitchFamily="34" charset="0"/>
                <a:cs typeface="Tahoma" panose="020B0604030504040204" pitchFamily="34" charset="0"/>
              </a:rPr>
              <a:t> </a:t>
            </a:r>
            <a:r>
              <a:rPr lang="en-US" sz="2000" dirty="0">
                <a:latin typeface="Tahoma" panose="020B0604030504040204" pitchFamily="34" charset="0"/>
                <a:ea typeface="Tahoma" panose="020B0604030504040204" pitchFamily="34" charset="0"/>
                <a:cs typeface="Tahoma" panose="020B0604030504040204" pitchFamily="34" charset="0"/>
              </a:rPr>
              <a:t>hours </a:t>
            </a:r>
            <a:r>
              <a:rPr lang="en-US" sz="2000" dirty="0" smtClean="0">
                <a:latin typeface="Tahoma" panose="020B0604030504040204" pitchFamily="34" charset="0"/>
                <a:ea typeface="Tahoma" panose="020B0604030504040204" pitchFamily="34" charset="0"/>
                <a:cs typeface="Tahoma" panose="020B0604030504040204" pitchFamily="34" charset="0"/>
              </a:rPr>
              <a:t>were spent </a:t>
            </a:r>
            <a:r>
              <a:rPr lang="en-US" sz="2000" dirty="0">
                <a:latin typeface="Tahoma" panose="020B0604030504040204" pitchFamily="34" charset="0"/>
                <a:ea typeface="Tahoma" panose="020B0604030504040204" pitchFamily="34" charset="0"/>
                <a:cs typeface="Tahoma" panose="020B0604030504040204" pitchFamily="34" charset="0"/>
              </a:rPr>
              <a:t>in </a:t>
            </a:r>
            <a:r>
              <a:rPr lang="tr-TR" sz="2000" dirty="0" smtClean="0">
                <a:latin typeface="Tahoma" panose="020B0604030504040204" pitchFamily="34" charset="0"/>
                <a:ea typeface="Tahoma" panose="020B0604030504040204" pitchFamily="34" charset="0"/>
                <a:cs typeface="Tahoma" panose="020B0604030504040204" pitchFamily="34" charset="0"/>
              </a:rPr>
              <a:t>123</a:t>
            </a:r>
            <a:r>
              <a:rPr lang="en-US" sz="2000" dirty="0" smtClean="0">
                <a:latin typeface="Tahoma" panose="020B0604030504040204" pitchFamily="34" charset="0"/>
                <a:ea typeface="Tahoma" panose="020B0604030504040204" pitchFamily="34" charset="0"/>
                <a:cs typeface="Tahoma" panose="020B0604030504040204" pitchFamily="34" charset="0"/>
              </a:rPr>
              <a:t> </a:t>
            </a:r>
            <a:r>
              <a:rPr lang="en-US" sz="2000" dirty="0">
                <a:latin typeface="Tahoma" panose="020B0604030504040204" pitchFamily="34" charset="0"/>
                <a:ea typeface="Tahoma" panose="020B0604030504040204" pitchFamily="34" charset="0"/>
                <a:cs typeface="Tahoma" panose="020B0604030504040204" pitchFamily="34" charset="0"/>
              </a:rPr>
              <a:t>sessions </a:t>
            </a:r>
            <a:r>
              <a:rPr lang="en-US" sz="2000" dirty="0" smtClean="0">
                <a:latin typeface="Tahoma" panose="020B0604030504040204" pitchFamily="34" charset="0"/>
                <a:ea typeface="Tahoma" panose="020B0604030504040204" pitchFamily="34" charset="0"/>
                <a:cs typeface="Tahoma" panose="020B0604030504040204" pitchFamily="34" charset="0"/>
              </a:rPr>
              <a:t>and</a:t>
            </a:r>
            <a:r>
              <a:rPr lang="tr-TR" sz="2000" dirty="0" smtClean="0">
                <a:latin typeface="Tahoma" panose="020B0604030504040204" pitchFamily="34" charset="0"/>
                <a:ea typeface="Tahoma" panose="020B0604030504040204" pitchFamily="34" charset="0"/>
                <a:cs typeface="Tahoma" panose="020B0604030504040204" pitchFamily="34" charset="0"/>
              </a:rPr>
              <a:t> 7800</a:t>
            </a:r>
            <a:r>
              <a:rPr lang="en-US" sz="2000" dirty="0" smtClean="0">
                <a:latin typeface="Tahoma" panose="020B0604030504040204" pitchFamily="34" charset="0"/>
                <a:ea typeface="Tahoma" panose="020B0604030504040204" pitchFamily="34" charset="0"/>
                <a:cs typeface="Tahoma" panose="020B0604030504040204" pitchFamily="34" charset="0"/>
              </a:rPr>
              <a:t> participants were </a:t>
            </a:r>
            <a:r>
              <a:rPr lang="en-US" sz="2000" dirty="0">
                <a:latin typeface="Tahoma" panose="020B0604030504040204" pitchFamily="34" charset="0"/>
                <a:ea typeface="Tahoma" panose="020B0604030504040204" pitchFamily="34" charset="0"/>
                <a:cs typeface="Tahoma" panose="020B0604030504040204" pitchFamily="34" charset="0"/>
              </a:rPr>
              <a:t>welcomed </a:t>
            </a:r>
            <a:r>
              <a:rPr lang="en-US" sz="2000" dirty="0" smtClean="0">
                <a:latin typeface="Tahoma" panose="020B0604030504040204" pitchFamily="34" charset="0"/>
                <a:ea typeface="Tahoma" panose="020B0604030504040204" pitchFamily="34" charset="0"/>
                <a:cs typeface="Tahoma" panose="020B0604030504040204" pitchFamily="34" charset="0"/>
              </a:rPr>
              <a:t>as of July</a:t>
            </a:r>
            <a:r>
              <a:rPr lang="tr-TR" sz="2000" dirty="0" smtClean="0">
                <a:latin typeface="Tahoma" panose="020B0604030504040204" pitchFamily="34" charset="0"/>
                <a:ea typeface="Tahoma" panose="020B0604030504040204" pitchFamily="34" charset="0"/>
                <a:cs typeface="Tahoma" panose="020B0604030504040204" pitchFamily="34" charset="0"/>
              </a:rPr>
              <a:t> </a:t>
            </a:r>
            <a:r>
              <a:rPr lang="en-US" sz="2000" dirty="0" smtClean="0">
                <a:latin typeface="Tahoma" panose="020B0604030504040204" pitchFamily="34" charset="0"/>
                <a:ea typeface="Tahoma" panose="020B0604030504040204" pitchFamily="34" charset="0"/>
                <a:cs typeface="Tahoma" panose="020B0604030504040204" pitchFamily="34" charset="0"/>
              </a:rPr>
              <a:t>201</a:t>
            </a:r>
            <a:r>
              <a:rPr lang="tr-TR" sz="2000" dirty="0" smtClean="0">
                <a:latin typeface="Tahoma" panose="020B0604030504040204" pitchFamily="34" charset="0"/>
                <a:ea typeface="Tahoma" panose="020B0604030504040204" pitchFamily="34" charset="0"/>
                <a:cs typeface="Tahoma" panose="020B0604030504040204" pitchFamily="34" charset="0"/>
              </a:rPr>
              <a:t>7</a:t>
            </a:r>
            <a:r>
              <a:rPr lang="en-US" sz="2000" dirty="0" smtClean="0">
                <a:latin typeface="Tahoma" panose="020B0604030504040204" pitchFamily="34" charset="0"/>
                <a:ea typeface="Tahoma" panose="020B0604030504040204" pitchFamily="34" charset="0"/>
                <a:cs typeface="Tahoma" panose="020B0604030504040204" pitchFamily="34" charset="0"/>
              </a:rPr>
              <a:t>. </a:t>
            </a:r>
            <a:endParaRPr lang="en-US" sz="2000" dirty="0">
              <a:latin typeface="Tahoma" panose="020B0604030504040204" pitchFamily="34" charset="0"/>
              <a:ea typeface="Tahoma" panose="020B0604030504040204" pitchFamily="34" charset="0"/>
              <a:cs typeface="Tahoma" panose="020B0604030504040204" pitchFamily="34" charset="0"/>
            </a:endParaRPr>
          </a:p>
          <a:p>
            <a:endParaRPr lang="tr-TR" sz="2000" dirty="0">
              <a:latin typeface="Tahoma" panose="020B0604030504040204" pitchFamily="34" charset="0"/>
              <a:ea typeface="Tahoma" panose="020B0604030504040204" pitchFamily="34" charset="0"/>
              <a:cs typeface="Tahoma" panose="020B0604030504040204" pitchFamily="34" charset="0"/>
            </a:endParaRPr>
          </a:p>
        </p:txBody>
      </p:sp>
      <p:sp>
        <p:nvSpPr>
          <p:cNvPr id="10" name="Metin Yer Tutucusu 9"/>
          <p:cNvSpPr>
            <a:spLocks noGrp="1"/>
          </p:cNvSpPr>
          <p:nvPr>
            <p:ph type="body" sz="quarter" idx="3"/>
          </p:nvPr>
        </p:nvSpPr>
        <p:spPr>
          <a:xfrm>
            <a:off x="4626848" y="646540"/>
            <a:ext cx="3887391" cy="823912"/>
          </a:xfrm>
        </p:spPr>
        <p:txBody>
          <a:bodyPr/>
          <a:lstStyle/>
          <a:p>
            <a:r>
              <a:rPr lang="tr-TR" dirty="0" err="1">
                <a:latin typeface="Tahoma" panose="020B0604030504040204" pitchFamily="34" charset="0"/>
                <a:ea typeface="Tahoma" panose="020B0604030504040204" pitchFamily="34" charset="0"/>
                <a:cs typeface="Tahoma" panose="020B0604030504040204" pitchFamily="34" charset="0"/>
              </a:rPr>
              <a:t>Promoting</a:t>
            </a:r>
            <a:r>
              <a:rPr lang="tr-TR" dirty="0">
                <a:latin typeface="Tahoma" panose="020B0604030504040204" pitchFamily="34" charset="0"/>
                <a:ea typeface="Tahoma" panose="020B0604030504040204" pitchFamily="34" charset="0"/>
                <a:cs typeface="Tahoma" panose="020B0604030504040204" pitchFamily="34" charset="0"/>
              </a:rPr>
              <a:t> </a:t>
            </a:r>
            <a:r>
              <a:rPr lang="tr-TR" dirty="0" err="1">
                <a:latin typeface="Tahoma" panose="020B0604030504040204" pitchFamily="34" charset="0"/>
                <a:ea typeface="Tahoma" panose="020B0604030504040204" pitchFamily="34" charset="0"/>
                <a:cs typeface="Tahoma" panose="020B0604030504040204" pitchFamily="34" charset="0"/>
              </a:rPr>
              <a:t>Women</a:t>
            </a:r>
            <a:r>
              <a:rPr lang="tr-TR" dirty="0">
                <a:latin typeface="Tahoma" panose="020B0604030504040204" pitchFamily="34" charset="0"/>
                <a:ea typeface="Tahoma" panose="020B0604030504040204" pitchFamily="34" charset="0"/>
                <a:cs typeface="Tahoma" panose="020B0604030504040204" pitchFamily="34" charset="0"/>
              </a:rPr>
              <a:t> </a:t>
            </a:r>
            <a:r>
              <a:rPr lang="tr-TR" dirty="0" err="1">
                <a:latin typeface="Tahoma" panose="020B0604030504040204" pitchFamily="34" charset="0"/>
                <a:ea typeface="Tahoma" panose="020B0604030504040204" pitchFamily="34" charset="0"/>
                <a:cs typeface="Tahoma" panose="020B0604030504040204" pitchFamily="34" charset="0"/>
              </a:rPr>
              <a:t>Handicrafts</a:t>
            </a:r>
            <a:endParaRPr lang="tr-TR" dirty="0"/>
          </a:p>
        </p:txBody>
      </p:sp>
      <p:sp>
        <p:nvSpPr>
          <p:cNvPr id="11" name="İçerik Yer Tutucusu 10"/>
          <p:cNvSpPr>
            <a:spLocks noGrp="1"/>
          </p:cNvSpPr>
          <p:nvPr>
            <p:ph sz="quarter" idx="4"/>
          </p:nvPr>
        </p:nvSpPr>
        <p:spPr>
          <a:xfrm>
            <a:off x="4673415" y="1489785"/>
            <a:ext cx="3887391" cy="2043710"/>
          </a:xfrm>
        </p:spPr>
        <p:txBody>
          <a:bodyPr>
            <a:normAutofit/>
          </a:bodyPr>
          <a:lstStyle/>
          <a:p>
            <a:pPr marL="0" indent="0">
              <a:buNone/>
            </a:pPr>
            <a:r>
              <a:rPr lang="tr-TR" sz="1700" dirty="0">
                <a:latin typeface="Tahoma" panose="020B0604030504040204" pitchFamily="34" charset="0"/>
                <a:ea typeface="Tahoma" panose="020B0604030504040204" pitchFamily="34" charset="0"/>
                <a:cs typeface="Tahoma" panose="020B0604030504040204" pitchFamily="34" charset="0"/>
              </a:rPr>
              <a:t>H</a:t>
            </a:r>
            <a:r>
              <a:rPr lang="en-US" sz="1700" dirty="0" err="1">
                <a:latin typeface="Tahoma" panose="020B0604030504040204" pitchFamily="34" charset="0"/>
                <a:ea typeface="Tahoma" panose="020B0604030504040204" pitchFamily="34" charset="0"/>
                <a:cs typeface="Tahoma" panose="020B0604030504040204" pitchFamily="34" charset="0"/>
              </a:rPr>
              <a:t>andcraft</a:t>
            </a:r>
            <a:r>
              <a:rPr lang="en-US" sz="1700" dirty="0">
                <a:latin typeface="Tahoma" panose="020B0604030504040204" pitchFamily="34" charset="0"/>
                <a:ea typeface="Tahoma" panose="020B0604030504040204" pitchFamily="34" charset="0"/>
                <a:cs typeface="Tahoma" panose="020B0604030504040204" pitchFamily="34" charset="0"/>
              </a:rPr>
              <a:t> workshop sessions are held for women with economic hardships who live in the rural areas of </a:t>
            </a:r>
            <a:r>
              <a:rPr lang="en-US" sz="1700" dirty="0" err="1">
                <a:latin typeface="Tahoma" panose="020B0604030504040204" pitchFamily="34" charset="0"/>
                <a:ea typeface="Tahoma" panose="020B0604030504040204" pitchFamily="34" charset="0"/>
                <a:cs typeface="Tahoma" panose="020B0604030504040204" pitchFamily="34" charset="0"/>
              </a:rPr>
              <a:t>Gaziemir</a:t>
            </a:r>
            <a:r>
              <a:rPr lang="en-US" sz="1700" dirty="0">
                <a:latin typeface="Tahoma" panose="020B0604030504040204" pitchFamily="34" charset="0"/>
                <a:ea typeface="Tahoma" panose="020B0604030504040204" pitchFamily="34" charset="0"/>
                <a:cs typeface="Tahoma" panose="020B0604030504040204" pitchFamily="34" charset="0"/>
              </a:rPr>
              <a:t> / </a:t>
            </a:r>
            <a:r>
              <a:rPr lang="tr-TR" sz="1700" dirty="0">
                <a:latin typeface="Tahoma" panose="020B0604030504040204" pitchFamily="34" charset="0"/>
                <a:ea typeface="Tahoma" panose="020B0604030504040204" pitchFamily="34" charset="0"/>
                <a:cs typeface="Tahoma" panose="020B0604030504040204" pitchFamily="34" charset="0"/>
              </a:rPr>
              <a:t>I</a:t>
            </a:r>
            <a:r>
              <a:rPr lang="en-US" sz="1700" dirty="0" err="1">
                <a:latin typeface="Tahoma" panose="020B0604030504040204" pitchFamily="34" charset="0"/>
                <a:ea typeface="Tahoma" panose="020B0604030504040204" pitchFamily="34" charset="0"/>
                <a:cs typeface="Tahoma" panose="020B0604030504040204" pitchFamily="34" charset="0"/>
              </a:rPr>
              <a:t>zmir</a:t>
            </a:r>
            <a:r>
              <a:rPr lang="tr-TR" sz="1700" dirty="0">
                <a:latin typeface="Tahoma" panose="020B0604030504040204" pitchFamily="34" charset="0"/>
                <a:ea typeface="Tahoma" panose="020B0604030504040204" pitchFamily="34" charset="0"/>
                <a:cs typeface="Tahoma" panose="020B0604030504040204" pitchFamily="34" charset="0"/>
              </a:rPr>
              <a:t>.</a:t>
            </a:r>
            <a:r>
              <a:rPr lang="en-US" sz="1700" dirty="0">
                <a:latin typeface="Tahoma" panose="020B0604030504040204" pitchFamily="34" charset="0"/>
                <a:ea typeface="Tahoma" panose="020B0604030504040204" pitchFamily="34" charset="0"/>
                <a:cs typeface="Tahoma" panose="020B0604030504040204" pitchFamily="34" charset="0"/>
              </a:rPr>
              <a:t> </a:t>
            </a:r>
            <a:r>
              <a:rPr lang="tr-TR" sz="1700" dirty="0" err="1">
                <a:latin typeface="Tahoma" panose="020B0604030504040204" pitchFamily="34" charset="0"/>
                <a:ea typeface="Tahoma" panose="020B0604030504040204" pitchFamily="34" charset="0"/>
                <a:cs typeface="Tahoma" panose="020B0604030504040204" pitchFamily="34" charset="0"/>
              </a:rPr>
              <a:t>With</a:t>
            </a:r>
            <a:r>
              <a:rPr lang="tr-TR" sz="1700" dirty="0">
                <a:latin typeface="Tahoma" panose="020B0604030504040204" pitchFamily="34" charset="0"/>
                <a:ea typeface="Tahoma" panose="020B0604030504040204" pitchFamily="34" charset="0"/>
                <a:cs typeface="Tahoma" panose="020B0604030504040204" pitchFamily="34" charset="0"/>
              </a:rPr>
              <a:t> </a:t>
            </a:r>
            <a:r>
              <a:rPr lang="tr-TR" sz="1700" dirty="0" err="1">
                <a:latin typeface="Tahoma" panose="020B0604030504040204" pitchFamily="34" charset="0"/>
                <a:ea typeface="Tahoma" panose="020B0604030504040204" pitchFamily="34" charset="0"/>
                <a:cs typeface="Tahoma" panose="020B0604030504040204" pitchFamily="34" charset="0"/>
              </a:rPr>
              <a:t>its</a:t>
            </a:r>
            <a:r>
              <a:rPr lang="tr-TR" sz="1700" dirty="0">
                <a:latin typeface="Tahoma" panose="020B0604030504040204" pitchFamily="34" charset="0"/>
                <a:ea typeface="Tahoma" panose="020B0604030504040204" pitchFamily="34" charset="0"/>
                <a:cs typeface="Tahoma" panose="020B0604030504040204" pitchFamily="34" charset="0"/>
              </a:rPr>
              <a:t> </a:t>
            </a:r>
            <a:r>
              <a:rPr lang="tr-TR" sz="1700" dirty="0" err="1">
                <a:latin typeface="Tahoma" panose="020B0604030504040204" pitchFamily="34" charset="0"/>
                <a:ea typeface="Tahoma" panose="020B0604030504040204" pitchFamily="34" charset="0"/>
                <a:cs typeface="Tahoma" panose="020B0604030504040204" pitchFamily="34" charset="0"/>
              </a:rPr>
              <a:t>volunteer</a:t>
            </a:r>
            <a:r>
              <a:rPr lang="tr-TR" sz="1700" dirty="0">
                <a:latin typeface="Tahoma" panose="020B0604030504040204" pitchFamily="34" charset="0"/>
                <a:ea typeface="Tahoma" panose="020B0604030504040204" pitchFamily="34" charset="0"/>
                <a:cs typeface="Tahoma" panose="020B0604030504040204" pitchFamily="34" charset="0"/>
              </a:rPr>
              <a:t> </a:t>
            </a:r>
            <a:r>
              <a:rPr lang="tr-TR" sz="1700" dirty="0" err="1">
                <a:latin typeface="Tahoma" panose="020B0604030504040204" pitchFamily="34" charset="0"/>
                <a:ea typeface="Tahoma" panose="020B0604030504040204" pitchFamily="34" charset="0"/>
                <a:cs typeface="Tahoma" panose="020B0604030504040204" pitchFamily="34" charset="0"/>
              </a:rPr>
              <a:t>teachers</a:t>
            </a:r>
            <a:r>
              <a:rPr lang="tr-TR" sz="1700" dirty="0">
                <a:latin typeface="Tahoma" panose="020B0604030504040204" pitchFamily="34" charset="0"/>
                <a:ea typeface="Tahoma" panose="020B0604030504040204" pitchFamily="34" charset="0"/>
                <a:cs typeface="Tahoma" panose="020B0604030504040204" pitchFamily="34" charset="0"/>
              </a:rPr>
              <a:t>, </a:t>
            </a:r>
            <a:r>
              <a:rPr lang="tr-TR" sz="1700" dirty="0" err="1">
                <a:latin typeface="Tahoma" panose="020B0604030504040204" pitchFamily="34" charset="0"/>
                <a:ea typeface="Tahoma" panose="020B0604030504040204" pitchFamily="34" charset="0"/>
                <a:cs typeface="Tahoma" panose="020B0604030504040204" pitchFamily="34" charset="0"/>
              </a:rPr>
              <a:t>Inci</a:t>
            </a:r>
            <a:r>
              <a:rPr lang="tr-TR" sz="1700" dirty="0">
                <a:latin typeface="Tahoma" panose="020B0604030504040204" pitchFamily="34" charset="0"/>
                <a:ea typeface="Tahoma" panose="020B0604030504040204" pitchFamily="34" charset="0"/>
                <a:cs typeface="Tahoma" panose="020B0604030504040204" pitchFamily="34" charset="0"/>
              </a:rPr>
              <a:t> Foundation </a:t>
            </a:r>
            <a:r>
              <a:rPr lang="tr-TR" sz="1700" dirty="0" err="1">
                <a:latin typeface="Tahoma" panose="020B0604030504040204" pitchFamily="34" charset="0"/>
                <a:ea typeface="Tahoma" panose="020B0604030504040204" pitchFamily="34" charset="0"/>
                <a:cs typeface="Tahoma" panose="020B0604030504040204" pitchFamily="34" charset="0"/>
              </a:rPr>
              <a:t>provides</a:t>
            </a:r>
            <a:r>
              <a:rPr lang="tr-TR" sz="1700" dirty="0">
                <a:latin typeface="Tahoma" panose="020B0604030504040204" pitchFamily="34" charset="0"/>
                <a:ea typeface="Tahoma" panose="020B0604030504040204" pitchFamily="34" charset="0"/>
                <a:cs typeface="Tahoma" panose="020B0604030504040204" pitchFamily="34" charset="0"/>
              </a:rPr>
              <a:t> </a:t>
            </a:r>
            <a:r>
              <a:rPr lang="en-US" sz="1700" dirty="0">
                <a:latin typeface="Tahoma" panose="020B0604030504040204" pitchFamily="34" charset="0"/>
                <a:ea typeface="Tahoma" panose="020B0604030504040204" pitchFamily="34" charset="0"/>
                <a:cs typeface="Tahoma" panose="020B0604030504040204" pitchFamily="34" charset="0"/>
              </a:rPr>
              <a:t>the </a:t>
            </a:r>
            <a:r>
              <a:rPr lang="tr-TR" sz="1700" dirty="0" err="1">
                <a:latin typeface="Tahoma" panose="020B0604030504040204" pitchFamily="34" charset="0"/>
                <a:ea typeface="Tahoma" panose="020B0604030504040204" pitchFamily="34" charset="0"/>
                <a:cs typeface="Tahoma" panose="020B0604030504040204" pitchFamily="34" charset="0"/>
              </a:rPr>
              <a:t>nec</a:t>
            </a:r>
            <a:r>
              <a:rPr lang="en-US" sz="1700" dirty="0">
                <a:latin typeface="Tahoma" panose="020B0604030504040204" pitchFamily="34" charset="0"/>
                <a:ea typeface="Tahoma" panose="020B0604030504040204" pitchFamily="34" charset="0"/>
                <a:cs typeface="Tahoma" panose="020B0604030504040204" pitchFamily="34" charset="0"/>
              </a:rPr>
              <a:t>c</a:t>
            </a:r>
            <a:r>
              <a:rPr lang="tr-TR" sz="1700" dirty="0" err="1">
                <a:latin typeface="Tahoma" panose="020B0604030504040204" pitchFamily="34" charset="0"/>
                <a:ea typeface="Tahoma" panose="020B0604030504040204" pitchFamily="34" charset="0"/>
                <a:cs typeface="Tahoma" panose="020B0604030504040204" pitchFamily="34" charset="0"/>
              </a:rPr>
              <a:t>essary</a:t>
            </a:r>
            <a:r>
              <a:rPr lang="tr-TR" sz="1700" dirty="0">
                <a:latin typeface="Tahoma" panose="020B0604030504040204" pitchFamily="34" charset="0"/>
                <a:ea typeface="Tahoma" panose="020B0604030504040204" pitchFamily="34" charset="0"/>
                <a:cs typeface="Tahoma" panose="020B0604030504040204" pitchFamily="34" charset="0"/>
              </a:rPr>
              <a:t> </a:t>
            </a:r>
            <a:r>
              <a:rPr lang="en-US" sz="1700" dirty="0">
                <a:latin typeface="Tahoma" panose="020B0604030504040204" pitchFamily="34" charset="0"/>
                <a:ea typeface="Tahoma" panose="020B0604030504040204" pitchFamily="34" charset="0"/>
                <a:cs typeface="Tahoma" panose="020B0604030504040204" pitchFamily="34" charset="0"/>
              </a:rPr>
              <a:t>training</a:t>
            </a:r>
            <a:r>
              <a:rPr lang="tr-TR" sz="1700" dirty="0">
                <a:latin typeface="Tahoma" panose="020B0604030504040204" pitchFamily="34" charset="0"/>
                <a:ea typeface="Tahoma" panose="020B0604030504040204" pitchFamily="34" charset="0"/>
                <a:cs typeface="Tahoma" panose="020B0604030504040204" pitchFamily="34" charset="0"/>
              </a:rPr>
              <a:t> </a:t>
            </a:r>
            <a:r>
              <a:rPr lang="tr-TR" sz="1700" dirty="0" err="1">
                <a:latin typeface="Tahoma" panose="020B0604030504040204" pitchFamily="34" charset="0"/>
                <a:ea typeface="Tahoma" panose="020B0604030504040204" pitchFamily="34" charset="0"/>
                <a:cs typeface="Tahoma" panose="020B0604030504040204" pitchFamily="34" charset="0"/>
              </a:rPr>
              <a:t>for</a:t>
            </a:r>
            <a:r>
              <a:rPr lang="en-US" sz="1700" dirty="0">
                <a:latin typeface="Tahoma" panose="020B0604030504040204" pitchFamily="34" charset="0"/>
                <a:ea typeface="Tahoma" panose="020B0604030504040204" pitchFamily="34" charset="0"/>
                <a:cs typeface="Tahoma" panose="020B0604030504040204" pitchFamily="34" charset="0"/>
              </a:rPr>
              <a:t> its participants </a:t>
            </a:r>
            <a:r>
              <a:rPr lang="tr-TR" sz="1700" dirty="0" err="1">
                <a:latin typeface="Tahoma" panose="020B0604030504040204" pitchFamily="34" charset="0"/>
                <a:ea typeface="Tahoma" panose="020B0604030504040204" pitchFamily="34" charset="0"/>
                <a:cs typeface="Tahoma" panose="020B0604030504040204" pitchFamily="34" charset="0"/>
              </a:rPr>
              <a:t>to</a:t>
            </a:r>
            <a:r>
              <a:rPr lang="tr-TR" sz="1700" dirty="0">
                <a:latin typeface="Tahoma" panose="020B0604030504040204" pitchFamily="34" charset="0"/>
                <a:ea typeface="Tahoma" panose="020B0604030504040204" pitchFamily="34" charset="0"/>
                <a:cs typeface="Tahoma" panose="020B0604030504040204" pitchFamily="34" charset="0"/>
              </a:rPr>
              <a:t> </a:t>
            </a:r>
            <a:r>
              <a:rPr lang="en-US" sz="1700" dirty="0">
                <a:latin typeface="Tahoma" panose="020B0604030504040204" pitchFamily="34" charset="0"/>
                <a:ea typeface="Tahoma" panose="020B0604030504040204" pitchFamily="34" charset="0"/>
                <a:cs typeface="Tahoma" panose="020B0604030504040204" pitchFamily="34" charset="0"/>
              </a:rPr>
              <a:t>enable </a:t>
            </a:r>
            <a:r>
              <a:rPr lang="tr-TR" sz="1700" dirty="0" err="1">
                <a:latin typeface="Tahoma" panose="020B0604030504040204" pitchFamily="34" charset="0"/>
                <a:ea typeface="Tahoma" panose="020B0604030504040204" pitchFamily="34" charset="0"/>
                <a:cs typeface="Tahoma" panose="020B0604030504040204" pitchFamily="34" charset="0"/>
              </a:rPr>
              <a:t>them</a:t>
            </a:r>
            <a:r>
              <a:rPr lang="tr-TR" sz="1700" dirty="0">
                <a:latin typeface="Tahoma" panose="020B0604030504040204" pitchFamily="34" charset="0"/>
                <a:ea typeface="Tahoma" panose="020B0604030504040204" pitchFamily="34" charset="0"/>
                <a:cs typeface="Tahoma" panose="020B0604030504040204" pitchFamily="34" charset="0"/>
              </a:rPr>
              <a:t> </a:t>
            </a:r>
            <a:r>
              <a:rPr lang="en-US" sz="1700" dirty="0">
                <a:latin typeface="Tahoma" panose="020B0604030504040204" pitchFamily="34" charset="0"/>
                <a:ea typeface="Tahoma" panose="020B0604030504040204" pitchFamily="34" charset="0"/>
                <a:cs typeface="Tahoma" panose="020B0604030504040204" pitchFamily="34" charset="0"/>
              </a:rPr>
              <a:t>to generate </a:t>
            </a:r>
            <a:r>
              <a:rPr lang="tr-TR" sz="1700" dirty="0" err="1">
                <a:latin typeface="Tahoma" panose="020B0604030504040204" pitchFamily="34" charset="0"/>
                <a:ea typeface="Tahoma" panose="020B0604030504040204" pitchFamily="34" charset="0"/>
                <a:cs typeface="Tahoma" panose="020B0604030504040204" pitchFamily="34" charset="0"/>
              </a:rPr>
              <a:t>additional</a:t>
            </a:r>
            <a:r>
              <a:rPr lang="tr-TR" sz="1700" dirty="0">
                <a:latin typeface="Tahoma" panose="020B0604030504040204" pitchFamily="34" charset="0"/>
                <a:ea typeface="Tahoma" panose="020B0604030504040204" pitchFamily="34" charset="0"/>
                <a:cs typeface="Tahoma" panose="020B0604030504040204" pitchFamily="34" charset="0"/>
              </a:rPr>
              <a:t> </a:t>
            </a:r>
            <a:r>
              <a:rPr lang="tr-TR" sz="1700" dirty="0" err="1">
                <a:latin typeface="Tahoma" panose="020B0604030504040204" pitchFamily="34" charset="0"/>
                <a:ea typeface="Tahoma" panose="020B0604030504040204" pitchFamily="34" charset="0"/>
                <a:cs typeface="Tahoma" panose="020B0604030504040204" pitchFamily="34" charset="0"/>
              </a:rPr>
              <a:t>income</a:t>
            </a:r>
            <a:r>
              <a:rPr lang="tr-TR" sz="1700" dirty="0">
                <a:latin typeface="Tahoma" panose="020B0604030504040204" pitchFamily="34" charset="0"/>
                <a:ea typeface="Tahoma" panose="020B0604030504040204" pitchFamily="34" charset="0"/>
                <a:cs typeface="Tahoma" panose="020B0604030504040204" pitchFamily="34" charset="0"/>
              </a:rPr>
              <a:t> </a:t>
            </a:r>
            <a:r>
              <a:rPr lang="tr-TR" sz="1700" dirty="0" err="1">
                <a:latin typeface="Tahoma" panose="020B0604030504040204" pitchFamily="34" charset="0"/>
                <a:ea typeface="Tahoma" panose="020B0604030504040204" pitchFamily="34" charset="0"/>
                <a:cs typeface="Tahoma" panose="020B0604030504040204" pitchFamily="34" charset="0"/>
              </a:rPr>
              <a:t>for</a:t>
            </a:r>
            <a:r>
              <a:rPr lang="tr-TR" sz="1700" dirty="0">
                <a:latin typeface="Tahoma" panose="020B0604030504040204" pitchFamily="34" charset="0"/>
                <a:ea typeface="Tahoma" panose="020B0604030504040204" pitchFamily="34" charset="0"/>
                <a:cs typeface="Tahoma" panose="020B0604030504040204" pitchFamily="34" charset="0"/>
              </a:rPr>
              <a:t> </a:t>
            </a:r>
            <a:r>
              <a:rPr lang="tr-TR" sz="1700" dirty="0" err="1">
                <a:latin typeface="Tahoma" panose="020B0604030504040204" pitchFamily="34" charset="0"/>
                <a:ea typeface="Tahoma" panose="020B0604030504040204" pitchFamily="34" charset="0"/>
                <a:cs typeface="Tahoma" panose="020B0604030504040204" pitchFamily="34" charset="0"/>
              </a:rPr>
              <a:t>their</a:t>
            </a:r>
            <a:r>
              <a:rPr lang="tr-TR" sz="1700" dirty="0">
                <a:latin typeface="Tahoma" panose="020B0604030504040204" pitchFamily="34" charset="0"/>
                <a:ea typeface="Tahoma" panose="020B0604030504040204" pitchFamily="34" charset="0"/>
                <a:cs typeface="Tahoma" panose="020B0604030504040204" pitchFamily="34" charset="0"/>
              </a:rPr>
              <a:t> </a:t>
            </a:r>
            <a:r>
              <a:rPr lang="tr-TR" sz="1700" dirty="0" err="1">
                <a:latin typeface="Tahoma" panose="020B0604030504040204" pitchFamily="34" charset="0"/>
                <a:ea typeface="Tahoma" panose="020B0604030504040204" pitchFamily="34" charset="0"/>
                <a:cs typeface="Tahoma" panose="020B0604030504040204" pitchFamily="34" charset="0"/>
              </a:rPr>
              <a:t>families</a:t>
            </a:r>
            <a:r>
              <a:rPr lang="tr-TR" sz="1700" dirty="0">
                <a:latin typeface="Tahoma" panose="020B0604030504040204" pitchFamily="34" charset="0"/>
                <a:ea typeface="Tahoma" panose="020B0604030504040204" pitchFamily="34" charset="0"/>
                <a:cs typeface="Tahoma" panose="020B0604030504040204" pitchFamily="34" charset="0"/>
              </a:rPr>
              <a:t>.</a:t>
            </a:r>
          </a:p>
          <a:p>
            <a:endParaRPr lang="tr-TR" dirty="0"/>
          </a:p>
        </p:txBody>
      </p:sp>
      <p:sp>
        <p:nvSpPr>
          <p:cNvPr id="2" name="Altbilgi Yer Tutucusu 1"/>
          <p:cNvSpPr>
            <a:spLocks noGrp="1"/>
          </p:cNvSpPr>
          <p:nvPr>
            <p:ph type="ftr" sz="quarter" idx="11"/>
          </p:nvPr>
        </p:nvSpPr>
        <p:spPr/>
        <p:txBody>
          <a:bodyPr/>
          <a:lstStyle/>
          <a:p>
            <a:pPr>
              <a:defRPr/>
            </a:pPr>
            <a:r>
              <a:rPr lang="tr-TR" dirty="0"/>
              <a:t>"Supporting Education, Serving Future"</a:t>
            </a:r>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8258" y="2858867"/>
            <a:ext cx="2567276" cy="1297009"/>
          </a:xfrm>
          <a:prstGeom prst="rect">
            <a:avLst/>
          </a:prstGeom>
          <a:ln>
            <a:noFill/>
          </a:ln>
          <a:effectLst>
            <a:softEdge rad="112500"/>
          </a:effectLst>
        </p:spPr>
      </p:pic>
      <p:pic>
        <p:nvPicPr>
          <p:cNvPr id="7" name="Resim 6"/>
          <p:cNvPicPr>
            <a:picLocks noChangeAspect="1"/>
          </p:cNvPicPr>
          <p:nvPr/>
        </p:nvPicPr>
        <p:blipFill rotWithShape="1">
          <a:blip r:embed="rId3" cstate="print">
            <a:extLst>
              <a:ext uri="{28A0092B-C50C-407E-A947-70E740481C1C}">
                <a14:useLocalDpi xmlns:a14="http://schemas.microsoft.com/office/drawing/2010/main" val="0"/>
              </a:ext>
            </a:extLst>
          </a:blip>
          <a:srcRect t="19980" b="18957"/>
          <a:stretch/>
        </p:blipFill>
        <p:spPr>
          <a:xfrm>
            <a:off x="476317" y="5059946"/>
            <a:ext cx="3393554" cy="1165629"/>
          </a:xfrm>
          <a:prstGeom prst="rect">
            <a:avLst/>
          </a:prstGeom>
          <a:ln>
            <a:noFill/>
          </a:ln>
          <a:effectLst>
            <a:softEdge rad="112500"/>
          </a:effectLst>
        </p:spPr>
      </p:pic>
      <p:pic>
        <p:nvPicPr>
          <p:cNvPr id="12" name="Resim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13434" y="3666014"/>
            <a:ext cx="3514217" cy="1976747"/>
          </a:xfrm>
          <a:prstGeom prst="rect">
            <a:avLst/>
          </a:prstGeom>
          <a:ln>
            <a:noFill/>
          </a:ln>
          <a:effectLst>
            <a:softEdge rad="112500"/>
          </a:effectLst>
        </p:spPr>
      </p:pic>
    </p:spTree>
    <p:extLst>
      <p:ext uri="{BB962C8B-B14F-4D97-AF65-F5344CB8AC3E}">
        <p14:creationId xmlns:p14="http://schemas.microsoft.com/office/powerpoint/2010/main" val="41107036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295</TotalTime>
  <Words>1231</Words>
  <Application>Microsoft Office PowerPoint</Application>
  <PresentationFormat>On-screen Show (4:3)</PresentationFormat>
  <Paragraphs>205</Paragraphs>
  <Slides>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Tahoma</vt:lpstr>
      <vt:lpstr>Office Teması</vt:lpstr>
      <vt:lpstr>PowerPoint Presentation</vt:lpstr>
      <vt:lpstr>About Us            </vt:lpstr>
      <vt:lpstr>Cevdet İnci Educational Foundation</vt:lpstr>
      <vt:lpstr>Info &amp; Sources of Income</vt:lpstr>
      <vt:lpstr>Contribution to Education </vt:lpstr>
      <vt:lpstr>PowerPoint Presentation</vt:lpstr>
      <vt:lpstr>PowerPoint Presentation</vt:lpstr>
      <vt:lpstr>Mobile Library</vt:lpstr>
      <vt:lpstr>PowerPoint Presentation</vt:lpstr>
      <vt:lpstr>PowerPoint Presentation</vt:lpstr>
      <vt:lpstr>Manisa Yunus Emre Vocational Education &amp; Training Center</vt:lpstr>
      <vt:lpstr> İnci Foundation Children Orchestra</vt:lpstr>
      <vt:lpstr>EU Projects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Toplantı Başlığı</dc:title>
  <dc:creator>Metin Gunvar</dc:creator>
  <cp:lastModifiedBy>Berkin Yarar</cp:lastModifiedBy>
  <cp:revision>36</cp:revision>
  <cp:lastPrinted>2017-10-17T10:31:24Z</cp:lastPrinted>
  <dcterms:created xsi:type="dcterms:W3CDTF">2017-04-21T08:33:49Z</dcterms:created>
  <dcterms:modified xsi:type="dcterms:W3CDTF">2017-10-17T12:37:09Z</dcterms:modified>
</cp:coreProperties>
</file>