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6"/>
  </p:notesMasterIdLst>
  <p:sldIdLst>
    <p:sldId id="256" r:id="rId2"/>
    <p:sldId id="258" r:id="rId3"/>
    <p:sldId id="257" r:id="rId4"/>
    <p:sldId id="259" r:id="rId5"/>
    <p:sldId id="260" r:id="rId6"/>
    <p:sldId id="261" r:id="rId7"/>
    <p:sldId id="263" r:id="rId8"/>
    <p:sldId id="270" r:id="rId9"/>
    <p:sldId id="264" r:id="rId10"/>
    <p:sldId id="269" r:id="rId11"/>
    <p:sldId id="265" r:id="rId12"/>
    <p:sldId id="271" r:id="rId13"/>
    <p:sldId id="266" r:id="rId14"/>
    <p:sldId id="267" r:id="rId15"/>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5C1B4-4500-4E44-B881-FBD1B312C136}" type="datetimeFigureOut">
              <a:rPr lang="hr-HR" smtClean="0"/>
              <a:pPr/>
              <a:t>14.1.2015</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B58374-1F84-49EC-8D31-C91257D9B0BC}" type="slidenum">
              <a:rPr lang="hr-HR" smtClean="0"/>
              <a:pPr/>
              <a:t>‹#›</a:t>
            </a:fld>
            <a:endParaRPr lang="hr-HR"/>
          </a:p>
        </p:txBody>
      </p:sp>
    </p:spTree>
    <p:extLst>
      <p:ext uri="{BB962C8B-B14F-4D97-AF65-F5344CB8AC3E}">
        <p14:creationId xmlns:p14="http://schemas.microsoft.com/office/powerpoint/2010/main" xmlns="" val="27013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69B58374-1F84-49EC-8D31-C91257D9B0BC}" type="slidenum">
              <a:rPr lang="hr-HR" smtClean="0"/>
              <a:pPr/>
              <a:t>2</a:t>
            </a:fld>
            <a:endParaRPr lang="hr-HR"/>
          </a:p>
        </p:txBody>
      </p:sp>
    </p:spTree>
    <p:extLst>
      <p:ext uri="{BB962C8B-B14F-4D97-AF65-F5344CB8AC3E}">
        <p14:creationId xmlns:p14="http://schemas.microsoft.com/office/powerpoint/2010/main" xmlns="" val="367916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9B58374-1F84-49EC-8D31-C91257D9B0BC}" type="slidenum">
              <a:rPr lang="hr-HR" smtClean="0"/>
              <a:pPr/>
              <a:t>3</a:t>
            </a:fld>
            <a:endParaRPr lang="hr-HR"/>
          </a:p>
        </p:txBody>
      </p:sp>
    </p:spTree>
    <p:extLst>
      <p:ext uri="{BB962C8B-B14F-4D97-AF65-F5344CB8AC3E}">
        <p14:creationId xmlns:p14="http://schemas.microsoft.com/office/powerpoint/2010/main" xmlns="" val="367916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69B58374-1F84-49EC-8D31-C91257D9B0BC}" type="slidenum">
              <a:rPr lang="hr-HR" smtClean="0"/>
              <a:pPr/>
              <a:t>4</a:t>
            </a:fld>
            <a:endParaRPr lang="hr-HR"/>
          </a:p>
        </p:txBody>
      </p:sp>
    </p:spTree>
    <p:extLst>
      <p:ext uri="{BB962C8B-B14F-4D97-AF65-F5344CB8AC3E}">
        <p14:creationId xmlns:p14="http://schemas.microsoft.com/office/powerpoint/2010/main" xmlns="" val="367916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9B58374-1F84-49EC-8D31-C91257D9B0BC}" type="slidenum">
              <a:rPr lang="hr-HR" smtClean="0"/>
              <a:pPr/>
              <a:t>12</a:t>
            </a:fld>
            <a:endParaRPr lang="hr-HR"/>
          </a:p>
        </p:txBody>
      </p:sp>
    </p:spTree>
    <p:extLst>
      <p:ext uri="{BB962C8B-B14F-4D97-AF65-F5344CB8AC3E}">
        <p14:creationId xmlns:p14="http://schemas.microsoft.com/office/powerpoint/2010/main" xmlns="" val="3679164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FB757D02-1D62-41FD-8C35-C4E1ED0D525D}" type="datetimeFigureOut">
              <a:rPr lang="hr-HR" smtClean="0"/>
              <a:pPr/>
              <a:t>14.1.2015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41E4BFB-DCB3-417F-9485-559D19B95FB7}" type="slidenum">
              <a:rPr lang="hr-HR" smtClean="0"/>
              <a:pPr/>
              <a:t>‹#›</a:t>
            </a:fld>
            <a:endParaRPr lang="hr-HR"/>
          </a:p>
        </p:txBody>
      </p:sp>
    </p:spTree>
    <p:extLst>
      <p:ext uri="{BB962C8B-B14F-4D97-AF65-F5344CB8AC3E}">
        <p14:creationId xmlns:p14="http://schemas.microsoft.com/office/powerpoint/2010/main" xmlns="" val="295163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B757D02-1D62-41FD-8C35-C4E1ED0D525D}" type="datetimeFigureOut">
              <a:rPr lang="hr-HR" smtClean="0"/>
              <a:pPr/>
              <a:t>14.1.2015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41E4BFB-DCB3-417F-9485-559D19B95FB7}" type="slidenum">
              <a:rPr lang="hr-HR" smtClean="0"/>
              <a:pPr/>
              <a:t>‹#›</a:t>
            </a:fld>
            <a:endParaRPr lang="hr-HR"/>
          </a:p>
        </p:txBody>
      </p:sp>
    </p:spTree>
    <p:extLst>
      <p:ext uri="{BB962C8B-B14F-4D97-AF65-F5344CB8AC3E}">
        <p14:creationId xmlns:p14="http://schemas.microsoft.com/office/powerpoint/2010/main" xmlns="" val="255155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B757D02-1D62-41FD-8C35-C4E1ED0D525D}" type="datetimeFigureOut">
              <a:rPr lang="hr-HR" smtClean="0"/>
              <a:pPr/>
              <a:t>14.1.2015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41E4BFB-DCB3-417F-9485-559D19B95FB7}" type="slidenum">
              <a:rPr lang="hr-HR" smtClean="0"/>
              <a:pPr/>
              <a:t>‹#›</a:t>
            </a:fld>
            <a:endParaRPr lang="hr-HR"/>
          </a:p>
        </p:txBody>
      </p:sp>
    </p:spTree>
    <p:extLst>
      <p:ext uri="{BB962C8B-B14F-4D97-AF65-F5344CB8AC3E}">
        <p14:creationId xmlns:p14="http://schemas.microsoft.com/office/powerpoint/2010/main" xmlns="" val="129325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B757D02-1D62-41FD-8C35-C4E1ED0D525D}" type="datetimeFigureOut">
              <a:rPr lang="hr-HR" smtClean="0"/>
              <a:pPr/>
              <a:t>14.1.2015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41E4BFB-DCB3-417F-9485-559D19B95FB7}" type="slidenum">
              <a:rPr lang="hr-HR" smtClean="0"/>
              <a:pPr/>
              <a:t>‹#›</a:t>
            </a:fld>
            <a:endParaRPr lang="hr-HR"/>
          </a:p>
        </p:txBody>
      </p:sp>
    </p:spTree>
    <p:extLst>
      <p:ext uri="{BB962C8B-B14F-4D97-AF65-F5344CB8AC3E}">
        <p14:creationId xmlns:p14="http://schemas.microsoft.com/office/powerpoint/2010/main" xmlns="" val="250261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757D02-1D62-41FD-8C35-C4E1ED0D525D}" type="datetimeFigureOut">
              <a:rPr lang="hr-HR" smtClean="0"/>
              <a:pPr/>
              <a:t>14.1.2015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41E4BFB-DCB3-417F-9485-559D19B95FB7}" type="slidenum">
              <a:rPr lang="hr-HR" smtClean="0"/>
              <a:pPr/>
              <a:t>‹#›</a:t>
            </a:fld>
            <a:endParaRPr lang="hr-HR"/>
          </a:p>
        </p:txBody>
      </p:sp>
    </p:spTree>
    <p:extLst>
      <p:ext uri="{BB962C8B-B14F-4D97-AF65-F5344CB8AC3E}">
        <p14:creationId xmlns:p14="http://schemas.microsoft.com/office/powerpoint/2010/main" xmlns="" val="374691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FB757D02-1D62-41FD-8C35-C4E1ED0D525D}" type="datetimeFigureOut">
              <a:rPr lang="hr-HR" smtClean="0"/>
              <a:pPr/>
              <a:t>14.1.2015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41E4BFB-DCB3-417F-9485-559D19B95FB7}" type="slidenum">
              <a:rPr lang="hr-HR" smtClean="0"/>
              <a:pPr/>
              <a:t>‹#›</a:t>
            </a:fld>
            <a:endParaRPr lang="hr-HR"/>
          </a:p>
        </p:txBody>
      </p:sp>
    </p:spTree>
    <p:extLst>
      <p:ext uri="{BB962C8B-B14F-4D97-AF65-F5344CB8AC3E}">
        <p14:creationId xmlns:p14="http://schemas.microsoft.com/office/powerpoint/2010/main" xmlns="" val="332252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FB757D02-1D62-41FD-8C35-C4E1ED0D525D}" type="datetimeFigureOut">
              <a:rPr lang="hr-HR" smtClean="0"/>
              <a:pPr/>
              <a:t>14.1.2015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541E4BFB-DCB3-417F-9485-559D19B95FB7}" type="slidenum">
              <a:rPr lang="hr-HR" smtClean="0"/>
              <a:pPr/>
              <a:t>‹#›</a:t>
            </a:fld>
            <a:endParaRPr lang="hr-HR"/>
          </a:p>
        </p:txBody>
      </p:sp>
    </p:spTree>
    <p:extLst>
      <p:ext uri="{BB962C8B-B14F-4D97-AF65-F5344CB8AC3E}">
        <p14:creationId xmlns:p14="http://schemas.microsoft.com/office/powerpoint/2010/main" xmlns="" val="35599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FB757D02-1D62-41FD-8C35-C4E1ED0D525D}" type="datetimeFigureOut">
              <a:rPr lang="hr-HR" smtClean="0"/>
              <a:pPr/>
              <a:t>14.1.2015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41E4BFB-DCB3-417F-9485-559D19B95FB7}" type="slidenum">
              <a:rPr lang="hr-HR" smtClean="0"/>
              <a:pPr/>
              <a:t>‹#›</a:t>
            </a:fld>
            <a:endParaRPr lang="hr-HR"/>
          </a:p>
        </p:txBody>
      </p:sp>
    </p:spTree>
    <p:extLst>
      <p:ext uri="{BB962C8B-B14F-4D97-AF65-F5344CB8AC3E}">
        <p14:creationId xmlns:p14="http://schemas.microsoft.com/office/powerpoint/2010/main" xmlns="" val="258803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57D02-1D62-41FD-8C35-C4E1ED0D525D}" type="datetimeFigureOut">
              <a:rPr lang="hr-HR" smtClean="0"/>
              <a:pPr/>
              <a:t>14.1.2015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541E4BFB-DCB3-417F-9485-559D19B95FB7}" type="slidenum">
              <a:rPr lang="hr-HR" smtClean="0"/>
              <a:pPr/>
              <a:t>‹#›</a:t>
            </a:fld>
            <a:endParaRPr lang="hr-HR"/>
          </a:p>
        </p:txBody>
      </p:sp>
    </p:spTree>
    <p:extLst>
      <p:ext uri="{BB962C8B-B14F-4D97-AF65-F5344CB8AC3E}">
        <p14:creationId xmlns:p14="http://schemas.microsoft.com/office/powerpoint/2010/main" xmlns="" val="25817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57D02-1D62-41FD-8C35-C4E1ED0D525D}" type="datetimeFigureOut">
              <a:rPr lang="hr-HR" smtClean="0"/>
              <a:pPr/>
              <a:t>14.1.2015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41E4BFB-DCB3-417F-9485-559D19B95FB7}" type="slidenum">
              <a:rPr lang="hr-HR" smtClean="0"/>
              <a:pPr/>
              <a:t>‹#›</a:t>
            </a:fld>
            <a:endParaRPr lang="hr-HR"/>
          </a:p>
        </p:txBody>
      </p:sp>
    </p:spTree>
    <p:extLst>
      <p:ext uri="{BB962C8B-B14F-4D97-AF65-F5344CB8AC3E}">
        <p14:creationId xmlns:p14="http://schemas.microsoft.com/office/powerpoint/2010/main" xmlns="" val="163202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57D02-1D62-41FD-8C35-C4E1ED0D525D}" type="datetimeFigureOut">
              <a:rPr lang="hr-HR" smtClean="0"/>
              <a:pPr/>
              <a:t>14.1.2015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41E4BFB-DCB3-417F-9485-559D19B95FB7}" type="slidenum">
              <a:rPr lang="hr-HR" smtClean="0"/>
              <a:pPr/>
              <a:t>‹#›</a:t>
            </a:fld>
            <a:endParaRPr lang="hr-HR"/>
          </a:p>
        </p:txBody>
      </p:sp>
    </p:spTree>
    <p:extLst>
      <p:ext uri="{BB962C8B-B14F-4D97-AF65-F5344CB8AC3E}">
        <p14:creationId xmlns:p14="http://schemas.microsoft.com/office/powerpoint/2010/main" xmlns="" val="237286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57D02-1D62-41FD-8C35-C4E1ED0D525D}" type="datetimeFigureOut">
              <a:rPr lang="hr-HR" smtClean="0"/>
              <a:pPr/>
              <a:t>14.1.2015</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E4BFB-DCB3-417F-9485-559D19B95FB7}" type="slidenum">
              <a:rPr lang="hr-HR" smtClean="0"/>
              <a:pPr/>
              <a:t>‹#›</a:t>
            </a:fld>
            <a:endParaRPr lang="hr-HR"/>
          </a:p>
        </p:txBody>
      </p:sp>
    </p:spTree>
    <p:extLst>
      <p:ext uri="{BB962C8B-B14F-4D97-AF65-F5344CB8AC3E}">
        <p14:creationId xmlns:p14="http://schemas.microsoft.com/office/powerpoint/2010/main" xmlns="" val="135435588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X7trksLLvQo"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Corbel" panose="020B0503020204020204" pitchFamily="34" charset="0"/>
              </a:rPr>
              <a:t>Welcome to </a:t>
            </a:r>
            <a:br>
              <a:rPr lang="en-US" dirty="0" smtClean="0">
                <a:latin typeface="Corbel" panose="020B0503020204020204" pitchFamily="34" charset="0"/>
              </a:rPr>
            </a:br>
            <a:r>
              <a:rPr lang="en-US" dirty="0" err="1" smtClean="0">
                <a:latin typeface="Corbel" panose="020B0503020204020204" pitchFamily="34" charset="0"/>
              </a:rPr>
              <a:t>Hrvatska</a:t>
            </a:r>
            <a:r>
              <a:rPr lang="en-US" dirty="0" smtClean="0">
                <a:latin typeface="Corbel" panose="020B0503020204020204" pitchFamily="34" charset="0"/>
              </a:rPr>
              <a:t> </a:t>
            </a:r>
            <a:r>
              <a:rPr lang="en-US" dirty="0" err="1" smtClean="0">
                <a:latin typeface="Corbel" panose="020B0503020204020204" pitchFamily="34" charset="0"/>
              </a:rPr>
              <a:t>Udruga</a:t>
            </a:r>
            <a:r>
              <a:rPr lang="en-US" dirty="0" smtClean="0">
                <a:latin typeface="Corbel" panose="020B0503020204020204" pitchFamily="34" charset="0"/>
              </a:rPr>
              <a:t> </a:t>
            </a:r>
            <a:r>
              <a:rPr lang="en-US" dirty="0" err="1" smtClean="0">
                <a:latin typeface="Corbel" panose="020B0503020204020204" pitchFamily="34" charset="0"/>
              </a:rPr>
              <a:t>Mladih</a:t>
            </a:r>
            <a:r>
              <a:rPr lang="hr-HR" dirty="0" smtClean="0">
                <a:latin typeface="Corbel" panose="020B0503020204020204" pitchFamily="34" charset="0"/>
              </a:rPr>
              <a:t/>
            </a:r>
            <a:br>
              <a:rPr lang="hr-HR" dirty="0" smtClean="0">
                <a:latin typeface="Corbel" panose="020B0503020204020204" pitchFamily="34" charset="0"/>
              </a:rPr>
            </a:br>
            <a:r>
              <a:rPr lang="hr-HR" dirty="0" smtClean="0">
                <a:latin typeface="Corbel" panose="020B0503020204020204" pitchFamily="34" charset="0"/>
              </a:rPr>
              <a:t>(HUM)</a:t>
            </a:r>
            <a:endParaRPr lang="en-US" dirty="0">
              <a:latin typeface="Corbel" panose="020B0503020204020204" pitchFamily="34" charset="0"/>
            </a:endParaRPr>
          </a:p>
        </p:txBody>
      </p:sp>
      <p:sp>
        <p:nvSpPr>
          <p:cNvPr id="3" name="Subtitle 2"/>
          <p:cNvSpPr>
            <a:spLocks noGrp="1"/>
          </p:cNvSpPr>
          <p:nvPr>
            <p:ph type="subTitle" idx="1"/>
          </p:nvPr>
        </p:nvSpPr>
        <p:spPr>
          <a:xfrm>
            <a:off x="1411560" y="4221088"/>
            <a:ext cx="6400800" cy="1752600"/>
          </a:xfrm>
        </p:spPr>
        <p:txBody>
          <a:bodyPr>
            <a:normAutofit fontScale="62500" lnSpcReduction="20000"/>
          </a:bodyPr>
          <a:lstStyle/>
          <a:p>
            <a:r>
              <a:rPr lang="en-US" sz="5700" dirty="0" smtClean="0">
                <a:latin typeface="Corbel" panose="020B0503020204020204" pitchFamily="34" charset="0"/>
              </a:rPr>
              <a:t>Croatian Youth Association</a:t>
            </a:r>
          </a:p>
          <a:p>
            <a:endParaRPr lang="en-US" dirty="0" smtClean="0">
              <a:latin typeface="Corbel" panose="020B0503020204020204" pitchFamily="34" charset="0"/>
            </a:endParaRPr>
          </a:p>
          <a:p>
            <a:endParaRPr lang="en-US" dirty="0" smtClean="0">
              <a:latin typeface="Corbel" panose="020B0503020204020204" pitchFamily="34" charset="0"/>
            </a:endParaRPr>
          </a:p>
          <a:p>
            <a:r>
              <a:rPr lang="en-US" dirty="0" smtClean="0">
                <a:latin typeface="Corbel" panose="020B0503020204020204" pitchFamily="34" charset="0"/>
              </a:rPr>
              <a:t>January 2015</a:t>
            </a:r>
            <a:endParaRPr lang="hr-HR" dirty="0" smtClean="0">
              <a:latin typeface="Corbel" panose="020B0503020204020204" pitchFamily="34" charset="0"/>
            </a:endParaRPr>
          </a:p>
          <a:p>
            <a:r>
              <a:rPr lang="hr-HR" dirty="0" err="1" smtClean="0">
                <a:latin typeface="Corbel" panose="020B0503020204020204" pitchFamily="34" charset="0"/>
              </a:rPr>
              <a:t>Citta</a:t>
            </a:r>
            <a:r>
              <a:rPr lang="hr-HR" dirty="0" smtClean="0">
                <a:latin typeface="Corbel" panose="020B0503020204020204" pitchFamily="34" charset="0"/>
              </a:rPr>
              <a:t> </a:t>
            </a:r>
            <a:r>
              <a:rPr lang="hr-HR" dirty="0" err="1" smtClean="0">
                <a:latin typeface="Corbel" panose="020B0503020204020204" pitchFamily="34" charset="0"/>
              </a:rPr>
              <a:t>di</a:t>
            </a:r>
            <a:r>
              <a:rPr lang="hr-HR" dirty="0" smtClean="0">
                <a:latin typeface="Corbel" panose="020B0503020204020204" pitchFamily="34" charset="0"/>
              </a:rPr>
              <a:t> </a:t>
            </a:r>
            <a:r>
              <a:rPr lang="hr-HR" dirty="0" err="1" smtClean="0">
                <a:latin typeface="Corbel" panose="020B0503020204020204" pitchFamily="34" charset="0"/>
              </a:rPr>
              <a:t>Castello</a:t>
            </a:r>
            <a:endParaRPr lang="en-US" dirty="0">
              <a:latin typeface="Corbel" panose="020B0503020204020204" pitchFamily="34" charset="0"/>
            </a:endParaRPr>
          </a:p>
        </p:txBody>
      </p:sp>
      <p:pic>
        <p:nvPicPr>
          <p:cNvPr id="4" name="Picture 3" descr="huM.JPG"/>
          <p:cNvPicPr/>
          <p:nvPr/>
        </p:nvPicPr>
        <p:blipFill>
          <a:blip r:embed="rId2" cstate="print">
            <a:extLst>
              <a:ext uri="{28A0092B-C50C-407E-A947-70E740481C1C}">
                <a14:useLocalDpi xmlns:a14="http://schemas.microsoft.com/office/drawing/2010/main" xmlns="" val="0"/>
              </a:ext>
            </a:extLst>
          </a:blip>
          <a:stretch>
            <a:fillRect/>
          </a:stretch>
        </p:blipFill>
        <p:spPr>
          <a:xfrm>
            <a:off x="6248701" y="116632"/>
            <a:ext cx="2709545"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833166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M.JPG"/>
          <p:cNvPicPr/>
          <p:nvPr/>
        </p:nvPicPr>
        <p:blipFill>
          <a:blip r:embed="rId2" cstate="print">
            <a:extLst>
              <a:ext uri="{28A0092B-C50C-407E-A947-70E740481C1C}">
                <a14:useLocalDpi xmlns:a14="http://schemas.microsoft.com/office/drawing/2010/main" xmlns="" val="0"/>
              </a:ext>
            </a:extLst>
          </a:blip>
          <a:stretch>
            <a:fillRect/>
          </a:stretch>
        </p:blipFill>
        <p:spPr>
          <a:xfrm>
            <a:off x="6248701" y="116632"/>
            <a:ext cx="2709545"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837032"/>
            <a:ext cx="4333542" cy="288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24704" y="804692"/>
            <a:ext cx="4333542" cy="288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9512" y="3789040"/>
            <a:ext cx="4333542" cy="288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38476" y="3789040"/>
            <a:ext cx="4333542" cy="288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47482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uM.JPG"/>
          <p:cNvPicPr/>
          <p:nvPr/>
        </p:nvPicPr>
        <p:blipFill>
          <a:blip r:embed="rId2" cstate="print">
            <a:extLst>
              <a:ext uri="{28A0092B-C50C-407E-A947-70E740481C1C}">
                <a14:useLocalDpi xmlns:a14="http://schemas.microsoft.com/office/drawing/2010/main" xmlns="" val="0"/>
              </a:ext>
            </a:extLst>
          </a:blip>
          <a:stretch>
            <a:fillRect/>
          </a:stretch>
        </p:blipFill>
        <p:spPr>
          <a:xfrm>
            <a:off x="6248701" y="116632"/>
            <a:ext cx="2709545"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2"/>
          <p:cNvSpPr>
            <a:spLocks noGrp="1"/>
          </p:cNvSpPr>
          <p:nvPr>
            <p:ph idx="1"/>
          </p:nvPr>
        </p:nvSpPr>
        <p:spPr>
          <a:xfrm>
            <a:off x="457200" y="1600200"/>
            <a:ext cx="8686800" cy="5429200"/>
          </a:xfrm>
        </p:spPr>
        <p:txBody>
          <a:bodyPr>
            <a:normAutofit/>
          </a:bodyPr>
          <a:lstStyle/>
          <a:p>
            <a:r>
              <a:rPr lang="en-US" sz="2400" dirty="0" smtClean="0">
                <a:latin typeface="Corbel" panose="020B0503020204020204" pitchFamily="34" charset="0"/>
              </a:rPr>
              <a:t>2 years of experience</a:t>
            </a:r>
          </a:p>
          <a:p>
            <a:r>
              <a:rPr lang="en-US" sz="2400" dirty="0" smtClean="0">
                <a:latin typeface="Corbel" panose="020B0503020204020204" pitchFamily="34" charset="0"/>
              </a:rPr>
              <a:t>More than 100 members and growing day after day</a:t>
            </a:r>
          </a:p>
          <a:p>
            <a:r>
              <a:rPr lang="en-US" sz="2400" dirty="0" smtClean="0">
                <a:latin typeface="Corbel" panose="020B0503020204020204" pitchFamily="34" charset="0"/>
              </a:rPr>
              <a:t>On FB group has around  6000 members ( the biggest in Croatia )</a:t>
            </a:r>
          </a:p>
          <a:p>
            <a:r>
              <a:rPr lang="en-US" sz="2400" dirty="0" smtClean="0">
                <a:latin typeface="Corbel" panose="020B0503020204020204" pitchFamily="34" charset="0"/>
              </a:rPr>
              <a:t>Partnership with more than 20 countries ( from South Korea, Georgia to Norway, UK, Portugal, Malta… )</a:t>
            </a:r>
          </a:p>
          <a:p>
            <a:endParaRPr lang="en-US" sz="2400" dirty="0" smtClean="0">
              <a:latin typeface="Corbel" panose="020B0503020204020204" pitchFamily="34" charset="0"/>
            </a:endParaRPr>
          </a:p>
          <a:p>
            <a:pPr marL="0" indent="0">
              <a:buNone/>
            </a:pPr>
            <a:r>
              <a:rPr lang="en-US" sz="2400" dirty="0" smtClean="0">
                <a:latin typeface="Corbel" panose="020B0503020204020204" pitchFamily="34" charset="0"/>
              </a:rPr>
              <a:t>and participated on more than 30 different projects, mainly abroad</a:t>
            </a:r>
          </a:p>
          <a:p>
            <a:endParaRPr lang="en-US" sz="2400" dirty="0" smtClean="0">
              <a:latin typeface="Corbel" panose="020B0503020204020204" pitchFamily="34" charset="0"/>
            </a:endParaRPr>
          </a:p>
          <a:p>
            <a:endParaRPr lang="en-US" sz="2400" dirty="0" smtClean="0">
              <a:latin typeface="Corbel" panose="020B0503020204020204" pitchFamily="34" charset="0"/>
            </a:endParaRPr>
          </a:p>
          <a:p>
            <a:endParaRPr lang="en-US" sz="2400" dirty="0">
              <a:latin typeface="Corbel" panose="020B0503020204020204" pitchFamily="34" charset="0"/>
            </a:endParaRPr>
          </a:p>
        </p:txBody>
      </p:sp>
      <p:sp>
        <p:nvSpPr>
          <p:cNvPr id="8" name="Title 1"/>
          <p:cNvSpPr>
            <a:spLocks noGrp="1"/>
          </p:cNvSpPr>
          <p:nvPr>
            <p:ph type="title"/>
          </p:nvPr>
        </p:nvSpPr>
        <p:spPr>
          <a:xfrm>
            <a:off x="395536" y="332656"/>
            <a:ext cx="8229600" cy="1143000"/>
          </a:xfrm>
        </p:spPr>
        <p:txBody>
          <a:bodyPr>
            <a:normAutofit/>
          </a:bodyPr>
          <a:lstStyle/>
          <a:p>
            <a:pPr algn="l"/>
            <a:r>
              <a:rPr lang="hr-HR" sz="3600" b="1" dirty="0" smtClean="0">
                <a:latin typeface="Corbel" panose="020B0503020204020204" pitchFamily="34" charset="0"/>
                <a:ea typeface="+mn-ea"/>
                <a:cs typeface="+mn-cs"/>
              </a:rPr>
              <a:t>HUM </a:t>
            </a:r>
            <a:r>
              <a:rPr lang="hr-HR" sz="3600" b="1" dirty="0" err="1" smtClean="0">
                <a:latin typeface="Corbel" panose="020B0503020204020204" pitchFamily="34" charset="0"/>
                <a:ea typeface="+mn-ea"/>
                <a:cs typeface="+mn-cs"/>
              </a:rPr>
              <a:t>today</a:t>
            </a:r>
            <a:r>
              <a:rPr lang="hr-HR" sz="3600" b="1" dirty="0" smtClean="0">
                <a:latin typeface="Corbel" panose="020B0503020204020204" pitchFamily="34" charset="0"/>
                <a:ea typeface="+mn-ea"/>
                <a:cs typeface="+mn-cs"/>
              </a:rPr>
              <a:t>:</a:t>
            </a:r>
            <a:endParaRPr lang="en-US" sz="3600" b="1" dirty="0">
              <a:latin typeface="Corbel" panose="020B0503020204020204" pitchFamily="34" charset="0"/>
              <a:ea typeface="+mn-ea"/>
              <a:cs typeface="+mn-cs"/>
            </a:endParaRPr>
          </a:p>
        </p:txBody>
      </p:sp>
    </p:spTree>
    <p:extLst>
      <p:ext uri="{BB962C8B-B14F-4D97-AF65-F5344CB8AC3E}">
        <p14:creationId xmlns:p14="http://schemas.microsoft.com/office/powerpoint/2010/main" xmlns="" val="203336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uM.JPG"/>
          <p:cNvPicPr/>
          <p:nvPr/>
        </p:nvPicPr>
        <p:blipFill>
          <a:blip r:embed="rId3" cstate="print">
            <a:extLst>
              <a:ext uri="{28A0092B-C50C-407E-A947-70E740481C1C}">
                <a14:useLocalDpi xmlns:a14="http://schemas.microsoft.com/office/drawing/2010/main" xmlns="" val="0"/>
              </a:ext>
            </a:extLst>
          </a:blip>
          <a:stretch>
            <a:fillRect/>
          </a:stretch>
        </p:blipFill>
        <p:spPr>
          <a:xfrm>
            <a:off x="6248701" y="116632"/>
            <a:ext cx="2709545"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107504" y="1621824"/>
            <a:ext cx="9145016" cy="5047536"/>
          </a:xfrm>
          <a:prstGeom prst="rect">
            <a:avLst/>
          </a:prstGeom>
        </p:spPr>
        <p:txBody>
          <a:bodyPr wrap="square">
            <a:spAutoFit/>
          </a:bodyPr>
          <a:lstStyle/>
          <a:p>
            <a:endParaRPr lang="en-US" sz="1400" dirty="0" smtClean="0">
              <a:latin typeface="Corbel" panose="020B0503020204020204" pitchFamily="34" charset="0"/>
            </a:endParaRPr>
          </a:p>
          <a:p>
            <a:r>
              <a:rPr lang="en-US" sz="1400" dirty="0" smtClean="0">
                <a:latin typeface="Corbel" panose="020B0503020204020204" pitchFamily="34" charset="0"/>
              </a:rPr>
              <a:t>• To promote the interests and activities of young</a:t>
            </a:r>
          </a:p>
          <a:p>
            <a:r>
              <a:rPr lang="en-US" sz="1400" dirty="0" smtClean="0">
                <a:latin typeface="Corbel" panose="020B0503020204020204" pitchFamily="34" charset="0"/>
              </a:rPr>
              <a:t>• Promotion of tolerance, non-violence and solidarity</a:t>
            </a:r>
          </a:p>
          <a:p>
            <a:r>
              <a:rPr lang="en-US" sz="1400" dirty="0" smtClean="0">
                <a:latin typeface="Corbel" panose="020B0503020204020204" pitchFamily="34" charset="0"/>
              </a:rPr>
              <a:t>• Promote active citizenship of young people, and their European citizenship</a:t>
            </a:r>
          </a:p>
          <a:p>
            <a:r>
              <a:rPr lang="en-US" sz="1400" dirty="0" smtClean="0">
                <a:latin typeface="Corbel" panose="020B0503020204020204" pitchFamily="34" charset="0"/>
              </a:rPr>
              <a:t>• To increase the participation of young people in the civic life of their communities and in the system of representative democracy</a:t>
            </a:r>
          </a:p>
          <a:p>
            <a:r>
              <a:rPr lang="en-US" sz="1400" dirty="0" smtClean="0">
                <a:latin typeface="Corbel" panose="020B0503020204020204" pitchFamily="34" charset="0"/>
              </a:rPr>
              <a:t>• Development of human dignity and respect for different cultures</a:t>
            </a:r>
          </a:p>
          <a:p>
            <a:r>
              <a:rPr lang="en-US" sz="1400" dirty="0" smtClean="0">
                <a:latin typeface="Corbel" panose="020B0503020204020204" pitchFamily="34" charset="0"/>
              </a:rPr>
              <a:t>• Promotion of European cooperation in the youth field</a:t>
            </a:r>
          </a:p>
          <a:p>
            <a:r>
              <a:rPr lang="en-US" sz="1400" dirty="0" smtClean="0">
                <a:latin typeface="Corbel" panose="020B0503020204020204" pitchFamily="34" charset="0"/>
              </a:rPr>
              <a:t>• Integration and cooperation with the European Association for Youth</a:t>
            </a:r>
          </a:p>
          <a:p>
            <a:r>
              <a:rPr lang="en-US" sz="1400" dirty="0" smtClean="0">
                <a:latin typeface="Corbel" panose="020B0503020204020204" pitchFamily="34" charset="0"/>
              </a:rPr>
              <a:t>• Organization of international youth projects</a:t>
            </a:r>
          </a:p>
          <a:p>
            <a:r>
              <a:rPr lang="en-US" sz="1400" dirty="0" smtClean="0">
                <a:latin typeface="Corbel" panose="020B0503020204020204" pitchFamily="34" charset="0"/>
              </a:rPr>
              <a:t>• The organization of lectures, seminars, roundtables, tours and trips for teens</a:t>
            </a:r>
          </a:p>
          <a:p>
            <a:r>
              <a:rPr lang="en-US" sz="1400" dirty="0" smtClean="0">
                <a:latin typeface="Corbel" panose="020B0503020204020204" pitchFamily="34" charset="0"/>
              </a:rPr>
              <a:t>• Stimulate the creativity of children and young people</a:t>
            </a:r>
          </a:p>
          <a:p>
            <a:r>
              <a:rPr lang="en-US" sz="1400" dirty="0" smtClean="0">
                <a:latin typeface="Corbel" panose="020B0503020204020204" pitchFamily="34" charset="0"/>
              </a:rPr>
              <a:t>• Expansion of volunteerism among young people</a:t>
            </a:r>
          </a:p>
          <a:p>
            <a:r>
              <a:rPr lang="en-US" sz="1400" dirty="0" smtClean="0">
                <a:latin typeface="Corbel" panose="020B0503020204020204" pitchFamily="34" charset="0"/>
              </a:rPr>
              <a:t>• Encouraging communication between young people</a:t>
            </a:r>
          </a:p>
          <a:p>
            <a:r>
              <a:rPr lang="en-US" sz="1400" dirty="0" smtClean="0">
                <a:latin typeface="Corbel" panose="020B0503020204020204" pitchFamily="34" charset="0"/>
              </a:rPr>
              <a:t>• Promote awareness of the development of civil society</a:t>
            </a:r>
          </a:p>
          <a:p>
            <a:r>
              <a:rPr lang="en-US" sz="1400" dirty="0" smtClean="0">
                <a:latin typeface="Corbel" panose="020B0503020204020204" pitchFamily="34" charset="0"/>
              </a:rPr>
              <a:t>• Promotion of human rights and gender equality</a:t>
            </a:r>
          </a:p>
          <a:p>
            <a:r>
              <a:rPr lang="en-US" sz="1400" dirty="0" smtClean="0">
                <a:latin typeface="Corbel" panose="020B0503020204020204" pitchFamily="34" charset="0"/>
              </a:rPr>
              <a:t>• Promote awareness of the development of the information society</a:t>
            </a:r>
          </a:p>
          <a:p>
            <a:r>
              <a:rPr lang="en-US" sz="1400" dirty="0" smtClean="0">
                <a:latin typeface="Corbel" panose="020B0503020204020204" pitchFamily="34" charset="0"/>
              </a:rPr>
              <a:t>• Raising environmental awareness</a:t>
            </a:r>
          </a:p>
          <a:p>
            <a:r>
              <a:rPr lang="en-US" sz="1400" dirty="0" smtClean="0">
                <a:latin typeface="Corbel" panose="020B0503020204020204" pitchFamily="34" charset="0"/>
              </a:rPr>
              <a:t>• Encouraging a culture of healthy living</a:t>
            </a:r>
          </a:p>
          <a:p>
            <a:r>
              <a:rPr lang="en-US" sz="1400" dirty="0" smtClean="0">
                <a:latin typeface="Corbel" panose="020B0503020204020204" pitchFamily="34" charset="0"/>
              </a:rPr>
              <a:t>• Associations may establish the book, newspaper or media of any kind aimed at informing the Croatian Youth</a:t>
            </a:r>
          </a:p>
          <a:p>
            <a:r>
              <a:rPr lang="en-US" sz="1400" dirty="0" smtClean="0">
                <a:latin typeface="Corbel" panose="020B0503020204020204" pitchFamily="34" charset="0"/>
              </a:rPr>
              <a:t>• Work with local and regional authorities and the ministries concerning youth Republic of Croatia</a:t>
            </a:r>
          </a:p>
          <a:p>
            <a:r>
              <a:rPr lang="en-US" sz="1400" dirty="0" smtClean="0">
                <a:latin typeface="Corbel" panose="020B0503020204020204" pitchFamily="34" charset="0"/>
              </a:rPr>
              <a:t>• Cooperation with the National Agency for European Educational Projects</a:t>
            </a:r>
          </a:p>
          <a:p>
            <a:r>
              <a:rPr lang="en-US" sz="1400" dirty="0" smtClean="0">
                <a:latin typeface="Corbel" panose="020B0503020204020204" pitchFamily="34" charset="0"/>
              </a:rPr>
              <a:t>• Anything else that will contribute to the active participation and involvement of young people in the Croatian society</a:t>
            </a:r>
            <a:endParaRPr lang="hr-HR" sz="1400" dirty="0">
              <a:latin typeface="Corbel" panose="020B0503020204020204" pitchFamily="34" charset="0"/>
            </a:endParaRPr>
          </a:p>
        </p:txBody>
      </p:sp>
      <p:sp>
        <p:nvSpPr>
          <p:cNvPr id="12" name="Title 1"/>
          <p:cNvSpPr>
            <a:spLocks noGrp="1"/>
          </p:cNvSpPr>
          <p:nvPr>
            <p:ph type="title"/>
          </p:nvPr>
        </p:nvSpPr>
        <p:spPr>
          <a:xfrm>
            <a:off x="179512" y="629816"/>
            <a:ext cx="8229600" cy="1143000"/>
          </a:xfrm>
        </p:spPr>
        <p:txBody>
          <a:bodyPr>
            <a:normAutofit fontScale="90000"/>
          </a:bodyPr>
          <a:lstStyle/>
          <a:p>
            <a:r>
              <a:rPr lang="en-US" sz="3600" dirty="0">
                <a:latin typeface="Corbel" panose="020B0503020204020204" pitchFamily="34" charset="0"/>
              </a:rPr>
              <a:t>Activities to achieve the objectives of the association are:</a:t>
            </a:r>
          </a:p>
        </p:txBody>
      </p:sp>
    </p:spTree>
    <p:extLst>
      <p:ext uri="{BB962C8B-B14F-4D97-AF65-F5344CB8AC3E}">
        <p14:creationId xmlns:p14="http://schemas.microsoft.com/office/powerpoint/2010/main" xmlns="" val="4226821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uM.JPG"/>
          <p:cNvPicPr/>
          <p:nvPr/>
        </p:nvPicPr>
        <p:blipFill>
          <a:blip r:embed="rId2" cstate="print">
            <a:extLst>
              <a:ext uri="{28A0092B-C50C-407E-A947-70E740481C1C}">
                <a14:useLocalDpi xmlns:a14="http://schemas.microsoft.com/office/drawing/2010/main" xmlns="" val="0"/>
              </a:ext>
            </a:extLst>
          </a:blip>
          <a:stretch>
            <a:fillRect/>
          </a:stretch>
        </p:blipFill>
        <p:spPr>
          <a:xfrm>
            <a:off x="6401101" y="269032"/>
            <a:ext cx="2709545"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7" name="Picture 5" descr="C:\Users\HRNizicLa\Desktop\10277712_720309227992459_2741548353346737782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7" y="260648"/>
            <a:ext cx="3791849" cy="2520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C:\Users\HRNizicLa\Downloads\1529931_10203927234130090_5697355603265043130_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3790" y="2917436"/>
            <a:ext cx="2876726" cy="3835634"/>
          </a:xfrm>
          <a:prstGeom prst="rect">
            <a:avLst/>
          </a:prstGeom>
          <a:noFill/>
          <a:extLst>
            <a:ext uri="{909E8E84-426E-40DD-AFC4-6F175D3DCCD1}">
              <a14:hiddenFill xmlns:a14="http://schemas.microsoft.com/office/drawing/2010/main" xmlns="">
                <a:solidFill>
                  <a:srgbClr val="FFFFFF"/>
                </a:solidFill>
              </a14:hiddenFill>
            </a:ext>
          </a:extLst>
        </p:spPr>
      </p:pic>
      <p:pic>
        <p:nvPicPr>
          <p:cNvPr id="3079" name="Picture 7" descr="C:\Users\HRNizicLa\Downloads\10801524_10204040205460112_8537343695937080655_n.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27984" y="1136766"/>
            <a:ext cx="4104456" cy="2736304"/>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C:\Users\HRNizicLa\Downloads\1978485_766988283335252_3115903089196875631_o.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44008" y="3981946"/>
            <a:ext cx="3840000" cy="288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3269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M.JPG"/>
          <p:cNvPicPr/>
          <p:nvPr/>
        </p:nvPicPr>
        <p:blipFill>
          <a:blip r:embed="rId2" cstate="print">
            <a:extLst>
              <a:ext uri="{28A0092B-C50C-407E-A947-70E740481C1C}">
                <a14:useLocalDpi xmlns:a14="http://schemas.microsoft.com/office/drawing/2010/main" xmlns="" val="0"/>
              </a:ext>
            </a:extLst>
          </a:blip>
          <a:stretch>
            <a:fillRect/>
          </a:stretch>
        </p:blipFill>
        <p:spPr>
          <a:xfrm>
            <a:off x="6248701" y="116632"/>
            <a:ext cx="2709545"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huM.JPG"/>
          <p:cNvPicPr/>
          <p:nvPr/>
        </p:nvPicPr>
        <p:blipFill>
          <a:blip r:embed="rId2" cstate="print">
            <a:extLst>
              <a:ext uri="{28A0092B-C50C-407E-A947-70E740481C1C}">
                <a14:useLocalDpi xmlns:a14="http://schemas.microsoft.com/office/drawing/2010/main" xmlns="" val="0"/>
              </a:ext>
            </a:extLst>
          </a:blip>
          <a:stretch>
            <a:fillRect/>
          </a:stretch>
        </p:blipFill>
        <p:spPr>
          <a:xfrm>
            <a:off x="6248701" y="116632"/>
            <a:ext cx="2709545"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1"/>
          <p:cNvSpPr>
            <a:spLocks noGrp="1"/>
          </p:cNvSpPr>
          <p:nvPr>
            <p:ph type="title"/>
          </p:nvPr>
        </p:nvSpPr>
        <p:spPr>
          <a:xfrm>
            <a:off x="395536" y="332656"/>
            <a:ext cx="8229600" cy="1143000"/>
          </a:xfrm>
        </p:spPr>
        <p:txBody>
          <a:bodyPr>
            <a:normAutofit/>
          </a:bodyPr>
          <a:lstStyle/>
          <a:p>
            <a:pPr algn="l"/>
            <a:r>
              <a:rPr lang="en-US" sz="3600" b="1" dirty="0" smtClean="0">
                <a:latin typeface="Corbel" panose="020B0503020204020204" pitchFamily="34" charset="0"/>
                <a:ea typeface="+mn-ea"/>
                <a:cs typeface="+mn-cs"/>
              </a:rPr>
              <a:t>HUM tomorrow:</a:t>
            </a:r>
            <a:endParaRPr lang="en-US" sz="3600" b="1" dirty="0">
              <a:latin typeface="Corbel" panose="020B0503020204020204" pitchFamily="34" charset="0"/>
              <a:ea typeface="+mn-ea"/>
              <a:cs typeface="+mn-cs"/>
            </a:endParaRPr>
          </a:p>
        </p:txBody>
      </p:sp>
      <p:sp>
        <p:nvSpPr>
          <p:cNvPr id="6" name="Content Placeholder 2"/>
          <p:cNvSpPr>
            <a:spLocks noGrp="1"/>
          </p:cNvSpPr>
          <p:nvPr>
            <p:ph idx="1"/>
          </p:nvPr>
        </p:nvSpPr>
        <p:spPr>
          <a:xfrm>
            <a:off x="457200" y="1600200"/>
            <a:ext cx="8501046" cy="3340968"/>
          </a:xfrm>
        </p:spPr>
        <p:txBody>
          <a:bodyPr>
            <a:normAutofit/>
          </a:bodyPr>
          <a:lstStyle/>
          <a:p>
            <a:r>
              <a:rPr lang="en-US" sz="2400" dirty="0" smtClean="0">
                <a:latin typeface="Corbel" panose="020B0503020204020204" pitchFamily="34" charset="0"/>
              </a:rPr>
              <a:t>Continuation of cooperation with current partners</a:t>
            </a:r>
          </a:p>
          <a:p>
            <a:r>
              <a:rPr lang="en-US" sz="2400" dirty="0" smtClean="0">
                <a:latin typeface="Corbel" panose="020B0503020204020204" pitchFamily="34" charset="0"/>
              </a:rPr>
              <a:t>Accreditation for EVS</a:t>
            </a:r>
          </a:p>
          <a:p>
            <a:r>
              <a:rPr lang="en-US" sz="2400" dirty="0" smtClean="0">
                <a:latin typeface="Corbel" panose="020B0503020204020204" pitchFamily="34" charset="0"/>
              </a:rPr>
              <a:t>Sending and hosting volunteers </a:t>
            </a:r>
          </a:p>
          <a:p>
            <a:r>
              <a:rPr lang="en-US" sz="2400" dirty="0" smtClean="0">
                <a:latin typeface="Corbel" panose="020B0503020204020204" pitchFamily="34" charset="0"/>
              </a:rPr>
              <a:t>Applying prepared projects and working on new projects</a:t>
            </a:r>
          </a:p>
          <a:p>
            <a:r>
              <a:rPr lang="en-US" sz="2400" dirty="0" smtClean="0">
                <a:latin typeface="Corbel" panose="020B0503020204020204" pitchFamily="34" charset="0"/>
              </a:rPr>
              <a:t>Strengthening cooperation with educational institutions and public institutions </a:t>
            </a:r>
            <a:endParaRPr lang="en-US" sz="2400" dirty="0">
              <a:latin typeface="Corbel" panose="020B0503020204020204" pitchFamily="34" charset="0"/>
            </a:endParaRPr>
          </a:p>
        </p:txBody>
      </p:sp>
    </p:spTree>
    <p:extLst>
      <p:ext uri="{BB962C8B-B14F-4D97-AF65-F5344CB8AC3E}">
        <p14:creationId xmlns:p14="http://schemas.microsoft.com/office/powerpoint/2010/main" xmlns="" val="411659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1373867"/>
            <a:ext cx="8280920" cy="461665"/>
          </a:xfrm>
          <a:prstGeom prst="rect">
            <a:avLst/>
          </a:prstGeom>
          <a:noFill/>
        </p:spPr>
        <p:txBody>
          <a:bodyPr wrap="square" rtlCol="0">
            <a:spAutoFit/>
          </a:bodyPr>
          <a:lstStyle/>
          <a:p>
            <a:r>
              <a:rPr lang="en-US" sz="2400" dirty="0" smtClean="0">
                <a:latin typeface="Corbel" panose="020B0503020204020204" pitchFamily="34" charset="0"/>
              </a:rPr>
              <a:t>Everything started in                                               in December 2012       </a:t>
            </a:r>
            <a:endParaRPr lang="en-US" sz="2400" dirty="0">
              <a:latin typeface="Corbel" panose="020B0503020204020204" pitchFamily="34" charset="0"/>
            </a:endParaRPr>
          </a:p>
        </p:txBody>
      </p:sp>
      <p:pic>
        <p:nvPicPr>
          <p:cNvPr id="11" name="Picture 10" descr="huM.JPG"/>
          <p:cNvPicPr/>
          <p:nvPr/>
        </p:nvPicPr>
        <p:blipFill>
          <a:blip r:embed="rId3" cstate="print">
            <a:extLst>
              <a:ext uri="{28A0092B-C50C-407E-A947-70E740481C1C}">
                <a14:useLocalDpi xmlns:a14="http://schemas.microsoft.com/office/drawing/2010/main" xmlns="" val="0"/>
              </a:ext>
            </a:extLst>
          </a:blip>
          <a:stretch>
            <a:fillRect/>
          </a:stretch>
        </p:blipFill>
        <p:spPr>
          <a:xfrm>
            <a:off x="6248701" y="116632"/>
            <a:ext cx="2709545"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23728" y="2780928"/>
            <a:ext cx="4973450" cy="3730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30103" y="832075"/>
            <a:ext cx="2482057" cy="1581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953772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9712" y="951111"/>
            <a:ext cx="6624736" cy="461665"/>
          </a:xfrm>
          <a:prstGeom prst="rect">
            <a:avLst/>
          </a:prstGeom>
          <a:noFill/>
        </p:spPr>
        <p:txBody>
          <a:bodyPr wrap="square" rtlCol="0">
            <a:spAutoFit/>
          </a:bodyPr>
          <a:lstStyle/>
          <a:p>
            <a:r>
              <a:rPr lang="en-US" sz="2400" dirty="0" smtClean="0">
                <a:latin typeface="Corbel" panose="020B0503020204020204" pitchFamily="34" charset="0"/>
              </a:rPr>
              <a:t>HUM is not the smaller city in the world but</a:t>
            </a:r>
            <a:r>
              <a:rPr lang="hr-HR" sz="2400" dirty="0" smtClean="0">
                <a:latin typeface="Corbel" panose="020B0503020204020204" pitchFamily="34" charset="0"/>
              </a:rPr>
              <a:t>…</a:t>
            </a:r>
            <a:r>
              <a:rPr lang="en-US" sz="2400" dirty="0" smtClean="0">
                <a:latin typeface="Corbel" panose="020B0503020204020204" pitchFamily="34" charset="0"/>
              </a:rPr>
              <a:t> </a:t>
            </a:r>
            <a:endParaRPr lang="en-US" sz="2400" dirty="0">
              <a:latin typeface="Corbel" panose="020B0503020204020204" pitchFamily="34" charset="0"/>
            </a:endParaRPr>
          </a:p>
        </p:txBody>
      </p:sp>
      <p:sp>
        <p:nvSpPr>
          <p:cNvPr id="6" name="TextBox 5"/>
          <p:cNvSpPr txBox="1"/>
          <p:nvPr/>
        </p:nvSpPr>
        <p:spPr>
          <a:xfrm>
            <a:off x="755576" y="1743199"/>
            <a:ext cx="8208912" cy="830997"/>
          </a:xfrm>
          <a:prstGeom prst="rect">
            <a:avLst/>
          </a:prstGeom>
          <a:noFill/>
        </p:spPr>
        <p:txBody>
          <a:bodyPr wrap="square" rtlCol="0">
            <a:spAutoFit/>
          </a:bodyPr>
          <a:lstStyle/>
          <a:p>
            <a:r>
              <a:rPr lang="hr-HR" sz="2400" dirty="0" smtClean="0">
                <a:latin typeface="Corbel" panose="020B0503020204020204" pitchFamily="34" charset="0"/>
              </a:rPr>
              <a:t>…b</a:t>
            </a:r>
            <a:r>
              <a:rPr lang="en-US" sz="2400" dirty="0" err="1" smtClean="0">
                <a:latin typeface="Corbel" panose="020B0503020204020204" pitchFamily="34" charset="0"/>
              </a:rPr>
              <a:t>ut</a:t>
            </a:r>
            <a:r>
              <a:rPr lang="en-US" sz="2400" dirty="0" smtClean="0">
                <a:latin typeface="Corbel" panose="020B0503020204020204" pitchFamily="34" charset="0"/>
              </a:rPr>
              <a:t> it is Croatian Youth Association which is founded by 3 friends  </a:t>
            </a:r>
            <a:endParaRPr lang="en-US" sz="2400" dirty="0">
              <a:latin typeface="Corbel" panose="020B05030202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7744" y="3284984"/>
            <a:ext cx="4563542" cy="3422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ounded Rectangular Callout 6"/>
          <p:cNvSpPr/>
          <p:nvPr/>
        </p:nvSpPr>
        <p:spPr>
          <a:xfrm>
            <a:off x="251520" y="2564904"/>
            <a:ext cx="1584176" cy="1008112"/>
          </a:xfrm>
          <a:prstGeom prst="wedgeRoundRectCallout">
            <a:avLst>
              <a:gd name="adj1" fmla="val 165252"/>
              <a:gd name="adj2" fmla="val 108529"/>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hr-HR" sz="2800" dirty="0" smtClean="0">
                <a:latin typeface="Corbel" panose="020B0503020204020204" pitchFamily="34" charset="0"/>
              </a:rPr>
              <a:t>Zoran</a:t>
            </a:r>
            <a:endParaRPr lang="hr-HR" sz="2800" dirty="0">
              <a:latin typeface="Corbel" panose="020B0503020204020204" pitchFamily="34" charset="0"/>
            </a:endParaRPr>
          </a:p>
        </p:txBody>
      </p:sp>
      <p:sp>
        <p:nvSpPr>
          <p:cNvPr id="9" name="Rounded Rectangular Callout 8"/>
          <p:cNvSpPr/>
          <p:nvPr/>
        </p:nvSpPr>
        <p:spPr>
          <a:xfrm>
            <a:off x="6912260" y="2780928"/>
            <a:ext cx="1584176" cy="1008112"/>
          </a:xfrm>
          <a:prstGeom prst="wedgeRoundRectCallout">
            <a:avLst>
              <a:gd name="adj1" fmla="val -107845"/>
              <a:gd name="adj2" fmla="val 112590"/>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hr-HR" sz="2800" dirty="0" smtClean="0">
                <a:latin typeface="Corbel" panose="020B0503020204020204" pitchFamily="34" charset="0"/>
              </a:rPr>
              <a:t>Stipe</a:t>
            </a:r>
            <a:endParaRPr lang="hr-HR" sz="2800" dirty="0">
              <a:latin typeface="Corbel" panose="020B0503020204020204" pitchFamily="34" charset="0"/>
            </a:endParaRPr>
          </a:p>
        </p:txBody>
      </p:sp>
      <p:sp>
        <p:nvSpPr>
          <p:cNvPr id="10" name="Rounded Rectangular Callout 9"/>
          <p:cNvSpPr/>
          <p:nvPr/>
        </p:nvSpPr>
        <p:spPr>
          <a:xfrm>
            <a:off x="4067944" y="2200738"/>
            <a:ext cx="1584176" cy="1008112"/>
          </a:xfrm>
          <a:prstGeom prst="wedgeRoundRectCallout">
            <a:avLst>
              <a:gd name="adj1" fmla="val -10495"/>
              <a:gd name="adj2" fmla="val 143727"/>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hr-HR" sz="2800" dirty="0" smtClean="0">
                <a:latin typeface="Corbel" panose="020B0503020204020204" pitchFamily="34" charset="0"/>
              </a:rPr>
              <a:t>Bruno</a:t>
            </a:r>
            <a:endParaRPr lang="hr-HR" sz="2800" dirty="0">
              <a:latin typeface="Corbel" panose="020B0503020204020204" pitchFamily="34" charset="0"/>
            </a:endParaRPr>
          </a:p>
        </p:txBody>
      </p:sp>
      <p:pic>
        <p:nvPicPr>
          <p:cNvPr id="11" name="Picture 10" descr="huM.JPG"/>
          <p:cNvPicPr/>
          <p:nvPr/>
        </p:nvPicPr>
        <p:blipFill>
          <a:blip r:embed="rId4" cstate="print">
            <a:extLst>
              <a:ext uri="{28A0092B-C50C-407E-A947-70E740481C1C}">
                <a14:useLocalDpi xmlns:a14="http://schemas.microsoft.com/office/drawing/2010/main" xmlns="" val="0"/>
              </a:ext>
            </a:extLst>
          </a:blip>
          <a:stretch>
            <a:fillRect/>
          </a:stretch>
        </p:blipFill>
        <p:spPr>
          <a:xfrm>
            <a:off x="6248701" y="116632"/>
            <a:ext cx="2709545"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6026" y="407610"/>
            <a:ext cx="1362976" cy="10870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72065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9110" y="1464707"/>
            <a:ext cx="828092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Corbel" panose="020B0503020204020204" pitchFamily="34" charset="0"/>
              </a:rPr>
              <a:t>2013</a:t>
            </a:r>
            <a:r>
              <a:rPr lang="hr-HR" sz="2400" dirty="0" smtClean="0">
                <a:latin typeface="Corbel" panose="020B0503020204020204" pitchFamily="34" charset="0"/>
              </a:rPr>
              <a:t>.</a:t>
            </a:r>
            <a:r>
              <a:rPr lang="en-US" sz="2400" dirty="0" smtClean="0">
                <a:latin typeface="Corbel" panose="020B0503020204020204" pitchFamily="34" charset="0"/>
              </a:rPr>
              <a:t> </a:t>
            </a:r>
            <a:endParaRPr lang="hr-HR" sz="2400" dirty="0" smtClean="0">
              <a:latin typeface="Corbel" panose="020B0503020204020204" pitchFamily="34" charset="0"/>
            </a:endParaRPr>
          </a:p>
          <a:p>
            <a:r>
              <a:rPr lang="en-US" sz="2400" dirty="0" smtClean="0">
                <a:latin typeface="Corbel" panose="020B0503020204020204" pitchFamily="34" charset="0"/>
              </a:rPr>
              <a:t>  </a:t>
            </a:r>
            <a:endParaRPr lang="en-US" sz="2400" dirty="0">
              <a:latin typeface="Corbel" panose="020B0503020204020204" pitchFamily="34" charset="0"/>
            </a:endParaRPr>
          </a:p>
        </p:txBody>
      </p:sp>
      <p:pic>
        <p:nvPicPr>
          <p:cNvPr id="11" name="Picture 10" descr="huM.JPG"/>
          <p:cNvPicPr/>
          <p:nvPr/>
        </p:nvPicPr>
        <p:blipFill>
          <a:blip r:embed="rId3" cstate="print">
            <a:extLst>
              <a:ext uri="{28A0092B-C50C-407E-A947-70E740481C1C}">
                <a14:useLocalDpi xmlns:a14="http://schemas.microsoft.com/office/drawing/2010/main" xmlns="" val="0"/>
              </a:ext>
            </a:extLst>
          </a:blip>
          <a:stretch>
            <a:fillRect/>
          </a:stretch>
        </p:blipFill>
        <p:spPr>
          <a:xfrm>
            <a:off x="6248701" y="116632"/>
            <a:ext cx="2709545"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95536" y="332656"/>
            <a:ext cx="8229600" cy="1143000"/>
          </a:xfrm>
        </p:spPr>
        <p:txBody>
          <a:bodyPr>
            <a:normAutofit/>
          </a:bodyPr>
          <a:lstStyle/>
          <a:p>
            <a:pPr algn="l"/>
            <a:r>
              <a:rPr lang="en-US" sz="3600" b="1" dirty="0" smtClean="0">
                <a:latin typeface="Corbel" panose="020B0503020204020204" pitchFamily="34" charset="0"/>
                <a:ea typeface="+mn-ea"/>
                <a:cs typeface="+mn-cs"/>
              </a:rPr>
              <a:t>Key facts: </a:t>
            </a:r>
            <a:endParaRPr lang="en-US" sz="3600" b="1" dirty="0">
              <a:latin typeface="Corbel" panose="020B0503020204020204" pitchFamily="34" charset="0"/>
              <a:ea typeface="+mn-ea"/>
              <a:cs typeface="+mn-cs"/>
            </a:endParaRPr>
          </a:p>
        </p:txBody>
      </p:sp>
      <p:sp>
        <p:nvSpPr>
          <p:cNvPr id="6" name="Right Arrow 5"/>
          <p:cNvSpPr/>
          <p:nvPr/>
        </p:nvSpPr>
        <p:spPr>
          <a:xfrm>
            <a:off x="107504" y="3429000"/>
            <a:ext cx="8280920"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2" name="TextBox 11"/>
          <p:cNvSpPr txBox="1"/>
          <p:nvPr/>
        </p:nvSpPr>
        <p:spPr>
          <a:xfrm>
            <a:off x="185890" y="4041068"/>
            <a:ext cx="1008112" cy="369332"/>
          </a:xfrm>
          <a:prstGeom prst="rect">
            <a:avLst/>
          </a:prstGeom>
          <a:noFill/>
        </p:spPr>
        <p:txBody>
          <a:bodyPr wrap="square" rtlCol="0">
            <a:spAutoFit/>
          </a:bodyPr>
          <a:lstStyle/>
          <a:p>
            <a:r>
              <a:rPr lang="en-US" dirty="0" smtClean="0">
                <a:latin typeface="Corbel" panose="020B0503020204020204" pitchFamily="34" charset="0"/>
              </a:rPr>
              <a:t>January</a:t>
            </a:r>
            <a:endParaRPr lang="en-US" dirty="0">
              <a:latin typeface="Corbel" panose="020B0503020204020204" pitchFamily="34" charset="0"/>
            </a:endParaRPr>
          </a:p>
        </p:txBody>
      </p:sp>
      <p:sp>
        <p:nvSpPr>
          <p:cNvPr id="8" name="Rounded Rectangular Callout 7"/>
          <p:cNvSpPr/>
          <p:nvPr/>
        </p:nvSpPr>
        <p:spPr>
          <a:xfrm>
            <a:off x="184749" y="5301208"/>
            <a:ext cx="1974983" cy="1152128"/>
          </a:xfrm>
          <a:prstGeom prst="wedgeRoundRectCallout">
            <a:avLst>
              <a:gd name="adj1" fmla="val -22828"/>
              <a:gd name="adj2" fmla="val -1159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rbel" panose="020B0503020204020204" pitchFamily="34" charset="0"/>
              </a:rPr>
              <a:t>Applied for the first project funded by the EU</a:t>
            </a:r>
            <a:endParaRPr lang="en-US" dirty="0">
              <a:latin typeface="Corbel" panose="020B0503020204020204" pitchFamily="34" charset="0"/>
            </a:endParaRPr>
          </a:p>
        </p:txBody>
      </p:sp>
      <p:sp>
        <p:nvSpPr>
          <p:cNvPr id="13" name="TextBox 12"/>
          <p:cNvSpPr txBox="1"/>
          <p:nvPr/>
        </p:nvSpPr>
        <p:spPr>
          <a:xfrm>
            <a:off x="2555776" y="4005064"/>
            <a:ext cx="1224136" cy="369332"/>
          </a:xfrm>
          <a:prstGeom prst="rect">
            <a:avLst/>
          </a:prstGeom>
          <a:noFill/>
        </p:spPr>
        <p:txBody>
          <a:bodyPr wrap="square" rtlCol="0">
            <a:spAutoFit/>
          </a:bodyPr>
          <a:lstStyle/>
          <a:p>
            <a:r>
              <a:rPr lang="en-US" dirty="0" smtClean="0">
                <a:latin typeface="Corbel" panose="020B0503020204020204" pitchFamily="34" charset="0"/>
              </a:rPr>
              <a:t>February</a:t>
            </a:r>
            <a:endParaRPr lang="en-US" dirty="0">
              <a:latin typeface="Corbel" panose="020B0503020204020204" pitchFamily="34" charset="0"/>
            </a:endParaRPr>
          </a:p>
        </p:txBody>
      </p:sp>
      <p:sp>
        <p:nvSpPr>
          <p:cNvPr id="14" name="Rounded Rectangular Callout 13"/>
          <p:cNvSpPr/>
          <p:nvPr/>
        </p:nvSpPr>
        <p:spPr>
          <a:xfrm>
            <a:off x="261572" y="2204864"/>
            <a:ext cx="1164337" cy="864096"/>
          </a:xfrm>
          <a:prstGeom prst="wedgeRoundRectCallout">
            <a:avLst>
              <a:gd name="adj1" fmla="val -13451"/>
              <a:gd name="adj2" fmla="val 1272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rbel" panose="020B0503020204020204" pitchFamily="34" charset="0"/>
              </a:rPr>
              <a:t>Founded HUM</a:t>
            </a:r>
            <a:endParaRPr lang="en-US" dirty="0">
              <a:latin typeface="Corbel" panose="020B0503020204020204" pitchFamily="34" charset="0"/>
            </a:endParaRPr>
          </a:p>
        </p:txBody>
      </p:sp>
      <p:sp>
        <p:nvSpPr>
          <p:cNvPr id="10" name="Rounded Rectangular Callout 9"/>
          <p:cNvSpPr/>
          <p:nvPr/>
        </p:nvSpPr>
        <p:spPr>
          <a:xfrm>
            <a:off x="2521460" y="1916832"/>
            <a:ext cx="1841241" cy="1309628"/>
          </a:xfrm>
          <a:prstGeom prst="wedgeRoundRectCallout">
            <a:avLst>
              <a:gd name="adj1" fmla="val -21656"/>
              <a:gd name="adj2" fmla="val 1146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Corbel" panose="020B0503020204020204" pitchFamily="34" charset="0"/>
              </a:rPr>
              <a:t>HUM becomes partner of various organizations</a:t>
            </a:r>
            <a:endParaRPr lang="en-US" dirty="0">
              <a:latin typeface="Corbel" panose="020B0503020204020204" pitchFamily="34" charset="0"/>
            </a:endParaRPr>
          </a:p>
        </p:txBody>
      </p:sp>
      <p:sp>
        <p:nvSpPr>
          <p:cNvPr id="15" name="TextBox 14"/>
          <p:cNvSpPr txBox="1"/>
          <p:nvPr/>
        </p:nvSpPr>
        <p:spPr>
          <a:xfrm>
            <a:off x="5024565" y="4010876"/>
            <a:ext cx="1224136" cy="369332"/>
          </a:xfrm>
          <a:prstGeom prst="rect">
            <a:avLst/>
          </a:prstGeom>
          <a:noFill/>
        </p:spPr>
        <p:txBody>
          <a:bodyPr wrap="square" rtlCol="0">
            <a:spAutoFit/>
          </a:bodyPr>
          <a:lstStyle/>
          <a:p>
            <a:r>
              <a:rPr lang="en-US" dirty="0" smtClean="0">
                <a:latin typeface="Corbel" panose="020B0503020204020204" pitchFamily="34" charset="0"/>
              </a:rPr>
              <a:t>March</a:t>
            </a:r>
            <a:endParaRPr lang="en-US" dirty="0">
              <a:latin typeface="Corbel" panose="020B0503020204020204" pitchFamily="34" charset="0"/>
            </a:endParaRPr>
          </a:p>
        </p:txBody>
      </p:sp>
      <p:sp>
        <p:nvSpPr>
          <p:cNvPr id="16" name="Rounded Rectangular Callout 15"/>
          <p:cNvSpPr/>
          <p:nvPr/>
        </p:nvSpPr>
        <p:spPr>
          <a:xfrm>
            <a:off x="3733936" y="5307085"/>
            <a:ext cx="1974983" cy="1440160"/>
          </a:xfrm>
          <a:prstGeom prst="wedgeRoundRectCallout">
            <a:avLst>
              <a:gd name="adj1" fmla="val -22828"/>
              <a:gd name="adj2" fmla="val -1159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Corbel" panose="020B0503020204020204" pitchFamily="34" charset="0"/>
              </a:rPr>
              <a:t>Sending participants all around Europe.</a:t>
            </a:r>
            <a:br>
              <a:rPr lang="en-US" dirty="0" smtClean="0">
                <a:latin typeface="Corbel" panose="020B0503020204020204" pitchFamily="34" charset="0"/>
              </a:rPr>
            </a:br>
            <a:r>
              <a:rPr lang="en-US" dirty="0" smtClean="0">
                <a:latin typeface="Corbel" panose="020B0503020204020204" pitchFamily="34" charset="0"/>
              </a:rPr>
              <a:t>Cooperation with Croatian NA</a:t>
            </a:r>
            <a:endParaRPr lang="en-US" dirty="0">
              <a:latin typeface="Corbel" panose="020B0503020204020204" pitchFamily="34" charset="0"/>
            </a:endParaRPr>
          </a:p>
        </p:txBody>
      </p:sp>
    </p:spTree>
    <p:extLst>
      <p:ext uri="{BB962C8B-B14F-4D97-AF65-F5344CB8AC3E}">
        <p14:creationId xmlns:p14="http://schemas.microsoft.com/office/powerpoint/2010/main" xmlns="" val="3624013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hr-HR" sz="3600" dirty="0" smtClean="0">
                <a:latin typeface="Corbel" panose="020B0503020204020204" pitchFamily="34" charset="0"/>
              </a:rPr>
              <a:t>April 2013.</a:t>
            </a:r>
            <a:endParaRPr lang="hr-HR" sz="3600" dirty="0">
              <a:latin typeface="Corbel" panose="020B0503020204020204" pitchFamily="34" charset="0"/>
            </a:endParaRPr>
          </a:p>
        </p:txBody>
      </p:sp>
      <p:sp>
        <p:nvSpPr>
          <p:cNvPr id="3" name="Content Placeholder 2"/>
          <p:cNvSpPr>
            <a:spLocks noGrp="1"/>
          </p:cNvSpPr>
          <p:nvPr>
            <p:ph idx="1"/>
          </p:nvPr>
        </p:nvSpPr>
        <p:spPr>
          <a:xfrm>
            <a:off x="457200" y="1600201"/>
            <a:ext cx="7931224" cy="1324744"/>
          </a:xfrm>
        </p:spPr>
        <p:txBody>
          <a:bodyPr>
            <a:normAutofit/>
          </a:bodyPr>
          <a:lstStyle/>
          <a:p>
            <a:r>
              <a:rPr lang="en-US" sz="2400" dirty="0" err="1" smtClean="0">
                <a:latin typeface="Corbel" panose="020B0503020204020204" pitchFamily="34" charset="0"/>
              </a:rPr>
              <a:t>Bodrum</a:t>
            </a:r>
            <a:r>
              <a:rPr lang="en-US" sz="2400" dirty="0" smtClean="0">
                <a:latin typeface="Corbel" panose="020B0503020204020204" pitchFamily="34" charset="0"/>
              </a:rPr>
              <a:t>, Istanbul, Mersin – Turkey</a:t>
            </a:r>
          </a:p>
          <a:p>
            <a:r>
              <a:rPr lang="en-US" sz="2400" dirty="0" smtClean="0">
                <a:latin typeface="Corbel" panose="020B0503020204020204" pitchFamily="34" charset="0"/>
              </a:rPr>
              <a:t>Great news from Croatia – First project approved</a:t>
            </a:r>
            <a:endParaRPr lang="en-US" sz="2400" dirty="0">
              <a:latin typeface="Corbel" panose="020B0503020204020204" pitchFamily="34" charset="0"/>
            </a:endParaRPr>
          </a:p>
        </p:txBody>
      </p:sp>
      <p:pic>
        <p:nvPicPr>
          <p:cNvPr id="1026" name="Picture 2" descr="C:\Users\HRNizicLa\Downloads\644673_10200782255655752_652267189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97329" y="2780928"/>
            <a:ext cx="4788024" cy="3561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descr="huM.JPG"/>
          <p:cNvPicPr/>
          <p:nvPr/>
        </p:nvPicPr>
        <p:blipFill>
          <a:blip r:embed="rId3" cstate="print">
            <a:extLst>
              <a:ext uri="{28A0092B-C50C-407E-A947-70E740481C1C}">
                <a14:useLocalDpi xmlns:a14="http://schemas.microsoft.com/office/drawing/2010/main" xmlns="" val="0"/>
              </a:ext>
            </a:extLst>
          </a:blip>
          <a:stretch>
            <a:fillRect/>
          </a:stretch>
        </p:blipFill>
        <p:spPr>
          <a:xfrm>
            <a:off x="6248701" y="116632"/>
            <a:ext cx="2709545"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102554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RNizicLa\Downloads\603811_10201169133616872_1723657624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3429000"/>
            <a:ext cx="4572000"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HRNizicLa\Downloads\935588_10201186422369368_1599572190_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12" y="1"/>
            <a:ext cx="4947164" cy="688538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huM.JPG"/>
          <p:cNvPicPr/>
          <p:nvPr/>
        </p:nvPicPr>
        <p:blipFill>
          <a:blip r:embed="rId4" cstate="print">
            <a:extLst>
              <a:ext uri="{28A0092B-C50C-407E-A947-70E740481C1C}">
                <a14:useLocalDpi xmlns:a14="http://schemas.microsoft.com/office/drawing/2010/main" xmlns="" val="0"/>
              </a:ext>
            </a:extLst>
          </a:blip>
          <a:stretch>
            <a:fillRect/>
          </a:stretch>
        </p:blipFill>
        <p:spPr>
          <a:xfrm>
            <a:off x="6248701" y="116632"/>
            <a:ext cx="2709545"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ontent Placeholder 2"/>
          <p:cNvSpPr>
            <a:spLocks noGrp="1"/>
          </p:cNvSpPr>
          <p:nvPr>
            <p:ph idx="1"/>
          </p:nvPr>
        </p:nvSpPr>
        <p:spPr>
          <a:xfrm>
            <a:off x="5060910" y="1096144"/>
            <a:ext cx="4047594" cy="1972816"/>
          </a:xfrm>
        </p:spPr>
        <p:txBody>
          <a:bodyPr>
            <a:normAutofit lnSpcReduction="10000"/>
          </a:bodyPr>
          <a:lstStyle/>
          <a:p>
            <a:r>
              <a:rPr lang="en-US" sz="2400" dirty="0" smtClean="0">
                <a:latin typeface="Corbel" panose="020B0503020204020204" pitchFamily="34" charset="0"/>
              </a:rPr>
              <a:t>Preparations for organization of the project </a:t>
            </a:r>
          </a:p>
          <a:p>
            <a:r>
              <a:rPr lang="en-US" sz="2400" dirty="0" smtClean="0">
                <a:latin typeface="Corbel" panose="020B0503020204020204" pitchFamily="34" charset="0"/>
              </a:rPr>
              <a:t>At the same time we started to send members of HUM abroad</a:t>
            </a:r>
            <a:endParaRPr lang="en-US" sz="2400" dirty="0">
              <a:latin typeface="Corbel" panose="020B0503020204020204" pitchFamily="34" charset="0"/>
            </a:endParaRPr>
          </a:p>
        </p:txBody>
      </p:sp>
    </p:spTree>
    <p:extLst>
      <p:ext uri="{BB962C8B-B14F-4D97-AF65-F5344CB8AC3E}">
        <p14:creationId xmlns:p14="http://schemas.microsoft.com/office/powerpoint/2010/main" xmlns="" val="1710917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501046" cy="1296144"/>
          </a:xfrm>
        </p:spPr>
        <p:txBody>
          <a:bodyPr>
            <a:normAutofit fontScale="90000"/>
          </a:bodyPr>
          <a:lstStyle/>
          <a:p>
            <a:pPr algn="l"/>
            <a:r>
              <a:rPr lang="en-US" sz="3600" dirty="0" smtClean="0">
                <a:latin typeface="Corbel" panose="020B0503020204020204" pitchFamily="34" charset="0"/>
              </a:rPr>
              <a:t>Face it! Youth for activity and respect in common Europe</a:t>
            </a:r>
            <a:br>
              <a:rPr lang="en-US" sz="3600" dirty="0" smtClean="0">
                <a:latin typeface="Corbel" panose="020B0503020204020204" pitchFamily="34" charset="0"/>
              </a:rPr>
            </a:br>
            <a:r>
              <a:rPr lang="en-US" sz="2200" dirty="0" smtClean="0">
                <a:latin typeface="Corbel" panose="020B0503020204020204" pitchFamily="34" charset="0"/>
              </a:rPr>
              <a:t>Project ID: HR-11-E20-2013-R1</a:t>
            </a:r>
            <a:endParaRPr lang="en-US" sz="3600" dirty="0">
              <a:latin typeface="Corbel" panose="020B0503020204020204" pitchFamily="34" charset="0"/>
            </a:endParaRPr>
          </a:p>
        </p:txBody>
      </p:sp>
      <p:sp>
        <p:nvSpPr>
          <p:cNvPr id="3" name="Content Placeholder 2"/>
          <p:cNvSpPr>
            <a:spLocks noGrp="1"/>
          </p:cNvSpPr>
          <p:nvPr>
            <p:ph idx="1"/>
          </p:nvPr>
        </p:nvSpPr>
        <p:spPr>
          <a:xfrm>
            <a:off x="176313" y="2074532"/>
            <a:ext cx="8752566" cy="4797152"/>
          </a:xfrm>
        </p:spPr>
        <p:txBody>
          <a:bodyPr>
            <a:normAutofit fontScale="85000" lnSpcReduction="20000"/>
          </a:bodyPr>
          <a:lstStyle/>
          <a:p>
            <a:pPr marL="0" indent="0">
              <a:buNone/>
            </a:pPr>
            <a:r>
              <a:rPr lang="en-US" sz="2400" b="1" dirty="0" smtClean="0">
                <a:latin typeface="Corbel" panose="020B0503020204020204" pitchFamily="34" charset="0"/>
              </a:rPr>
              <a:t>Timing: </a:t>
            </a:r>
            <a:r>
              <a:rPr lang="en-US" sz="2400" dirty="0" smtClean="0">
                <a:latin typeface="Corbel" panose="020B0503020204020204" pitchFamily="34" charset="0"/>
              </a:rPr>
              <a:t>24.05. - 02.06.2013 </a:t>
            </a:r>
          </a:p>
          <a:p>
            <a:pPr marL="0" indent="0">
              <a:buNone/>
            </a:pPr>
            <a:endParaRPr lang="en-US" sz="2400" dirty="0" smtClean="0">
              <a:latin typeface="Corbel" panose="020B0503020204020204" pitchFamily="34" charset="0"/>
            </a:endParaRPr>
          </a:p>
          <a:p>
            <a:pPr marL="0" indent="0">
              <a:buNone/>
            </a:pPr>
            <a:r>
              <a:rPr lang="en-US" sz="2400" b="1" dirty="0" smtClean="0">
                <a:latin typeface="Corbel" panose="020B0503020204020204" pitchFamily="34" charset="0"/>
              </a:rPr>
              <a:t>Place: </a:t>
            </a:r>
            <a:r>
              <a:rPr lang="en-US" sz="2400" dirty="0" err="1" smtClean="0">
                <a:latin typeface="Corbel" panose="020B0503020204020204" pitchFamily="34" charset="0"/>
              </a:rPr>
              <a:t>Vrgorac</a:t>
            </a:r>
            <a:r>
              <a:rPr lang="en-US" sz="2400" dirty="0" smtClean="0">
                <a:latin typeface="Corbel" panose="020B0503020204020204" pitchFamily="34" charset="0"/>
              </a:rPr>
              <a:t> ( Dalmatia ), Croatia</a:t>
            </a:r>
          </a:p>
          <a:p>
            <a:pPr marL="0" indent="0">
              <a:buNone/>
            </a:pPr>
            <a:endParaRPr lang="en-US" sz="2400" dirty="0" smtClean="0">
              <a:latin typeface="Corbel" panose="020B0503020204020204" pitchFamily="34" charset="0"/>
            </a:endParaRPr>
          </a:p>
          <a:p>
            <a:pPr marL="0" indent="0">
              <a:buNone/>
            </a:pPr>
            <a:r>
              <a:rPr lang="en-US" sz="2400" b="1" dirty="0" smtClean="0">
                <a:latin typeface="Corbel" panose="020B0503020204020204" pitchFamily="34" charset="0"/>
              </a:rPr>
              <a:t>Participants: </a:t>
            </a:r>
            <a:r>
              <a:rPr lang="en-US" sz="2400" dirty="0" smtClean="0">
                <a:latin typeface="Corbel" panose="020B0503020204020204" pitchFamily="34" charset="0"/>
              </a:rPr>
              <a:t>30 youngsters from Croatia, Bulgaria, Turkey, Romania ,Poland and Macedonia</a:t>
            </a:r>
          </a:p>
          <a:p>
            <a:pPr marL="0" indent="0">
              <a:buNone/>
            </a:pPr>
            <a:endParaRPr lang="en-US" sz="2400" dirty="0" smtClean="0">
              <a:latin typeface="Corbel" panose="020B0503020204020204" pitchFamily="34" charset="0"/>
            </a:endParaRPr>
          </a:p>
          <a:p>
            <a:pPr marL="0" indent="0">
              <a:buNone/>
            </a:pPr>
            <a:r>
              <a:rPr lang="en-US" sz="2400" b="1" dirty="0" smtClean="0">
                <a:latin typeface="Corbel" panose="020B0503020204020204" pitchFamily="34" charset="0"/>
              </a:rPr>
              <a:t>Aim of the project: </a:t>
            </a:r>
            <a:r>
              <a:rPr lang="en-US" sz="2400" dirty="0" smtClean="0">
                <a:latin typeface="Corbel" panose="020B0503020204020204" pitchFamily="34" charset="0"/>
              </a:rPr>
              <a:t>The multilateral youth exchange aimed to gather young people with different backgrounds from the Program countries to share, discuss and to build self-confidence and take own initiative through creative workshops, inquiries, discussions and street activities. </a:t>
            </a:r>
          </a:p>
          <a:p>
            <a:pPr marL="0" indent="0">
              <a:buNone/>
            </a:pPr>
            <a:r>
              <a:rPr lang="en-US" sz="2400" dirty="0" smtClean="0">
                <a:latin typeface="Corbel" panose="020B0503020204020204" pitchFamily="34" charset="0"/>
              </a:rPr>
              <a:t>The key element of the project was encouragement in  participation, volunteering in public life and facilitating the achievement of their potential as active and responsible European citizens making them active against xenophobic and racist tensions in their local communities and in Europe. </a:t>
            </a:r>
          </a:p>
          <a:p>
            <a:pPr marL="0" indent="0">
              <a:buNone/>
            </a:pPr>
            <a:r>
              <a:rPr lang="en-US" sz="2400" dirty="0" smtClean="0">
                <a:latin typeface="Corbel" panose="020B0503020204020204" pitchFamily="34" charset="0"/>
              </a:rPr>
              <a:t>Finally this should  lead to a public Action day where the results of the mutual cooperation will be presented.</a:t>
            </a:r>
          </a:p>
        </p:txBody>
      </p:sp>
      <p:pic>
        <p:nvPicPr>
          <p:cNvPr id="5" name="Picture 4" descr="huM.JPG"/>
          <p:cNvPicPr/>
          <p:nvPr/>
        </p:nvPicPr>
        <p:blipFill>
          <a:blip r:embed="rId2" cstate="print">
            <a:extLst>
              <a:ext uri="{28A0092B-C50C-407E-A947-70E740481C1C}">
                <a14:useLocalDpi xmlns:a14="http://schemas.microsoft.com/office/drawing/2010/main" xmlns="" val="0"/>
              </a:ext>
            </a:extLst>
          </a:blip>
          <a:stretch>
            <a:fillRect/>
          </a:stretch>
        </p:blipFill>
        <p:spPr>
          <a:xfrm>
            <a:off x="6248701" y="116632"/>
            <a:ext cx="2709545"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595715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M.JPG"/>
          <p:cNvPicPr/>
          <p:nvPr/>
        </p:nvPicPr>
        <p:blipFill>
          <a:blip r:embed="rId2" cstate="print">
            <a:extLst>
              <a:ext uri="{28A0092B-C50C-407E-A947-70E740481C1C}">
                <a14:useLocalDpi xmlns:a14="http://schemas.microsoft.com/office/drawing/2010/main" xmlns="" val="0"/>
              </a:ext>
            </a:extLst>
          </a:blip>
          <a:stretch>
            <a:fillRect/>
          </a:stretch>
        </p:blipFill>
        <p:spPr>
          <a:xfrm>
            <a:off x="6248701" y="116632"/>
            <a:ext cx="2709545"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95536" y="1187460"/>
            <a:ext cx="2954911" cy="369332"/>
          </a:xfrm>
          <a:prstGeom prst="rect">
            <a:avLst/>
          </a:prstGeom>
        </p:spPr>
        <p:txBody>
          <a:bodyPr wrap="none">
            <a:spAutoFit/>
          </a:bodyPr>
          <a:lstStyle/>
          <a:p>
            <a:r>
              <a:rPr lang="hr-HR" dirty="0">
                <a:hlinkClick r:id="rId3"/>
              </a:rPr>
              <a:t>http://</a:t>
            </a:r>
            <a:r>
              <a:rPr lang="hr-HR" dirty="0" smtClean="0">
                <a:hlinkClick r:id="rId3"/>
              </a:rPr>
              <a:t>youtu.be/X7trksLLvQo</a:t>
            </a:r>
            <a:r>
              <a:rPr lang="hr-HR" dirty="0" smtClean="0"/>
              <a:t> </a:t>
            </a:r>
            <a:endParaRPr lang="hr-HR"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500" y="2132856"/>
            <a:ext cx="4428492" cy="2952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72000" y="2109192"/>
            <a:ext cx="4463988" cy="2975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415797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692696"/>
            <a:ext cx="8501046" cy="129614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latin typeface="Corbel" panose="020B0503020204020204" pitchFamily="34" charset="0"/>
              </a:rPr>
              <a:t>Act(</a:t>
            </a:r>
            <a:r>
              <a:rPr lang="en-US" sz="3600" dirty="0" err="1">
                <a:latin typeface="Corbel" panose="020B0503020204020204" pitchFamily="34" charset="0"/>
              </a:rPr>
              <a:t>i</a:t>
            </a:r>
            <a:r>
              <a:rPr lang="en-US" sz="3600" dirty="0">
                <a:latin typeface="Corbel" panose="020B0503020204020204" pitchFamily="34" charset="0"/>
              </a:rPr>
              <a:t>)On. Empower your voice with Forum </a:t>
            </a:r>
            <a:r>
              <a:rPr lang="en-US" sz="3600" dirty="0" smtClean="0">
                <a:latin typeface="Corbel" panose="020B0503020204020204" pitchFamily="34" charset="0"/>
              </a:rPr>
              <a:t>Theatre</a:t>
            </a:r>
            <a:r>
              <a:rPr lang="hr-HR" sz="3600" dirty="0" smtClean="0">
                <a:latin typeface="Corbel" panose="020B0503020204020204" pitchFamily="34" charset="0"/>
              </a:rPr>
              <a:t> </a:t>
            </a:r>
          </a:p>
          <a:p>
            <a:pPr algn="l"/>
            <a:r>
              <a:rPr lang="hr-HR" sz="2200" dirty="0" smtClean="0">
                <a:latin typeface="Corbel" panose="020B0503020204020204" pitchFamily="34" charset="0"/>
              </a:rPr>
              <a:t>Project ID: </a:t>
            </a:r>
            <a:r>
              <a:rPr lang="hr-HR" sz="2000" dirty="0"/>
              <a:t>HR-43-E30-2013-R3</a:t>
            </a:r>
            <a:endParaRPr lang="hr-HR" sz="3600" dirty="0">
              <a:latin typeface="Corbel" panose="020B0503020204020204" pitchFamily="34" charset="0"/>
            </a:endParaRPr>
          </a:p>
        </p:txBody>
      </p:sp>
      <p:pic>
        <p:nvPicPr>
          <p:cNvPr id="6" name="Picture 5" descr="huM.JPG"/>
          <p:cNvPicPr/>
          <p:nvPr/>
        </p:nvPicPr>
        <p:blipFill>
          <a:blip r:embed="rId2" cstate="print">
            <a:extLst>
              <a:ext uri="{28A0092B-C50C-407E-A947-70E740481C1C}">
                <a14:useLocalDpi xmlns:a14="http://schemas.microsoft.com/office/drawing/2010/main" xmlns="" val="0"/>
              </a:ext>
            </a:extLst>
          </a:blip>
          <a:stretch>
            <a:fillRect/>
          </a:stretch>
        </p:blipFill>
        <p:spPr>
          <a:xfrm>
            <a:off x="6248701" y="116632"/>
            <a:ext cx="2709545"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179512" y="1988840"/>
            <a:ext cx="8856476" cy="5062924"/>
          </a:xfrm>
          <a:prstGeom prst="rect">
            <a:avLst/>
          </a:prstGeom>
        </p:spPr>
        <p:txBody>
          <a:bodyPr wrap="square">
            <a:spAutoFit/>
          </a:bodyPr>
          <a:lstStyle/>
          <a:p>
            <a:r>
              <a:rPr lang="en-US" sz="1700" b="1" dirty="0" smtClean="0">
                <a:latin typeface="Corbel" panose="020B0503020204020204" pitchFamily="34" charset="0"/>
              </a:rPr>
              <a:t>Timing: </a:t>
            </a:r>
            <a:r>
              <a:rPr lang="hr-HR" sz="1700" b="1" dirty="0" smtClean="0">
                <a:latin typeface="Corbel" panose="020B0503020204020204" pitchFamily="34" charset="0"/>
              </a:rPr>
              <a:t>2</a:t>
            </a:r>
            <a:r>
              <a:rPr lang="en-US" sz="1700" smtClean="0">
                <a:latin typeface="Corbel" panose="020B0503020204020204" pitchFamily="34" charset="0"/>
              </a:rPr>
              <a:t>1.02-</a:t>
            </a:r>
            <a:r>
              <a:rPr lang="hr-HR" sz="1700" dirty="0" smtClean="0">
                <a:latin typeface="Corbel" panose="020B0503020204020204" pitchFamily="34" charset="0"/>
              </a:rPr>
              <a:t>27</a:t>
            </a:r>
            <a:r>
              <a:rPr lang="en-US" sz="1700" dirty="0" smtClean="0">
                <a:latin typeface="Corbel" panose="020B0503020204020204" pitchFamily="34" charset="0"/>
              </a:rPr>
              <a:t>.02.2014</a:t>
            </a:r>
            <a:endParaRPr lang="en-US" sz="1700" dirty="0" smtClean="0">
              <a:latin typeface="Corbel" panose="020B0503020204020204" pitchFamily="34" charset="0"/>
            </a:endParaRPr>
          </a:p>
          <a:p>
            <a:endParaRPr lang="en-US" sz="1700" dirty="0" smtClean="0">
              <a:latin typeface="Corbel" panose="020B0503020204020204" pitchFamily="34" charset="0"/>
            </a:endParaRPr>
          </a:p>
          <a:p>
            <a:r>
              <a:rPr lang="en-US" sz="1700" b="1" dirty="0" smtClean="0">
                <a:latin typeface="Corbel" panose="020B0503020204020204" pitchFamily="34" charset="0"/>
              </a:rPr>
              <a:t>Place: </a:t>
            </a:r>
            <a:r>
              <a:rPr lang="en-US" sz="1700" dirty="0" smtClean="0">
                <a:latin typeface="Corbel" panose="020B0503020204020204" pitchFamily="34" charset="0"/>
              </a:rPr>
              <a:t>Zagreb, Croatia</a:t>
            </a:r>
          </a:p>
          <a:p>
            <a:endParaRPr lang="en-US" sz="1700" dirty="0" smtClean="0">
              <a:latin typeface="Corbel" panose="020B0503020204020204" pitchFamily="34" charset="0"/>
            </a:endParaRPr>
          </a:p>
          <a:p>
            <a:r>
              <a:rPr lang="en-US" sz="1700" b="1" dirty="0" smtClean="0">
                <a:latin typeface="Corbel" panose="020B0503020204020204" pitchFamily="34" charset="0"/>
              </a:rPr>
              <a:t>Participants: </a:t>
            </a:r>
            <a:r>
              <a:rPr lang="en-US" sz="1700" dirty="0" smtClean="0">
                <a:latin typeface="Corbel" panose="020B0503020204020204" pitchFamily="34" charset="0"/>
              </a:rPr>
              <a:t>30 youngsters from Croatia, Bulgaria, Spain, Turkey, Italy, Malta, Romania, Czech Republic </a:t>
            </a:r>
          </a:p>
          <a:p>
            <a:endParaRPr lang="en-US" sz="1700" dirty="0" smtClean="0">
              <a:latin typeface="Corbel" panose="020B0503020204020204" pitchFamily="34" charset="0"/>
            </a:endParaRPr>
          </a:p>
          <a:p>
            <a:r>
              <a:rPr lang="en-US" sz="1700" b="1" dirty="0" smtClean="0">
                <a:latin typeface="Corbel" panose="020B0503020204020204" pitchFamily="34" charset="0"/>
              </a:rPr>
              <a:t>Aim of the TC: </a:t>
            </a:r>
            <a:r>
              <a:rPr lang="en-US" sz="1700" dirty="0" smtClean="0">
                <a:latin typeface="Corbel" panose="020B0503020204020204" pitchFamily="34" charset="0"/>
              </a:rPr>
              <a:t>was to challenge the target group, to inspire the others , especially the young people from ethnic minority groups, to start bringing upon stage solutions to their problems and to motivate them to act not only on stage, but also in their real life.</a:t>
            </a:r>
          </a:p>
          <a:p>
            <a:r>
              <a:rPr lang="en-US" sz="1700" dirty="0" smtClean="0">
                <a:latin typeface="Corbel" panose="020B0503020204020204" pitchFamily="34" charset="0"/>
              </a:rPr>
              <a:t>The training course was for everyone who is working with people from minorities, for people who use theater to help others, for everyone who is interested to work with oppressed groups in the society. </a:t>
            </a:r>
          </a:p>
          <a:p>
            <a:r>
              <a:rPr lang="en-US" sz="1700" dirty="0" smtClean="0">
                <a:latin typeface="Corbel" panose="020B0503020204020204" pitchFamily="34" charset="0"/>
              </a:rPr>
              <a:t>If we want to help  to  others we should realize our own stereotypes. The participants in the Training course including Forum theatre as a main method can use it to help the others to solve their doubts and to understand the other point of view or at least that there is other point of view, which is not always good, but it exists and they need to live with it and try to change it when it’s connected with oppression.</a:t>
            </a:r>
          </a:p>
          <a:p>
            <a:endParaRPr lang="en-US" sz="1700" dirty="0">
              <a:latin typeface="Corbel" panose="020B0503020204020204" pitchFamily="34" charset="0"/>
            </a:endParaRPr>
          </a:p>
        </p:txBody>
      </p:sp>
    </p:spTree>
    <p:extLst>
      <p:ext uri="{BB962C8B-B14F-4D97-AF65-F5344CB8AC3E}">
        <p14:creationId xmlns:p14="http://schemas.microsoft.com/office/powerpoint/2010/main" xmlns="" val="2945710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649</TotalTime>
  <Words>813</Words>
  <Application>Microsoft Office PowerPoint</Application>
  <PresentationFormat>On-screen Show (4:3)</PresentationFormat>
  <Paragraphs>90</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Welcome to  Hrvatska Udruga Mladih (HUM)</vt:lpstr>
      <vt:lpstr>Slide 2</vt:lpstr>
      <vt:lpstr>Slide 3</vt:lpstr>
      <vt:lpstr>Key facts: </vt:lpstr>
      <vt:lpstr>April 2013.</vt:lpstr>
      <vt:lpstr>Slide 6</vt:lpstr>
      <vt:lpstr>Face it! Youth for activity and respect in common Europe Project ID: HR-11-E20-2013-R1</vt:lpstr>
      <vt:lpstr>Slide 8</vt:lpstr>
      <vt:lpstr>Slide 9</vt:lpstr>
      <vt:lpstr>Slide 10</vt:lpstr>
      <vt:lpstr>HUM today:</vt:lpstr>
      <vt:lpstr>Activities to achieve the objectives of the association are:</vt:lpstr>
      <vt:lpstr>Slide 13</vt:lpstr>
      <vt:lpstr>HUM tomorrow:</vt:lpstr>
    </vt:vector>
  </TitlesOfParts>
  <Company>Nestlé</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Hrvatska Udruga Mladih HUM</dc:title>
  <dc:creator>Nizic,Lara,ZAGREB,Nestle Purina PetCare</dc:creator>
  <cp:lastModifiedBy>Bruno Jerkušić</cp:lastModifiedBy>
  <cp:revision>35</cp:revision>
  <dcterms:created xsi:type="dcterms:W3CDTF">2015-01-05T18:00:23Z</dcterms:created>
  <dcterms:modified xsi:type="dcterms:W3CDTF">2015-01-14T13:01:14Z</dcterms:modified>
</cp:coreProperties>
</file>