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6525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097280"/>
            <a:ext cx="4572000" cy="45720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3200400"/>
            <a:ext cx="3200400" cy="32004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914400"/>
            <a:ext cx="5486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CLAR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640080" y="24231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kern="0" spc="3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· Locate · Alert · Reward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2880360"/>
            <a:ext cx="1645920" cy="36576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3063240"/>
            <a:ext cx="5943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global nonprofit using community action,</a:t>
            </a:r>
            <a:endParaRPr lang="en-US" sz="15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gamification, and corporate rewards to fight</a:t>
            </a:r>
            <a:endParaRPr lang="en-US" sz="15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illegal waste dumping worldwide.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46634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>
              <a:solidFill>
                <a:srgbClr val="40916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5486400" cy="54864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2926080"/>
            <a:ext cx="3657600" cy="36576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914400"/>
            <a:ext cx="6400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Join CLAR.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640080" y="2103120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part of the solution.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Whether you are a company that wants to turn CSR into real community impact, a developer ready to build something that matters, an NGO with boots on the ground, or an investor who believes in people-powered change — CLAR has a place for you.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560320" cy="1737360"/>
          </a:xfrm>
          <a:prstGeom prst="rect">
            <a:avLst/>
          </a:prstGeom>
          <a:solidFill>
            <a:srgbClr val="F0FAF4"/>
          </a:solidFill>
          <a:ln w="12700">
            <a:solidFill>
              <a:srgbClr val="D1FAE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4360" y="1234440"/>
            <a:ext cx="2286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4091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2B+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lack access to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 waste collection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560320" cy="1737360"/>
          </a:xfrm>
          <a:prstGeom prst="rect">
            <a:avLst/>
          </a:prstGeom>
          <a:solidFill>
            <a:srgbClr val="F0FAF4"/>
          </a:solidFill>
          <a:ln w="12700">
            <a:solidFill>
              <a:srgbClr val="D1FA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29000" y="1234440"/>
            <a:ext cx="2286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4091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429000" y="19202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global waste is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dumped illegally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126480" y="1097280"/>
            <a:ext cx="2560320" cy="1737360"/>
          </a:xfrm>
          <a:prstGeom prst="rect">
            <a:avLst/>
          </a:prstGeom>
          <a:solidFill>
            <a:srgbClr val="F0FAF4"/>
          </a:solidFill>
          <a:ln w="12700">
            <a:solidFill>
              <a:srgbClr val="D1FAE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1234440"/>
            <a:ext cx="2286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4091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$370B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263640" y="19202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economic cost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poor waste management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11480" y="3017520"/>
            <a:ext cx="8321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cities and communities around the world — from South Asia to Sub-Saharan Africa to Eastern Europe — illegal dump sites appear daily. They contaminate drinking water, breed disease, and overwhelm the authorities meant to manage them.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411480" y="3977640"/>
            <a:ext cx="8321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5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Citizens see the problem every day. They have no structured way to act on it. That is the gap CLAR closes.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Solution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 is a mobile app that turns everyday citizens into environmental first responders.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600200"/>
            <a:ext cx="1965960" cy="25603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73736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02920" y="22860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Photograph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2697480"/>
            <a:ext cx="1691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spot an illegal dump site and take a photo directly in the app.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560320" y="1600200"/>
            <a:ext cx="1965960" cy="25603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97480" y="173736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2697480" y="22860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Geolocate &amp; Report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697480" y="2697480"/>
            <a:ext cx="1691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 automatically tags the location and forwards the report to local authorities and NGO partners.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54880" y="1600200"/>
            <a:ext cx="1965960" cy="25603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92040" y="173736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892040" y="22860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Up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2697480"/>
            <a:ext cx="1691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members organize or join local cleanups, coordinated through the app.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949440" y="1600200"/>
            <a:ext cx="1965960" cy="25603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086600" y="173736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7086600" y="22860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Rewards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086600" y="2697480"/>
            <a:ext cx="1691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report and cleanup earns credits redeemable through partner companies — telecom data, vouchers, and more.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CLAR is Different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8321040" cy="347472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9728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754880" y="10972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tools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0" y="109728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1417320"/>
            <a:ext cx="8321040" cy="457200"/>
          </a:xfrm>
          <a:prstGeom prst="rect">
            <a:avLst/>
          </a:prstGeom>
          <a:solidFill>
            <a:srgbClr val="F0FAF4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50876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illegal dumps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754880" y="150876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858000" y="150876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11480" y="1892808"/>
            <a:ext cx="832104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198424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Crowd-sourced map for authorities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54880" y="198424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858000" y="1984248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11480" y="2368296"/>
            <a:ext cx="8321040" cy="457200"/>
          </a:xfrm>
          <a:prstGeom prst="rect">
            <a:avLst/>
          </a:prstGeom>
          <a:solidFill>
            <a:srgbClr val="F0FAF4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459736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cleanup coordination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54880" y="2459736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858000" y="2459736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11480" y="2843784"/>
            <a:ext cx="832104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29352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 system for users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54880" y="2935224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58000" y="2935224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11480" y="3319272"/>
            <a:ext cx="8321040" cy="457200"/>
          </a:xfrm>
          <a:prstGeom prst="rect">
            <a:avLst/>
          </a:prstGeom>
          <a:solidFill>
            <a:srgbClr val="F0FAF4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341071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 partner ecosystem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754880" y="3410712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858000" y="3410712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11480" y="3794760"/>
            <a:ext cx="832104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" y="388620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low-income contexts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754880" y="38862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858000" y="388620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11480" y="4270248"/>
            <a:ext cx="8321040" cy="457200"/>
          </a:xfrm>
          <a:prstGeom prst="rect">
            <a:avLst/>
          </a:prstGeom>
          <a:solidFill>
            <a:srgbClr val="F0FAF4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436168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+ local focus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754880" y="436168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858000" y="4361688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A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Reward Ecosystem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CLAR's core differentiator is closing the loop between civic action and tangible personal benefit.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2468880" cy="1188720"/>
          </a:xfrm>
          <a:prstGeom prst="roundRect">
            <a:avLst>
              <a:gd name="adj" fmla="val 9231"/>
            </a:avLst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91640"/>
            <a:ext cx="2286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 reports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cleans up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3063240" y="196596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429000" y="1600200"/>
            <a:ext cx="2468880" cy="1188720"/>
          </a:xfrm>
          <a:prstGeom prst="roundRect">
            <a:avLst>
              <a:gd name="adj" fmla="val 9231"/>
            </a:avLst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520440" y="1691640"/>
            <a:ext cx="2286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Earns CLAR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credits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5943600" y="196596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4091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6309360" y="1600200"/>
            <a:ext cx="2468880" cy="1188720"/>
          </a:xfrm>
          <a:prstGeom prst="roundRect">
            <a:avLst>
              <a:gd name="adj" fmla="val 9231"/>
            </a:avLst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1691640"/>
            <a:ext cx="2286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Redeems with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companies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548640" y="29718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partners contribute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3383280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Mobile data &amp; top-up credits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548640" y="3712464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Discount vouchers &amp; coupons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48640" y="4041648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Service credits (transport, food delivery)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48640" y="4370832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Product rewards from local retailers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4937760" y="29718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partners gain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937760" y="3383280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Brand visibility in underserved markets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937760" y="3712464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CSR impact with measurable outcomes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4937760" y="4041648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Community trust and loyalty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4937760" y="4370832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Co-branding on reports &amp; cleanups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Reach, Local Impact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11480" y="1005840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 is designed to work anywhere — with a focus on regions where the need is greatest.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508760"/>
            <a:ext cx="4023360" cy="960120"/>
          </a:xfrm>
          <a:prstGeom prst="rect">
            <a:avLst/>
          </a:prstGeom>
          <a:solidFill>
            <a:srgbClr val="D1FAE5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600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Asia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185623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Pakistan, Bangladesh, India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154680" y="1810512"/>
            <a:ext cx="1097280" cy="256032"/>
          </a:xfrm>
          <a:prstGeom prst="roundRect">
            <a:avLst>
              <a:gd name="adj" fmla="val 28571"/>
            </a:avLst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154680" y="181051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launch target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709160" y="1508760"/>
            <a:ext cx="4023360" cy="960120"/>
          </a:xfrm>
          <a:prstGeom prst="rect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92040" y="1600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Sub-Saharan Africa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92040" y="185623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Nigeria, Kenya, Ghana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452360" y="1810512"/>
            <a:ext cx="1097280" cy="256032"/>
          </a:xfrm>
          <a:prstGeom prst="roundRect">
            <a:avLst>
              <a:gd name="adj" fmla="val 28571"/>
            </a:avLst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52360" y="181051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mobile penetration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11480" y="2624328"/>
            <a:ext cx="4023360" cy="960120"/>
          </a:xfrm>
          <a:prstGeom prst="rect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27157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Southeast Asia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94360" y="297180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Philippines, Indonesia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154680" y="2926080"/>
            <a:ext cx="1097280" cy="256032"/>
          </a:xfrm>
          <a:prstGeom prst="roundRect">
            <a:avLst>
              <a:gd name="adj" fmla="val 28571"/>
            </a:avLst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154680" y="292608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urbanization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709160" y="2624328"/>
            <a:ext cx="4023360" cy="960120"/>
          </a:xfrm>
          <a:prstGeom prst="rect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92040" y="27157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Eastern Europe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92040" y="297180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Ukraine, Romania, Bulgaria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452360" y="2926080"/>
            <a:ext cx="1097280" cy="256032"/>
          </a:xfrm>
          <a:prstGeom prst="roundRect">
            <a:avLst>
              <a:gd name="adj" fmla="val 28571"/>
            </a:avLst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52360" y="292608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civic app culture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11480" y="3739896"/>
            <a:ext cx="4023360" cy="960120"/>
          </a:xfrm>
          <a:prstGeom prst="rect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383133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Latin America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94360" y="4087368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Brazil, Colombia, Peru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154680" y="4041648"/>
            <a:ext cx="1097280" cy="256032"/>
          </a:xfrm>
          <a:prstGeom prst="roundRect">
            <a:avLst>
              <a:gd name="adj" fmla="val 28571"/>
            </a:avLst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154680" y="404164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NGO networks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709160" y="3739896"/>
            <a:ext cx="4023360" cy="960120"/>
          </a:xfrm>
          <a:prstGeom prst="rect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92040" y="383133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Western countries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892040" y="4087368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Germany, UK, USA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452360" y="4041648"/>
            <a:ext cx="1097280" cy="256032"/>
          </a:xfrm>
          <a:prstGeom prst="roundRect">
            <a:avLst>
              <a:gd name="adj" fmla="val 28571"/>
            </a:avLst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452360" y="404164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CSR partnership market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&amp; Impact Model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474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2344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for Users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94360" y="1709928"/>
            <a:ext cx="2194560" cy="27432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87452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App is free to download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94360" y="25146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No paywalls for reporting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94360" y="31546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Rewards funded by partners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94360" y="37947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Low data usage by design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337560" y="1097280"/>
            <a:ext cx="2651760" cy="347472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0" y="12344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Revenue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474720" y="1709928"/>
            <a:ext cx="2194560" cy="27432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0" y="187452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Companies pay to join reward ecosystem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474720" y="25146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Tiered partnership packages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474720" y="31546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Co-branded cleanup events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474720" y="37947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Impact reporting &amp; analytics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217920" y="1097280"/>
            <a:ext cx="2651760" cy="347472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55080" y="12344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 &amp; Gov Integrations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355080" y="1709928"/>
            <a:ext cx="2194560" cy="27432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55080" y="187452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Free data access for NGOs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355080" y="25146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API for municipal dashboards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355080" y="31546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Grant &amp; public funding eligible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6355080" y="37947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Measurable SDG impact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Partners We Are Looking For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11480" y="1005840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 is actively seeking two categories of partners to bring this platform to life.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508760"/>
            <a:ext cx="3977640" cy="3200400"/>
          </a:xfrm>
          <a:prstGeom prst="rect">
            <a:avLst/>
          </a:prstGeom>
          <a:solidFill>
            <a:srgbClr val="F0FAF4"/>
          </a:solidFill>
          <a:ln w="12700">
            <a:solidFill>
              <a:srgbClr val="D1FAE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508760"/>
            <a:ext cx="3977640" cy="45720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57276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 Partners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Telecom providers (mobile data credits)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48716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Retailers &amp; e-commerce platforms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2871216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Food &amp; beverage brands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25526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Transport &amp; mobility services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363931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Financial services &amp; fintechs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40233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Any company with a CSR mandate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63440" y="1508760"/>
            <a:ext cx="3977640" cy="3200400"/>
          </a:xfrm>
          <a:prstGeom prst="rect">
            <a:avLst/>
          </a:prstGeom>
          <a:solidFill>
            <a:srgbClr val="F0FAF4"/>
          </a:solidFill>
          <a:ln w="12700">
            <a:solidFill>
              <a:srgbClr val="D1FAE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63440" y="1508760"/>
            <a:ext cx="3977640" cy="45720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0600" y="157276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Partners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800600" y="210312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Software developers &amp; tech studios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00600" y="248716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Impact investors &amp; accelerators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00600" y="2871216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Environmental NGOs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00600" y="325526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Municipal governments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00600" y="363931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Universities &amp; research institutions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00600" y="40233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Grant-making foundations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Roadmap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1280160" y="1097280"/>
            <a:ext cx="256032" cy="256032"/>
          </a:xfrm>
          <a:prstGeom prst="ellipse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536192" y="1197864"/>
            <a:ext cx="1993392" cy="36576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463040"/>
            <a:ext cx="1965960" cy="310896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572768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182880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Foundation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2212848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2523744"/>
            <a:ext cx="1600200" cy="27432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6517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Secure initial partners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3218688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Finalize NGO structure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3785616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Develop MVP app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429000" y="1097280"/>
            <a:ext cx="256032" cy="256032"/>
          </a:xfrm>
          <a:prstGeom prst="ellipse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85032" y="1197864"/>
            <a:ext cx="1993392" cy="36576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606040" y="1463040"/>
            <a:ext cx="1965960" cy="310896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697480" y="1572768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697480" y="182880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2697480" y="2212848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6–12 months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697480" y="2523744"/>
            <a:ext cx="1600200" cy="27432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697480" y="26517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Launch in 1–2 cities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697480" y="3218688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Onboard 3–5 reward partners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697480" y="3785616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Gather data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577840" y="1097280"/>
            <a:ext cx="256032" cy="256032"/>
          </a:xfrm>
          <a:prstGeom prst="ellipse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833872" y="1197864"/>
            <a:ext cx="1993392" cy="36576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54880" y="1463040"/>
            <a:ext cx="1965960" cy="310896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1572768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0" y="182880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846320" y="2212848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12–24 months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2523744"/>
            <a:ext cx="1600200" cy="27432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0" y="26517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Expand to 5+ countries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46320" y="3218688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Grow partner network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846320" y="3785616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Open API for governments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726680" y="1097280"/>
            <a:ext cx="256032" cy="256032"/>
          </a:xfrm>
          <a:prstGeom prst="ellipse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903720" y="1463040"/>
            <a:ext cx="1965960" cy="310896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995160" y="1572768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995160" y="182880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6995160" y="2212848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24+ months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6995160" y="2523744"/>
            <a:ext cx="1600200" cy="27432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995160" y="26517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International operations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995160" y="3218688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Self-sustaining model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6995160" y="3785616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B7E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Policy &amp; SDG reporting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727</Words>
  <Application>Microsoft Office PowerPoint</Application>
  <PresentationFormat>Bildschirmpräsentation (16:9)</PresentationFormat>
  <Paragraphs>166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CLAR – Pitch Deck</dc:title>
  <dc:subject>PptxGenJS Presentation</dc:subject>
  <dc:creator>PptxGenJS</dc:creator>
  <cp:lastModifiedBy>Amir</cp:lastModifiedBy>
  <cp:revision>2</cp:revision>
  <dcterms:created xsi:type="dcterms:W3CDTF">2026-05-23T11:17:47Z</dcterms:created>
  <dcterms:modified xsi:type="dcterms:W3CDTF">2026-05-23T11:26:09Z</dcterms:modified>
</cp:coreProperties>
</file>