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4630400" cy="8229600"/>
  <p:notesSz cx="8229600" cy="14630400"/>
  <p:embeddedFontLst>
    <p:embeddedFont>
      <p:font typeface="Gelasio" panose="020B0604020202020204" charset="0"/>
      <p:regular r:id="rId12"/>
    </p:embeddedFont>
    <p:embeddedFont>
      <p:font typeface="Gelasio Semi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85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751" y="1584199"/>
            <a:ext cx="6842169" cy="47727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2536" y="158419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4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Yükseköğretimde İklim Kriziyle Mücadele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10058400" y="664540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Harun Güneş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995920" y="446067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Üniversitelerin iklim krizine karşı oynadığı kritik rolü keşfedelim ve geleceğimiz için birlikte nasıl adım atabileceğimizi öğrenelim.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C5D40-BDF7-EE3D-41D2-6BE16729FCFF}"/>
              </a:ext>
            </a:extLst>
          </p:cNvPr>
          <p:cNvSpPr/>
          <p:nvPr/>
        </p:nvSpPr>
        <p:spPr>
          <a:xfrm>
            <a:off x="12801600" y="7694342"/>
            <a:ext cx="1750741" cy="535258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63410" y="631378"/>
            <a:ext cx="112381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İklim Krizi: Artık Görmezden Gelemeyiz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41984"/>
            <a:ext cx="692443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Hepimiz hava durumundaki değişimleri fark ediyoruz, değil mi? Yazlar artık daha sıcak, yağmurlar dengesiz, barajlar dolmuyor… İşte tüm bunların ortak sebebi: </a:t>
            </a:r>
            <a:r>
              <a:rPr lang="en-US" sz="2000" b="1" dirty="0">
                <a:highlight>
                  <a:srgbClr val="D3C5B6"/>
                </a:highlight>
                <a:latin typeface="Gelasio" pitchFamily="34" charset="0"/>
                <a:ea typeface="Gelasio" pitchFamily="34" charset="-122"/>
                <a:cs typeface="Gelasio" pitchFamily="34" charset="-120"/>
              </a:rPr>
              <a:t>İklim krizi</a:t>
            </a:r>
            <a:r>
              <a:rPr lang="en-US" sz="20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.</a:t>
            </a:r>
            <a:endParaRPr lang="en-US" sz="2000" b="1" dirty="0"/>
          </a:p>
        </p:txBody>
      </p:sp>
      <p:sp>
        <p:nvSpPr>
          <p:cNvPr id="4" name="Text 2"/>
          <p:cNvSpPr/>
          <p:nvPr/>
        </p:nvSpPr>
        <p:spPr>
          <a:xfrm>
            <a:off x="793790" y="3834765"/>
            <a:ext cx="692443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Bu değişimler artık hayatımızın bir parçası haline geldi. Yaz aylarında rekor sıcaklıklar, kuraklık ve beklenmedik hava olayları günlük yaşamımızı doğrudan etkiliyor.</a:t>
            </a:r>
            <a:endParaRPr lang="en-US" sz="2000" b="1" dirty="0"/>
          </a:p>
        </p:txBody>
      </p:sp>
      <p:sp>
        <p:nvSpPr>
          <p:cNvPr id="5" name="Shape 3"/>
          <p:cNvSpPr/>
          <p:nvPr/>
        </p:nvSpPr>
        <p:spPr>
          <a:xfrm>
            <a:off x="793790" y="5178623"/>
            <a:ext cx="6924437" cy="1326713"/>
          </a:xfrm>
          <a:prstGeom prst="roundRect">
            <a:avLst>
              <a:gd name="adj" fmla="val 2565"/>
            </a:avLst>
          </a:prstGeom>
          <a:solidFill>
            <a:srgbClr val="E2D9CF"/>
          </a:solidFill>
          <a:ln/>
        </p:spPr>
      </p:sp>
      <p:sp>
        <p:nvSpPr>
          <p:cNvPr id="7" name="Text 4"/>
          <p:cNvSpPr/>
          <p:nvPr/>
        </p:nvSpPr>
        <p:spPr>
          <a:xfrm>
            <a:off x="1354693" y="5462111"/>
            <a:ext cx="59605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0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Geçtiğimiz</a:t>
            </a: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yaz </a:t>
            </a:r>
            <a:r>
              <a:rPr lang="en-US" sz="20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kaç</a:t>
            </a: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k</a:t>
            </a:r>
            <a:r>
              <a:rPr lang="tr-TR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e</a:t>
            </a: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z "Hava çok sıcak" </a:t>
            </a:r>
            <a:r>
              <a:rPr lang="en-US" sz="20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dedik</a:t>
            </a: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? </a:t>
            </a:r>
            <a:endParaRPr lang="en-US" sz="20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249" y="2593062"/>
            <a:ext cx="5564862" cy="40922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DCC408-BD80-0009-E7AC-A58B19A235C8}"/>
              </a:ext>
            </a:extLst>
          </p:cNvPr>
          <p:cNvSpPr/>
          <p:nvPr/>
        </p:nvSpPr>
        <p:spPr>
          <a:xfrm>
            <a:off x="12801600" y="7694342"/>
            <a:ext cx="1750741" cy="535258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5682" y="546854"/>
            <a:ext cx="7681079" cy="621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İklim Krizinin Temel Nedenleri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695682" y="1565553"/>
            <a:ext cx="13239036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Bilim insanları açıkça belirtiyor: Bu kriz insan eliyle oluştu. Sorunu anlamak, çözümün ilk adımıdır.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695682" y="2107287"/>
            <a:ext cx="6520101" cy="2258378"/>
          </a:xfrm>
          <a:prstGeom prst="roundRect">
            <a:avLst>
              <a:gd name="adj" fmla="val 1320"/>
            </a:avLst>
          </a:prstGeom>
          <a:solidFill>
            <a:srgbClr val="EEE8DD"/>
          </a:solidFill>
          <a:ln/>
        </p:spPr>
      </p:sp>
      <p:sp>
        <p:nvSpPr>
          <p:cNvPr id="5" name="Shape 3"/>
          <p:cNvSpPr/>
          <p:nvPr/>
        </p:nvSpPr>
        <p:spPr>
          <a:xfrm>
            <a:off x="894398" y="2306003"/>
            <a:ext cx="596265" cy="596265"/>
          </a:xfrm>
          <a:prstGeom prst="roundRect">
            <a:avLst>
              <a:gd name="adj" fmla="val 15333930"/>
            </a:avLst>
          </a:prstGeom>
          <a:solidFill>
            <a:srgbClr val="D3C5B6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347" y="2469952"/>
            <a:ext cx="268248" cy="26824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94398" y="3100983"/>
            <a:ext cx="2592943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Fosil Yakıt Kullanımı</a:t>
            </a:r>
            <a:endParaRPr lang="en-US" sz="2800" b="1" dirty="0"/>
          </a:p>
        </p:txBody>
      </p:sp>
      <p:sp>
        <p:nvSpPr>
          <p:cNvPr id="8" name="Text 5"/>
          <p:cNvSpPr/>
          <p:nvPr/>
        </p:nvSpPr>
        <p:spPr>
          <a:xfrm>
            <a:off x="894398" y="3530679"/>
            <a:ext cx="6122670" cy="636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Kömür, petrol ve doğal gaz kullanımı </a:t>
            </a:r>
            <a:br>
              <a:rPr lang="tr-TR" dirty="0">
                <a:latin typeface="Gelasio" pitchFamily="34" charset="0"/>
                <a:ea typeface="Gelasio" pitchFamily="34" charset="-122"/>
                <a:cs typeface="Gelasio" pitchFamily="34" charset="-120"/>
              </a:rPr>
            </a:br>
            <a:r>
              <a:rPr lang="en-US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atmosfere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milyonlarca ton sera gazı salıyor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7414498" y="2107287"/>
            <a:ext cx="6520220" cy="2258378"/>
          </a:xfrm>
          <a:prstGeom prst="roundRect">
            <a:avLst>
              <a:gd name="adj" fmla="val 1320"/>
            </a:avLst>
          </a:prstGeom>
          <a:solidFill>
            <a:srgbClr val="EEE8DD"/>
          </a:solidFill>
          <a:ln/>
        </p:spPr>
      </p:sp>
      <p:sp>
        <p:nvSpPr>
          <p:cNvPr id="10" name="Shape 7"/>
          <p:cNvSpPr/>
          <p:nvPr/>
        </p:nvSpPr>
        <p:spPr>
          <a:xfrm>
            <a:off x="7613213" y="2306003"/>
            <a:ext cx="596265" cy="596265"/>
          </a:xfrm>
          <a:prstGeom prst="roundRect">
            <a:avLst>
              <a:gd name="adj" fmla="val 15333930"/>
            </a:avLst>
          </a:prstGeom>
          <a:solidFill>
            <a:srgbClr val="D3C5B6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7163" y="2469952"/>
            <a:ext cx="268248" cy="26824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13213" y="3100983"/>
            <a:ext cx="2484715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Ormansızlaşma</a:t>
            </a:r>
            <a:endParaRPr lang="en-US" sz="2800" b="1" dirty="0"/>
          </a:p>
        </p:txBody>
      </p:sp>
      <p:sp>
        <p:nvSpPr>
          <p:cNvPr id="13" name="Text 9"/>
          <p:cNvSpPr/>
          <p:nvPr/>
        </p:nvSpPr>
        <p:spPr>
          <a:xfrm>
            <a:off x="7613213" y="3530679"/>
            <a:ext cx="6122789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Oksijen üretimini azaltırken, karbon </a:t>
            </a:r>
            <a:r>
              <a:rPr lang="en-US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tutma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br>
              <a:rPr lang="tr-TR" dirty="0">
                <a:latin typeface="Gelasio" pitchFamily="34" charset="0"/>
                <a:ea typeface="Gelasio" pitchFamily="34" charset="-122"/>
                <a:cs typeface="Gelasio" pitchFamily="34" charset="-120"/>
              </a:rPr>
            </a:br>
            <a:r>
              <a:rPr lang="en-US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kapasitemizi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yok ediyoruz</a:t>
            </a:r>
            <a:endParaRPr lang="en-US" dirty="0"/>
          </a:p>
        </p:txBody>
      </p:sp>
      <p:sp>
        <p:nvSpPr>
          <p:cNvPr id="14" name="Shape 10"/>
          <p:cNvSpPr/>
          <p:nvPr/>
        </p:nvSpPr>
        <p:spPr>
          <a:xfrm>
            <a:off x="695682" y="4564380"/>
            <a:ext cx="6520101" cy="2258378"/>
          </a:xfrm>
          <a:prstGeom prst="roundRect">
            <a:avLst>
              <a:gd name="adj" fmla="val 1320"/>
            </a:avLst>
          </a:prstGeom>
          <a:solidFill>
            <a:srgbClr val="EEE8DD"/>
          </a:solidFill>
          <a:ln/>
        </p:spPr>
      </p:sp>
      <p:sp>
        <p:nvSpPr>
          <p:cNvPr id="15" name="Shape 11"/>
          <p:cNvSpPr/>
          <p:nvPr/>
        </p:nvSpPr>
        <p:spPr>
          <a:xfrm>
            <a:off x="894398" y="4763095"/>
            <a:ext cx="596265" cy="596265"/>
          </a:xfrm>
          <a:prstGeom prst="roundRect">
            <a:avLst>
              <a:gd name="adj" fmla="val 15333930"/>
            </a:avLst>
          </a:prstGeom>
          <a:solidFill>
            <a:srgbClr val="D3C5B6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347" y="4927044"/>
            <a:ext cx="268248" cy="268248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894398" y="5558076"/>
            <a:ext cx="2484715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Aşırı Tüketim</a:t>
            </a:r>
            <a:endParaRPr lang="en-US" sz="2800" b="1" dirty="0"/>
          </a:p>
        </p:txBody>
      </p:sp>
      <p:sp>
        <p:nvSpPr>
          <p:cNvPr id="18" name="Text 13"/>
          <p:cNvSpPr/>
          <p:nvPr/>
        </p:nvSpPr>
        <p:spPr>
          <a:xfrm>
            <a:off x="894398" y="5987772"/>
            <a:ext cx="6122670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Sürdürülemez tüketim alışkanlıkları kaynakları </a:t>
            </a:r>
            <a:br>
              <a:rPr lang="tr-TR" dirty="0">
                <a:latin typeface="Gelasio" pitchFamily="34" charset="0"/>
                <a:ea typeface="Gelasio" pitchFamily="34" charset="-122"/>
                <a:cs typeface="Gelasio" pitchFamily="34" charset="-120"/>
              </a:rPr>
            </a:br>
            <a:r>
              <a:rPr lang="en-US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hızla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tüketiyor</a:t>
            </a:r>
            <a:endParaRPr lang="en-US" dirty="0"/>
          </a:p>
        </p:txBody>
      </p:sp>
      <p:sp>
        <p:nvSpPr>
          <p:cNvPr id="19" name="Shape 14"/>
          <p:cNvSpPr/>
          <p:nvPr/>
        </p:nvSpPr>
        <p:spPr>
          <a:xfrm>
            <a:off x="7414498" y="4564380"/>
            <a:ext cx="6520220" cy="2258378"/>
          </a:xfrm>
          <a:prstGeom prst="roundRect">
            <a:avLst>
              <a:gd name="adj" fmla="val 1320"/>
            </a:avLst>
          </a:prstGeom>
          <a:solidFill>
            <a:srgbClr val="EEE8DD"/>
          </a:solidFill>
          <a:ln/>
        </p:spPr>
      </p:sp>
      <p:sp>
        <p:nvSpPr>
          <p:cNvPr id="20" name="Shape 15"/>
          <p:cNvSpPr/>
          <p:nvPr/>
        </p:nvSpPr>
        <p:spPr>
          <a:xfrm>
            <a:off x="7613213" y="4763095"/>
            <a:ext cx="596265" cy="596265"/>
          </a:xfrm>
          <a:prstGeom prst="roundRect">
            <a:avLst>
              <a:gd name="adj" fmla="val 15333930"/>
            </a:avLst>
          </a:prstGeom>
          <a:solidFill>
            <a:srgbClr val="D3C5B6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7163" y="4927044"/>
            <a:ext cx="268248" cy="268248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13213" y="5558076"/>
            <a:ext cx="2484715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Atık Üretimi</a:t>
            </a:r>
            <a:endParaRPr lang="en-US" sz="2800" b="1" dirty="0"/>
          </a:p>
        </p:txBody>
      </p:sp>
      <p:sp>
        <p:nvSpPr>
          <p:cNvPr id="23" name="Text 17"/>
          <p:cNvSpPr/>
          <p:nvPr/>
        </p:nvSpPr>
        <p:spPr>
          <a:xfrm>
            <a:off x="7613213" y="5987772"/>
            <a:ext cx="6122789" cy="636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Plastik ve diğer atıklar çevreyi </a:t>
            </a:r>
            <a:r>
              <a:rPr lang="en-US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kirletiyor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,</a:t>
            </a:r>
            <a:br>
              <a:rPr lang="tr-TR" dirty="0">
                <a:latin typeface="Gelasio" pitchFamily="34" charset="0"/>
                <a:ea typeface="Gelasio" pitchFamily="34" charset="-122"/>
                <a:cs typeface="Gelasio" pitchFamily="34" charset="-120"/>
              </a:rPr>
            </a:b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geri dönüşüm yetersiz kalıyor</a:t>
            </a:r>
            <a:endParaRPr lang="en-US" dirty="0"/>
          </a:p>
        </p:txBody>
      </p:sp>
      <p:sp>
        <p:nvSpPr>
          <p:cNvPr id="24" name="Text 18"/>
          <p:cNvSpPr/>
          <p:nvPr/>
        </p:nvSpPr>
        <p:spPr>
          <a:xfrm>
            <a:off x="695682" y="7046357"/>
            <a:ext cx="13239036" cy="636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Öğrenciler olarak en büyük karbon ayak izimizi ulaşım oluşturuyor - otobüsler, arabalar ve özellikle </a:t>
            </a:r>
            <a:br>
              <a:rPr lang="tr-TR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</a:br>
            <a:r>
              <a:rPr lang="en-US" sz="16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uçak</a:t>
            </a: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yolculukları. Plastik tüketimi ikinci sırada geliyor.</a:t>
            </a: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DC7F93-9296-470C-4784-A75CAA80BD8E}"/>
              </a:ext>
            </a:extLst>
          </p:cNvPr>
          <p:cNvSpPr/>
          <p:nvPr/>
        </p:nvSpPr>
        <p:spPr>
          <a:xfrm>
            <a:off x="12801600" y="7694342"/>
            <a:ext cx="1750741" cy="535258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00" y="1406421"/>
            <a:ext cx="5686287" cy="486025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7785" y="736521"/>
            <a:ext cx="7659052" cy="536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2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Yükseköğretimin Dönüştürücü Rolü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087785" y="1531263"/>
            <a:ext cx="7941231" cy="549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Üniversiteler sadece diploma veren kurumlar değil - </a:t>
            </a:r>
            <a:r>
              <a:rPr lang="en-US" sz="1600" dirty="0">
                <a:highlight>
                  <a:srgbClr val="D3C5B6"/>
                </a:highlight>
                <a:latin typeface="Gelasio" pitchFamily="34" charset="0"/>
                <a:ea typeface="Gelasio" pitchFamily="34" charset="-122"/>
                <a:cs typeface="Gelasio" pitchFamily="34" charset="-120"/>
              </a:rPr>
              <a:t>geleceği şekillendiren, bilgi üreten ve toplumu değiştiren</a:t>
            </a: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güç merkezleridir.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087785" y="2274094"/>
            <a:ext cx="171807" cy="214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6087785" y="2543175"/>
            <a:ext cx="7941231" cy="22860"/>
          </a:xfrm>
          <a:prstGeom prst="rect">
            <a:avLst/>
          </a:prstGeom>
          <a:solidFill>
            <a:srgbClr val="D3C5B6"/>
          </a:solidFill>
          <a:ln/>
        </p:spPr>
      </p:sp>
      <p:sp>
        <p:nvSpPr>
          <p:cNvPr id="7" name="Text 4"/>
          <p:cNvSpPr/>
          <p:nvPr/>
        </p:nvSpPr>
        <p:spPr>
          <a:xfrm>
            <a:off x="6087785" y="2674739"/>
            <a:ext cx="2285881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Eğitim ve Farkındalık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6087785" y="3046333"/>
            <a:ext cx="794123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İklim krizi derslerini müfredata eklemek, seminerler ve </a:t>
            </a:r>
            <a:r>
              <a:rPr lang="en-US" sz="16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konferanslar</a:t>
            </a: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br>
              <a:rPr lang="tr-TR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</a:br>
            <a:r>
              <a:rPr lang="en-US" sz="16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düzenlemek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087785" y="3621762"/>
            <a:ext cx="171807" cy="214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6087785" y="3890843"/>
            <a:ext cx="7941231" cy="22860"/>
          </a:xfrm>
          <a:prstGeom prst="rect">
            <a:avLst/>
          </a:prstGeom>
          <a:solidFill>
            <a:srgbClr val="D3C5B6"/>
          </a:solidFill>
          <a:ln/>
        </p:spPr>
      </p:sp>
      <p:sp>
        <p:nvSpPr>
          <p:cNvPr id="11" name="Text 8"/>
          <p:cNvSpPr/>
          <p:nvPr/>
        </p:nvSpPr>
        <p:spPr>
          <a:xfrm>
            <a:off x="6087785" y="4022408"/>
            <a:ext cx="2466023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Sürdürülebilir Kampüs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6087785" y="4394002"/>
            <a:ext cx="794123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Güneş enerjisi, atık su arıtma, geri dönüşüm sistemleri kurmak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087785" y="4969431"/>
            <a:ext cx="171807" cy="214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dirty="0"/>
          </a:p>
        </p:txBody>
      </p:sp>
      <p:sp>
        <p:nvSpPr>
          <p:cNvPr id="14" name="Shape 11"/>
          <p:cNvSpPr/>
          <p:nvPr/>
        </p:nvSpPr>
        <p:spPr>
          <a:xfrm>
            <a:off x="6087785" y="5238512"/>
            <a:ext cx="7941231" cy="22860"/>
          </a:xfrm>
          <a:prstGeom prst="rect">
            <a:avLst/>
          </a:prstGeom>
          <a:solidFill>
            <a:srgbClr val="D3C5B6"/>
          </a:solidFill>
          <a:ln/>
        </p:spPr>
      </p:sp>
      <p:sp>
        <p:nvSpPr>
          <p:cNvPr id="15" name="Text 12"/>
          <p:cNvSpPr/>
          <p:nvPr/>
        </p:nvSpPr>
        <p:spPr>
          <a:xfrm>
            <a:off x="6087785" y="5370076"/>
            <a:ext cx="2515791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Araştırma ve İnovasyon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6087785" y="5741670"/>
            <a:ext cx="794123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Yeşil teknolojiler geliştirmek, çözüm odaklı projeler üretmek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087785" y="6317099"/>
            <a:ext cx="171807" cy="214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dirty="0"/>
          </a:p>
        </p:txBody>
      </p:sp>
      <p:sp>
        <p:nvSpPr>
          <p:cNvPr id="18" name="Shape 15"/>
          <p:cNvSpPr/>
          <p:nvPr/>
        </p:nvSpPr>
        <p:spPr>
          <a:xfrm>
            <a:off x="6087785" y="6586180"/>
            <a:ext cx="7941231" cy="22860"/>
          </a:xfrm>
          <a:prstGeom prst="rect">
            <a:avLst/>
          </a:prstGeom>
          <a:solidFill>
            <a:srgbClr val="D3C5B6"/>
          </a:solidFill>
          <a:ln/>
        </p:spPr>
      </p:sp>
      <p:sp>
        <p:nvSpPr>
          <p:cNvPr id="19" name="Text 16"/>
          <p:cNvSpPr/>
          <p:nvPr/>
        </p:nvSpPr>
        <p:spPr>
          <a:xfrm>
            <a:off x="6087785" y="6717744"/>
            <a:ext cx="2148126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Toplumsal Liderlik</a:t>
            </a:r>
            <a:endParaRPr lang="en-US" sz="2400" dirty="0"/>
          </a:p>
        </p:txBody>
      </p:sp>
      <p:sp>
        <p:nvSpPr>
          <p:cNvPr id="20" name="Text 17"/>
          <p:cNvSpPr/>
          <p:nvPr/>
        </p:nvSpPr>
        <p:spPr>
          <a:xfrm>
            <a:off x="6087785" y="7089338"/>
            <a:ext cx="794123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Çevre politikalarını etkilemek, yerel yönetimlerle işbirliği yapmak</a:t>
            </a:r>
            <a:endParaRPr lang="en-US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AE6BF0-CECE-6D1E-5E94-DAA7B4F4910E}"/>
              </a:ext>
            </a:extLst>
          </p:cNvPr>
          <p:cNvSpPr/>
          <p:nvPr/>
        </p:nvSpPr>
        <p:spPr>
          <a:xfrm>
            <a:off x="12801600" y="7694342"/>
            <a:ext cx="1750741" cy="535258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88BFA3-127D-9253-D5B4-5B8CA4841B01}"/>
              </a:ext>
            </a:extLst>
          </p:cNvPr>
          <p:cNvSpPr txBox="1"/>
          <p:nvPr/>
        </p:nvSpPr>
        <p:spPr>
          <a:xfrm>
            <a:off x="601384" y="6424493"/>
            <a:ext cx="50626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/>
              <a:t>ÖĞRENCİLER MİNİK BİR TOHUM BANKASI KURDULAR.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POLEN TÜRLERİNİN HAVA </a:t>
            </a:r>
            <a:r>
              <a:rPr lang="en-US" sz="1400" dirty="0" err="1"/>
              <a:t>KİRLİLİĞİ</a:t>
            </a:r>
            <a:r>
              <a:rPr lang="en-US" sz="1400" dirty="0"/>
              <a:t> ÜZERİNDEKİ ETKİLERİ ANALİZ </a:t>
            </a:r>
            <a:r>
              <a:rPr lang="en-US" sz="1400" dirty="0" err="1"/>
              <a:t>EDİL</a:t>
            </a:r>
            <a:r>
              <a:rPr lang="tr-TR" sz="1400" dirty="0" err="1"/>
              <a:t>Dİ</a:t>
            </a:r>
            <a:endParaRPr lang="tr-T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YEŞİL </a:t>
            </a:r>
            <a:r>
              <a:rPr lang="en-US" sz="1400" dirty="0" err="1"/>
              <a:t>ZİNCİRİN</a:t>
            </a:r>
            <a:r>
              <a:rPr lang="en-US" sz="1400" dirty="0"/>
              <a:t> GÜÇLÜ </a:t>
            </a:r>
            <a:r>
              <a:rPr lang="en-US" sz="1400" dirty="0" err="1"/>
              <a:t>HALKALARI</a:t>
            </a:r>
            <a:r>
              <a:rPr lang="en-US" sz="1400" dirty="0"/>
              <a:t>: ÇEVRE </a:t>
            </a:r>
            <a:r>
              <a:rPr lang="en-US" sz="1400" dirty="0" err="1"/>
              <a:t>FİRMALARI</a:t>
            </a:r>
            <a:r>
              <a:rPr lang="tr-TR" sz="1400" dirty="0"/>
              <a:t> İLE  GÖRÜŞÜLDÜ.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3187" y="504263"/>
            <a:ext cx="10279023" cy="588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Dünya ve Türkiye'den İlham Veren Örnekler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659130" y="1577102"/>
            <a:ext cx="4581763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Dünyadan: Stanford Üniversitesi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659130" y="2118479"/>
            <a:ext cx="6426398" cy="602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Kampüsün tamamını %100 yenilenebilir enerjiyle çalıştırıyor. 65.000 ton CO2 emisyonunu azalttı - bu, 14.000 arabanın yoldan çekilmesi demek!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59130" y="3460331"/>
            <a:ext cx="2861191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Türkiye'den Öncüler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9130" y="4001708"/>
            <a:ext cx="6426398" cy="602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Boğaziçi Üniversitesi:</a:t>
            </a:r>
            <a:r>
              <a:rPr lang="en-US" sz="14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İklim Değişikliği ve Politikaları Uygulama ve Araştırma Merkezi kurdu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59130" y="4670244"/>
            <a:ext cx="6426398" cy="602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ODTÜ:</a:t>
            </a:r>
            <a:r>
              <a:rPr lang="en-US" sz="14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Kampüsünü doğal bir arboretum haline getirdi, 3000'den fazla ağaç türü barındırıyor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59130" y="5338780"/>
            <a:ext cx="6426398" cy="602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Fırat Üniversitesi:</a:t>
            </a:r>
            <a:r>
              <a:rPr lang="en-US" sz="14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Öğrenci toplulukları doğa yürüyüşleri, fidan dikimi ve çevre temizliği organize ediyor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59130" y="6624595"/>
            <a:ext cx="4581763" cy="1094966"/>
          </a:xfrm>
          <a:prstGeom prst="roundRect">
            <a:avLst>
              <a:gd name="adj" fmla="val 3531"/>
            </a:avLst>
          </a:prstGeom>
          <a:solidFill>
            <a:srgbClr val="E2D9CF"/>
          </a:solidFill>
          <a:ln/>
        </p:spPr>
      </p:sp>
      <p:sp>
        <p:nvSpPr>
          <p:cNvPr id="12" name="Text 8"/>
          <p:cNvSpPr/>
          <p:nvPr/>
        </p:nvSpPr>
        <p:spPr>
          <a:xfrm>
            <a:off x="998849" y="6825325"/>
            <a:ext cx="3453408" cy="693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Soru:</a:t>
            </a: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Sizce bizim kampüsümüz daha </a:t>
            </a:r>
            <a:r>
              <a:rPr lang="en-US" sz="16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çevreci</a:t>
            </a: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br>
              <a:rPr lang="tr-TR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</a:b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hale </a:t>
            </a:r>
            <a:r>
              <a:rPr lang="en-US" sz="16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gelmek</a:t>
            </a: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için </a:t>
            </a:r>
            <a:r>
              <a:rPr lang="en-US" sz="16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neye</a:t>
            </a: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ihtiyaç </a:t>
            </a:r>
            <a:r>
              <a:rPr lang="en-US" sz="1600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duyuyor</a:t>
            </a:r>
            <a:r>
              <a:rPr lang="en-US" sz="16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?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42F9C4-CDE5-2ACF-FF80-6A64D3143BF6}"/>
              </a:ext>
            </a:extLst>
          </p:cNvPr>
          <p:cNvSpPr/>
          <p:nvPr/>
        </p:nvSpPr>
        <p:spPr>
          <a:xfrm>
            <a:off x="12801600" y="7771448"/>
            <a:ext cx="1750741" cy="458152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9AA5C2-3809-FB31-53B6-883B3C4EF7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594" b="23905"/>
          <a:stretch>
            <a:fillRect/>
          </a:stretch>
        </p:blipFill>
        <p:spPr>
          <a:xfrm>
            <a:off x="7527012" y="1328056"/>
            <a:ext cx="6759482" cy="37099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E4DCCF-3AF8-373A-0038-1ABAA86C94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18" r="19345"/>
          <a:stretch>
            <a:fillRect/>
          </a:stretch>
        </p:blipFill>
        <p:spPr>
          <a:xfrm>
            <a:off x="8797641" y="5127408"/>
            <a:ext cx="4581762" cy="31021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4599" y="475059"/>
            <a:ext cx="7141131" cy="539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Her Öğrenci Bir Değişim Elçisidir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04599" y="1273850"/>
            <a:ext cx="7934801" cy="552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"Ben tek başıma ne yapabilirim ki?" diye düşünüyor musunuz? Bir öğrencinin bile davranışı domino etkisi yaratabilir.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599" y="2020848"/>
            <a:ext cx="431840" cy="4318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52299" y="2123361"/>
            <a:ext cx="21594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Plastik Yerine Cam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1252299" y="2496860"/>
            <a:ext cx="7287101" cy="552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Yeniden kullanılabilir su şişesi ve alışveriş çantası kullanarak yılda ortalama 167 plastik şişenin önüne geçebilirsiniz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599" y="3394948"/>
            <a:ext cx="431840" cy="43184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252299" y="3497461"/>
            <a:ext cx="21594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Enerji Tasarrufu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1252299" y="3870960"/>
            <a:ext cx="7287101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Gereksiz ışıkları kapatmak, elektronik cihazları fişten çekmek - basit ama etkili adımlar</a:t>
            </a:r>
            <a:endParaRPr lang="en-US" sz="13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599" y="4492704"/>
            <a:ext cx="431840" cy="43184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252299" y="4595217"/>
            <a:ext cx="216598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Topluluklara Katılın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1252299" y="4968716"/>
            <a:ext cx="7287101" cy="552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Yeşil kampüs, çevre kulüpleri ve gönüllü çevre organizasyonlarında yer almak kolektif etkiyi artırır</a:t>
            </a:r>
            <a:endParaRPr lang="en-US" sz="13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4599" y="5866805"/>
            <a:ext cx="431840" cy="43184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252299" y="5969318"/>
            <a:ext cx="215943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Ses Çıkarın</a:t>
            </a:r>
            <a:endParaRPr lang="en-US" sz="1700" dirty="0"/>
          </a:p>
        </p:txBody>
      </p:sp>
      <p:sp>
        <p:nvSpPr>
          <p:cNvPr id="16" name="Text 9"/>
          <p:cNvSpPr/>
          <p:nvPr/>
        </p:nvSpPr>
        <p:spPr>
          <a:xfrm>
            <a:off x="1252299" y="6342817"/>
            <a:ext cx="7287101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Sosyal medyada farkındalık oluşturun, çevrenizdeki insanları bilgilendirin ve ilham verin</a:t>
            </a:r>
            <a:endParaRPr lang="en-US" sz="1350" dirty="0"/>
          </a:p>
        </p:txBody>
      </p:sp>
      <p:sp>
        <p:nvSpPr>
          <p:cNvPr id="17" name="Text 10"/>
          <p:cNvSpPr/>
          <p:nvPr/>
        </p:nvSpPr>
        <p:spPr>
          <a:xfrm>
            <a:off x="863679" y="7007781"/>
            <a:ext cx="7675721" cy="552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"Yanınızdaki kişiyle konuşun: Öğrenciler olarak iklim için en basit ne yapabiliriz? Küçük adımlar büyük değişimlere yol açar."</a:t>
            </a:r>
            <a:endParaRPr lang="en-US" sz="1350" dirty="0"/>
          </a:p>
        </p:txBody>
      </p:sp>
      <p:sp>
        <p:nvSpPr>
          <p:cNvPr id="18" name="Shape 11"/>
          <p:cNvSpPr/>
          <p:nvPr/>
        </p:nvSpPr>
        <p:spPr>
          <a:xfrm>
            <a:off x="604599" y="6813471"/>
            <a:ext cx="22860" cy="941308"/>
          </a:xfrm>
          <a:prstGeom prst="rect">
            <a:avLst/>
          </a:prstGeom>
          <a:solidFill>
            <a:srgbClr val="D3C5B6"/>
          </a:solidFill>
          <a:ln/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64313" y="622043"/>
            <a:ext cx="7653218" cy="5748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Geleceği Birlikte Yaratma Zamanı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643890" y="1688783"/>
            <a:ext cx="7825978" cy="1970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200"/>
              </a:lnSpc>
              <a:buNone/>
            </a:pPr>
            <a:r>
              <a:rPr lang="en-US" sz="40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İklim krizi bir çevre meselesi değil, bir gelecek meselesidir</a:t>
            </a:r>
            <a:endParaRPr lang="en-US" sz="4000" dirty="0"/>
          </a:p>
        </p:txBody>
      </p:sp>
      <p:sp>
        <p:nvSpPr>
          <p:cNvPr id="4" name="Text 2"/>
          <p:cNvSpPr/>
          <p:nvPr/>
        </p:nvSpPr>
        <p:spPr>
          <a:xfrm>
            <a:off x="643889" y="3971923"/>
            <a:ext cx="8433203" cy="10410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Biz gençler, hem </a:t>
            </a:r>
            <a:r>
              <a:rPr lang="en-US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bilgiyle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hem de </a:t>
            </a:r>
            <a:r>
              <a:rPr lang="en-US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davranışlarımızla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bu değişimin lideri olabiliriz. Eğitimli, bilinçli ve kararlı bir nesil olarak </a:t>
            </a:r>
            <a:r>
              <a:rPr lang="en-US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gezegenimizin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b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</a:br>
            <a:r>
              <a:rPr lang="en-US" dirty="0" err="1">
                <a:latin typeface="Gelasio" pitchFamily="34" charset="0"/>
                <a:ea typeface="Gelasio" pitchFamily="34" charset="-122"/>
                <a:cs typeface="Gelasio" pitchFamily="34" charset="-120"/>
              </a:rPr>
              <a:t>geleceğini</a:t>
            </a: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şekillendirebiliriz.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688790" y="5353051"/>
            <a:ext cx="413861" cy="413861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6" name="Text 4"/>
          <p:cNvSpPr/>
          <p:nvPr/>
        </p:nvSpPr>
        <p:spPr>
          <a:xfrm>
            <a:off x="1264621" y="5434488"/>
            <a:ext cx="2299692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Bugün karar verin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270337" y="5873481"/>
            <a:ext cx="3200162" cy="58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Çevreye dair bir alışkanlığınızı değiştirmeye söz verin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4794439" y="5766912"/>
            <a:ext cx="413861" cy="413861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9" name="Text 7"/>
          <p:cNvSpPr/>
          <p:nvPr/>
        </p:nvSpPr>
        <p:spPr>
          <a:xfrm>
            <a:off x="5269587" y="5859677"/>
            <a:ext cx="2338507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Yarın harekete geçin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5292505" y="6245185"/>
            <a:ext cx="3200281" cy="58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Kampüsünüzdeki çevre girişimlerine katılın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688789" y="6809660"/>
            <a:ext cx="413861" cy="413861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  <p:txBody>
          <a:bodyPr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2" name="Text 10"/>
          <p:cNvSpPr/>
          <p:nvPr/>
        </p:nvSpPr>
        <p:spPr>
          <a:xfrm>
            <a:off x="1264621" y="6890266"/>
            <a:ext cx="2299692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Her gün ilham olun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1264621" y="7325736"/>
            <a:ext cx="7228165" cy="294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Çevrenizdeki insanları da bu değişime dahil edin</a:t>
            </a:r>
            <a:endParaRPr lang="en-US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088" y="2433538"/>
            <a:ext cx="5472641" cy="40285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480A15E-ABCC-C9AD-1B0A-A08A537F9276}"/>
              </a:ext>
            </a:extLst>
          </p:cNvPr>
          <p:cNvSpPr/>
          <p:nvPr/>
        </p:nvSpPr>
        <p:spPr>
          <a:xfrm>
            <a:off x="12801600" y="7694342"/>
            <a:ext cx="1750741" cy="535258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4F524A-8DBF-26FA-4EDB-936EDEA81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696685"/>
            <a:ext cx="6836229" cy="6836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E91DD8-91C7-1869-3E9B-39864343A198}"/>
              </a:ext>
            </a:extLst>
          </p:cNvPr>
          <p:cNvSpPr/>
          <p:nvPr/>
        </p:nvSpPr>
        <p:spPr>
          <a:xfrm>
            <a:off x="12801600" y="7694342"/>
            <a:ext cx="1750741" cy="535258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19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2233" y="433983"/>
            <a:ext cx="12169616" cy="13431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150"/>
              </a:lnSpc>
              <a:buNone/>
            </a:pPr>
            <a:r>
              <a:rPr lang="en-US" sz="5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🌿 Doğa Bize Sesleniyor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3935081" y="1713741"/>
            <a:ext cx="7250889" cy="889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000"/>
              </a:lnSpc>
              <a:buNone/>
            </a:pPr>
            <a:r>
              <a:rPr lang="en-US" sz="40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Artık Onu Dinleme Zamanı</a:t>
            </a:r>
            <a:endParaRPr lang="en-US" sz="4000" dirty="0"/>
          </a:p>
        </p:txBody>
      </p:sp>
      <p:sp>
        <p:nvSpPr>
          <p:cNvPr id="4" name="Shape 2"/>
          <p:cNvSpPr/>
          <p:nvPr/>
        </p:nvSpPr>
        <p:spPr>
          <a:xfrm>
            <a:off x="722233" y="4170324"/>
            <a:ext cx="13185934" cy="33338"/>
          </a:xfrm>
          <a:prstGeom prst="rect">
            <a:avLst/>
          </a:prstGeom>
          <a:solidFill>
            <a:srgbClr val="746558">
              <a:alpha val="50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722233" y="4435793"/>
            <a:ext cx="13185934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İklim krizi karşısında sessiz kalmak bir seçenek değil. Her birimiz, aldığımız küçük kararlarla büyük bir farkın parçası olabiliriz. Üniversiteler bu dönüşümün merkezinde yer alırken, </a:t>
            </a:r>
            <a:r>
              <a:rPr lang="en-US" sz="2000" dirty="0">
                <a:highlight>
                  <a:srgbClr val="D3C5B6"/>
                </a:highlight>
                <a:latin typeface="Gelasio" pitchFamily="34" charset="0"/>
                <a:ea typeface="Gelasio" pitchFamily="34" charset="-122"/>
                <a:cs typeface="Gelasio" pitchFamily="34" charset="-120"/>
              </a:rPr>
              <a:t>asıl güç sizin ellerinizde</a:t>
            </a: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- bugünün öğrencileri, yarının liderlerinde.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1031796" y="5560219"/>
            <a:ext cx="12876371" cy="66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b="1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Şimdi söz verme zamanı:</a:t>
            </a: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 Bugünden itibaren çevreye dair hangi alışkanlığınızı değiştireceksiniz? Bu soruyu kendinize sorun ve harekete geçin.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722233" y="5328047"/>
            <a:ext cx="22860" cy="1124426"/>
          </a:xfrm>
          <a:prstGeom prst="rect">
            <a:avLst/>
          </a:prstGeom>
          <a:solidFill>
            <a:srgbClr val="D3C5B6"/>
          </a:solidFill>
          <a:ln/>
        </p:spPr>
      </p:sp>
      <p:sp>
        <p:nvSpPr>
          <p:cNvPr id="8" name="Text 6"/>
          <p:cNvSpPr/>
          <p:nvPr/>
        </p:nvSpPr>
        <p:spPr>
          <a:xfrm>
            <a:off x="722233" y="6684645"/>
            <a:ext cx="13185934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latin typeface="Gelasio" pitchFamily="34" charset="0"/>
                <a:ea typeface="Gelasio" pitchFamily="34" charset="-122"/>
                <a:cs typeface="Gelasio" pitchFamily="34" charset="-120"/>
              </a:rPr>
              <a:t>Birlikte daha yeşil, daha sürdürülebilir bir gelecek inşa edebiliriz. Çünkü değişim bizimle başlıyor.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E4B5BF-8BBA-D559-3E30-BEA9B58816E1}"/>
              </a:ext>
            </a:extLst>
          </p:cNvPr>
          <p:cNvSpPr/>
          <p:nvPr/>
        </p:nvSpPr>
        <p:spPr>
          <a:xfrm>
            <a:off x="12801600" y="7694342"/>
            <a:ext cx="1750741" cy="535258"/>
          </a:xfrm>
          <a:prstGeom prst="rect">
            <a:avLst/>
          </a:prstGeom>
          <a:solidFill>
            <a:srgbClr val="F9F6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651</Words>
  <Application>Microsoft Office PowerPoint</Application>
  <PresentationFormat>Custom</PresentationFormat>
  <Paragraphs>75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Gelasio</vt:lpstr>
      <vt:lpstr>Gelasio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taher eskandari</dc:creator>
  <cp:lastModifiedBy>Taher Eskandarifard </cp:lastModifiedBy>
  <cp:revision>9</cp:revision>
  <dcterms:created xsi:type="dcterms:W3CDTF">2025-11-03T07:41:36Z</dcterms:created>
  <dcterms:modified xsi:type="dcterms:W3CDTF">2025-11-05T08:58:18Z</dcterms:modified>
</cp:coreProperties>
</file>