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1E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69" d="100"/>
          <a:sy n="69" d="100"/>
        </p:scale>
        <p:origin x="67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143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svg"/><Relationship Id="rId2" Type="http://schemas.openxmlformats.org/officeDocument/2006/relationships/notesSlide" Target="../notesSlides/notesSlide9.xml"/><Relationship Id="rId16" Type="http://schemas.openxmlformats.org/officeDocument/2006/relationships/image" Target="../media/image34.png"/><Relationship Id="rId20" Type="http://schemas.openxmlformats.org/officeDocument/2006/relationships/image" Target="../media/image38.svg"/><Relationship Id="rId1" Type="http://schemas.openxmlformats.org/officeDocument/2006/relationships/slideLayout" Target="../slideLayouts/slideLayout10.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5" Type="http://schemas.openxmlformats.org/officeDocument/2006/relationships/image" Target="../media/image33.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773198"/>
            <a:ext cx="7556421" cy="2480310"/>
          </a:xfrm>
          <a:prstGeom prst="rect">
            <a:avLst/>
          </a:prstGeom>
          <a:noFill/>
          <a:ln/>
        </p:spPr>
        <p:txBody>
          <a:bodyPr wrap="square" lIns="0" tIns="0" rIns="0" bIns="0" rtlCol="0" anchor="t"/>
          <a:lstStyle/>
          <a:p>
            <a:pPr marL="0" indent="0" algn="ctr">
              <a:lnSpc>
                <a:spcPts val="4850"/>
              </a:lnSpc>
              <a:buNone/>
            </a:pPr>
            <a:r>
              <a:rPr lang="en-US" sz="3900" b="1" dirty="0">
                <a:solidFill>
                  <a:srgbClr val="FFC000"/>
                </a:solidFill>
                <a:latin typeface="Times New Roman" panose="02020603050405020304" pitchFamily="18" charset="0"/>
                <a:ea typeface="Syne Extra Bold" pitchFamily="34" charset="-122"/>
                <a:cs typeface="Times New Roman" panose="02020603050405020304" pitchFamily="18" charset="0"/>
              </a:rPr>
              <a:t>Gençlik Önerileri: İklim Krizini Önlemede Gençlerin Rolü</a:t>
            </a:r>
            <a:endParaRPr lang="en-US" sz="3900" dirty="0">
              <a:solidFill>
                <a:srgbClr val="FFC000"/>
              </a:solidFill>
              <a:latin typeface="Times New Roman" panose="02020603050405020304" pitchFamily="18" charset="0"/>
              <a:cs typeface="Times New Roman" panose="02020603050405020304" pitchFamily="18" charset="0"/>
            </a:endParaRPr>
          </a:p>
        </p:txBody>
      </p:sp>
      <p:sp>
        <p:nvSpPr>
          <p:cNvPr id="4" name="Text 1"/>
          <p:cNvSpPr/>
          <p:nvPr/>
        </p:nvSpPr>
        <p:spPr>
          <a:xfrm>
            <a:off x="1206386" y="4288428"/>
            <a:ext cx="6766736" cy="1905238"/>
          </a:xfrm>
          <a:prstGeom prst="rect">
            <a:avLst/>
          </a:prstGeom>
          <a:noFill/>
          <a:ln/>
        </p:spPr>
        <p:txBody>
          <a:bodyPr wrap="square" lIns="0" tIns="0" rIns="0" bIns="0" rtlCol="0" anchor="t"/>
          <a:lstStyle/>
          <a:p>
            <a:pPr marL="0" indent="0" algn="just">
              <a:lnSpc>
                <a:spcPct val="150000"/>
              </a:lnSpc>
              <a:buNone/>
            </a:pPr>
            <a:r>
              <a:rPr lang="en-US" sz="1600" dirty="0">
                <a:solidFill>
                  <a:schemeClr val="accent1">
                    <a:lumMod val="40000"/>
                    <a:lumOff val="60000"/>
                  </a:schemeClr>
                </a:solidFill>
                <a:latin typeface="Times New Roman" panose="02020603050405020304" pitchFamily="18" charset="0"/>
                <a:ea typeface="Syne" pitchFamily="34" charset="-122"/>
                <a:cs typeface="Times New Roman" panose="02020603050405020304" pitchFamily="18" charset="0"/>
              </a:rPr>
              <a:t>İklim krizi, sadece bir çevresel sorun değil; bu neslin geleceğini doğrudan etkileyen bir küresel zorluktur. Gençler, yaratıcılık, teknoloji ve idealizm ile silahlandırılmış olarak, bu krizi çözmek için benzersiz bir </a:t>
            </a:r>
            <a:r>
              <a:rPr lang="en-US" sz="1600" dirty="0" err="1">
                <a:solidFill>
                  <a:schemeClr val="accent1">
                    <a:lumMod val="40000"/>
                    <a:lumOff val="60000"/>
                  </a:schemeClr>
                </a:solidFill>
                <a:latin typeface="Times New Roman" panose="02020603050405020304" pitchFamily="18" charset="0"/>
                <a:ea typeface="Syne" pitchFamily="34" charset="-122"/>
                <a:cs typeface="Times New Roman" panose="02020603050405020304" pitchFamily="18" charset="0"/>
              </a:rPr>
              <a:t>konumdadırlar</a:t>
            </a:r>
            <a:r>
              <a:rPr lang="en-US" sz="1600" dirty="0">
                <a:solidFill>
                  <a:schemeClr val="accent1">
                    <a:lumMod val="40000"/>
                    <a:lumOff val="60000"/>
                  </a:schemeClr>
                </a:solidFill>
                <a:latin typeface="Times New Roman" panose="02020603050405020304" pitchFamily="18" charset="0"/>
                <a:ea typeface="Syne" pitchFamily="34" charset="-122"/>
                <a:cs typeface="Times New Roman" panose="02020603050405020304" pitchFamily="18" charset="0"/>
              </a:rPr>
              <a:t>.</a:t>
            </a:r>
            <a:endParaRPr lang="en-US" sz="1600" dirty="0">
              <a:solidFill>
                <a:schemeClr val="accent1">
                  <a:lumMod val="40000"/>
                  <a:lumOff val="60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31148"/>
          </a:xfrm>
          <a:prstGeom prst="rect">
            <a:avLst/>
          </a:prstGeom>
        </p:spPr>
      </p:pic>
      <p:sp>
        <p:nvSpPr>
          <p:cNvPr id="3" name="Text 0"/>
          <p:cNvSpPr/>
          <p:nvPr/>
        </p:nvSpPr>
        <p:spPr>
          <a:xfrm>
            <a:off x="6220778" y="504825"/>
            <a:ext cx="7675245" cy="917972"/>
          </a:xfrm>
          <a:prstGeom prst="rect">
            <a:avLst/>
          </a:prstGeom>
          <a:noFill/>
          <a:ln/>
        </p:spPr>
        <p:txBody>
          <a:bodyPr wrap="square" lIns="0" tIns="0" rIns="0" bIns="0" rtlCol="0" anchor="t"/>
          <a:lstStyle/>
          <a:p>
            <a:pPr marL="0" indent="0" algn="ctr">
              <a:lnSpc>
                <a:spcPts val="3600"/>
              </a:lnSpc>
              <a:buNone/>
            </a:pPr>
            <a:r>
              <a:rPr lang="en-US" sz="2800" b="1" dirty="0">
                <a:solidFill>
                  <a:srgbClr val="FFFF00"/>
                </a:solidFill>
                <a:latin typeface="Times New Roman" panose="02020603050405020304" pitchFamily="18" charset="0"/>
                <a:ea typeface="Syne Extra Bold" pitchFamily="34" charset="-122"/>
                <a:cs typeface="Times New Roman" panose="02020603050405020304" pitchFamily="18" charset="0"/>
              </a:rPr>
              <a:t>Yeşil Danışmanlık: İklim Kaygısını Giderme</a:t>
            </a:r>
            <a:endParaRPr lang="en-US" sz="2800" dirty="0">
              <a:solidFill>
                <a:srgbClr val="FFFF00"/>
              </a:solidFill>
              <a:latin typeface="Times New Roman" panose="02020603050405020304" pitchFamily="18" charset="0"/>
              <a:cs typeface="Times New Roman" panose="02020603050405020304" pitchFamily="18" charset="0"/>
            </a:endParaRPr>
          </a:p>
        </p:txBody>
      </p:sp>
      <p:sp>
        <p:nvSpPr>
          <p:cNvPr id="4" name="Text 1"/>
          <p:cNvSpPr/>
          <p:nvPr/>
        </p:nvSpPr>
        <p:spPr>
          <a:xfrm>
            <a:off x="6220778" y="1698188"/>
            <a:ext cx="7675245" cy="1174909"/>
          </a:xfrm>
          <a:prstGeom prst="rect">
            <a:avLst/>
          </a:prstGeom>
          <a:noFill/>
          <a:ln/>
        </p:spPr>
        <p:txBody>
          <a:bodyPr wrap="square" lIns="0" tIns="0" rIns="0" bIns="0" rtlCol="0" anchor="t"/>
          <a:lstStyle/>
          <a:p>
            <a:pPr marL="0" indent="0" algn="l">
              <a:lnSpc>
                <a:spcPts val="2300"/>
              </a:lnSpc>
              <a:buNone/>
            </a:pPr>
            <a:r>
              <a:rPr lang="en-US" sz="1400" dirty="0">
                <a:solidFill>
                  <a:srgbClr val="D7E5D8"/>
                </a:solidFill>
                <a:latin typeface="Times New Roman" panose="02020603050405020304" pitchFamily="18" charset="0"/>
                <a:ea typeface="Syne" pitchFamily="34" charset="-122"/>
                <a:cs typeface="Times New Roman" panose="02020603050405020304" pitchFamily="18" charset="0"/>
              </a:rPr>
              <a:t>İklim krizi, gençlerde yaygın bir şekilde kaygı ve çaresizlik hissiyatı yaratır. Bu "iklim anksiyetesi" gerçek ve ciddi bir sorun olup, zihinsel sağlığı olumsuz etkiler. Okullarda ve üniversitelerde, iklim konusunda eğitilmiş danışmanlar tarafından sağlanan "Yeşil Danışmanlık" programı, gençlerin kaygılarını anlamlı eylemle dönüştürmelerine yardımcı olur.</a:t>
            </a:r>
            <a:endParaRPr lang="en-US" sz="1400" dirty="0">
              <a:latin typeface="Times New Roman" panose="02020603050405020304" pitchFamily="18" charset="0"/>
              <a:cs typeface="Times New Roman" panose="02020603050405020304" pitchFamily="18" charset="0"/>
            </a:endParaRPr>
          </a:p>
        </p:txBody>
      </p:sp>
      <p:sp>
        <p:nvSpPr>
          <p:cNvPr id="5" name="Shape 2"/>
          <p:cNvSpPr/>
          <p:nvPr/>
        </p:nvSpPr>
        <p:spPr>
          <a:xfrm>
            <a:off x="6220778" y="3079552"/>
            <a:ext cx="3745825" cy="1978104"/>
          </a:xfrm>
          <a:prstGeom prst="roundRect">
            <a:avLst>
              <a:gd name="adj" fmla="val 3898"/>
            </a:avLst>
          </a:prstGeom>
          <a:solidFill>
            <a:srgbClr val="152025">
              <a:alpha val="95000"/>
            </a:srgbClr>
          </a:solidFill>
          <a:ln w="22860">
            <a:solidFill>
              <a:srgbClr val="6D9121"/>
            </a:solidFill>
            <a:prstDash val="solid"/>
          </a:ln>
        </p:spPr>
      </p:sp>
      <p:sp>
        <p:nvSpPr>
          <p:cNvPr id="6" name="Text 3"/>
          <p:cNvSpPr/>
          <p:nvPr/>
        </p:nvSpPr>
        <p:spPr>
          <a:xfrm>
            <a:off x="6427232" y="3286006"/>
            <a:ext cx="3056334" cy="286941"/>
          </a:xfrm>
          <a:prstGeom prst="rect">
            <a:avLst/>
          </a:prstGeom>
          <a:noFill/>
          <a:ln/>
        </p:spPr>
        <p:txBody>
          <a:bodyPr wrap="none" lIns="0" tIns="0" rIns="0" bIns="0" rtlCol="0" anchor="t"/>
          <a:lstStyle/>
          <a:p>
            <a:pPr marL="0" indent="0" algn="l">
              <a:lnSpc>
                <a:spcPts val="2250"/>
              </a:lnSpc>
              <a:buNone/>
            </a:pPr>
            <a:r>
              <a:rPr lang="en-US" sz="1800" b="1" dirty="0">
                <a:solidFill>
                  <a:srgbClr val="D7E5D8"/>
                </a:solidFill>
                <a:latin typeface="Times New Roman" panose="02020603050405020304" pitchFamily="18" charset="0"/>
                <a:ea typeface="Syne Extra Bold" pitchFamily="34" charset="-122"/>
                <a:cs typeface="Times New Roman" panose="02020603050405020304" pitchFamily="18" charset="0"/>
              </a:rPr>
              <a:t>Psikolojik Destek</a:t>
            </a:r>
            <a:endParaRPr lang="en-US" sz="1800" dirty="0">
              <a:latin typeface="Times New Roman" panose="02020603050405020304" pitchFamily="18" charset="0"/>
              <a:cs typeface="Times New Roman" panose="02020603050405020304" pitchFamily="18" charset="0"/>
            </a:endParaRPr>
          </a:p>
        </p:txBody>
      </p:sp>
      <p:sp>
        <p:nvSpPr>
          <p:cNvPr id="7" name="Text 4"/>
          <p:cNvSpPr/>
          <p:nvPr/>
        </p:nvSpPr>
        <p:spPr>
          <a:xfrm>
            <a:off x="6427232" y="3683079"/>
            <a:ext cx="3332917" cy="587454"/>
          </a:xfrm>
          <a:prstGeom prst="rect">
            <a:avLst/>
          </a:prstGeom>
          <a:noFill/>
          <a:ln/>
        </p:spPr>
        <p:txBody>
          <a:bodyPr wrap="square" lIns="0" tIns="0" rIns="0" bIns="0" rtlCol="0" anchor="t"/>
          <a:lstStyle/>
          <a:p>
            <a:pPr marL="0" indent="0" algn="l">
              <a:lnSpc>
                <a:spcPts val="2300"/>
              </a:lnSpc>
              <a:buNone/>
            </a:pPr>
            <a:r>
              <a:rPr lang="en-US" sz="1400" dirty="0">
                <a:solidFill>
                  <a:srgbClr val="D7E5D8"/>
                </a:solidFill>
                <a:latin typeface="Times New Roman" panose="02020603050405020304" pitchFamily="18" charset="0"/>
                <a:ea typeface="Syne" pitchFamily="34" charset="-122"/>
                <a:cs typeface="Times New Roman" panose="02020603050405020304" pitchFamily="18" charset="0"/>
              </a:rPr>
              <a:t>Kaygı ve depresyon belirtilerini tanıyan, travma-bilgili müdahaleler sunulur.</a:t>
            </a:r>
            <a:endParaRPr lang="en-US" sz="1400" dirty="0">
              <a:latin typeface="Times New Roman" panose="02020603050405020304" pitchFamily="18" charset="0"/>
              <a:cs typeface="Times New Roman" panose="02020603050405020304" pitchFamily="18" charset="0"/>
            </a:endParaRPr>
          </a:p>
        </p:txBody>
      </p:sp>
      <p:sp>
        <p:nvSpPr>
          <p:cNvPr id="8" name="Shape 5"/>
          <p:cNvSpPr/>
          <p:nvPr/>
        </p:nvSpPr>
        <p:spPr>
          <a:xfrm>
            <a:off x="10150197" y="3079552"/>
            <a:ext cx="3745825" cy="1978104"/>
          </a:xfrm>
          <a:prstGeom prst="roundRect">
            <a:avLst>
              <a:gd name="adj" fmla="val 3898"/>
            </a:avLst>
          </a:prstGeom>
          <a:solidFill>
            <a:srgbClr val="152025">
              <a:alpha val="95000"/>
            </a:srgbClr>
          </a:solidFill>
          <a:ln w="22860">
            <a:solidFill>
              <a:srgbClr val="6D9121"/>
            </a:solidFill>
            <a:prstDash val="solid"/>
          </a:ln>
        </p:spPr>
      </p:sp>
      <p:sp>
        <p:nvSpPr>
          <p:cNvPr id="9" name="Text 6"/>
          <p:cNvSpPr/>
          <p:nvPr/>
        </p:nvSpPr>
        <p:spPr>
          <a:xfrm>
            <a:off x="10356652" y="3286006"/>
            <a:ext cx="3332917" cy="573881"/>
          </a:xfrm>
          <a:prstGeom prst="rect">
            <a:avLst/>
          </a:prstGeom>
          <a:noFill/>
          <a:ln/>
        </p:spPr>
        <p:txBody>
          <a:bodyPr wrap="square" lIns="0" tIns="0" rIns="0" bIns="0" rtlCol="0" anchor="t"/>
          <a:lstStyle/>
          <a:p>
            <a:pPr marL="0" indent="0" algn="l">
              <a:lnSpc>
                <a:spcPts val="2250"/>
              </a:lnSpc>
              <a:buNone/>
            </a:pPr>
            <a:r>
              <a:rPr lang="en-US" sz="1800" b="1" dirty="0">
                <a:solidFill>
                  <a:srgbClr val="D7E5D8"/>
                </a:solidFill>
                <a:latin typeface="Times New Roman" panose="02020603050405020304" pitchFamily="18" charset="0"/>
                <a:ea typeface="Syne Extra Bold" pitchFamily="34" charset="-122"/>
                <a:cs typeface="Times New Roman" panose="02020603050405020304" pitchFamily="18" charset="0"/>
              </a:rPr>
              <a:t>Eylem Tabanlı Çözüm</a:t>
            </a:r>
            <a:endParaRPr lang="en-US" sz="1800" dirty="0">
              <a:latin typeface="Times New Roman" panose="02020603050405020304" pitchFamily="18" charset="0"/>
              <a:cs typeface="Times New Roman" panose="02020603050405020304" pitchFamily="18" charset="0"/>
            </a:endParaRPr>
          </a:p>
        </p:txBody>
      </p:sp>
      <p:sp>
        <p:nvSpPr>
          <p:cNvPr id="10" name="Text 7"/>
          <p:cNvSpPr/>
          <p:nvPr/>
        </p:nvSpPr>
        <p:spPr>
          <a:xfrm>
            <a:off x="10356652" y="3970020"/>
            <a:ext cx="3332917" cy="881182"/>
          </a:xfrm>
          <a:prstGeom prst="rect">
            <a:avLst/>
          </a:prstGeom>
          <a:noFill/>
          <a:ln/>
        </p:spPr>
        <p:txBody>
          <a:bodyPr wrap="square" lIns="0" tIns="0" rIns="0" bIns="0" rtlCol="0" anchor="t"/>
          <a:lstStyle/>
          <a:p>
            <a:pPr marL="0" indent="0" algn="l">
              <a:lnSpc>
                <a:spcPts val="2300"/>
              </a:lnSpc>
              <a:buNone/>
            </a:pPr>
            <a:r>
              <a:rPr lang="en-US" sz="1400" dirty="0">
                <a:solidFill>
                  <a:srgbClr val="D7E5D8"/>
                </a:solidFill>
                <a:latin typeface="Times New Roman" panose="02020603050405020304" pitchFamily="18" charset="0"/>
                <a:ea typeface="Syne" pitchFamily="34" charset="-122"/>
                <a:cs typeface="Times New Roman" panose="02020603050405020304" pitchFamily="18" charset="0"/>
              </a:rPr>
              <a:t>Danışmanlar, gençlerin kaygılarını yapıcı iklim eylemine dönüştürmelerine rehberlik eder.</a:t>
            </a:r>
            <a:endParaRPr lang="en-US" sz="1400" dirty="0">
              <a:latin typeface="Times New Roman" panose="02020603050405020304" pitchFamily="18" charset="0"/>
              <a:cs typeface="Times New Roman" panose="02020603050405020304" pitchFamily="18" charset="0"/>
            </a:endParaRPr>
          </a:p>
        </p:txBody>
      </p:sp>
      <p:sp>
        <p:nvSpPr>
          <p:cNvPr id="11" name="Shape 8"/>
          <p:cNvSpPr/>
          <p:nvPr/>
        </p:nvSpPr>
        <p:spPr>
          <a:xfrm>
            <a:off x="6220778" y="5241250"/>
            <a:ext cx="7675245" cy="1397437"/>
          </a:xfrm>
          <a:prstGeom prst="roundRect">
            <a:avLst>
              <a:gd name="adj" fmla="val 5518"/>
            </a:avLst>
          </a:prstGeom>
          <a:solidFill>
            <a:srgbClr val="152025">
              <a:alpha val="95000"/>
            </a:srgbClr>
          </a:solidFill>
          <a:ln w="22860">
            <a:solidFill>
              <a:srgbClr val="6D9121"/>
            </a:solidFill>
            <a:prstDash val="solid"/>
          </a:ln>
        </p:spPr>
      </p:sp>
      <p:sp>
        <p:nvSpPr>
          <p:cNvPr id="12" name="Text 9"/>
          <p:cNvSpPr/>
          <p:nvPr/>
        </p:nvSpPr>
        <p:spPr>
          <a:xfrm>
            <a:off x="6427232" y="5447705"/>
            <a:ext cx="4243149" cy="286941"/>
          </a:xfrm>
          <a:prstGeom prst="rect">
            <a:avLst/>
          </a:prstGeom>
          <a:noFill/>
          <a:ln/>
        </p:spPr>
        <p:txBody>
          <a:bodyPr wrap="none" lIns="0" tIns="0" rIns="0" bIns="0" rtlCol="0" anchor="t"/>
          <a:lstStyle/>
          <a:p>
            <a:pPr marL="0" indent="0" algn="l">
              <a:lnSpc>
                <a:spcPts val="2250"/>
              </a:lnSpc>
              <a:buNone/>
            </a:pPr>
            <a:r>
              <a:rPr lang="en-US" sz="1800" b="1" dirty="0">
                <a:solidFill>
                  <a:srgbClr val="D7E5D8"/>
                </a:solidFill>
                <a:latin typeface="Times New Roman" panose="02020603050405020304" pitchFamily="18" charset="0"/>
                <a:ea typeface="Syne Extra Bold" pitchFamily="34" charset="-122"/>
                <a:cs typeface="Times New Roman" panose="02020603050405020304" pitchFamily="18" charset="0"/>
              </a:rPr>
              <a:t>Topluluk ve Dayanışma</a:t>
            </a:r>
            <a:endParaRPr lang="en-US" sz="1800" dirty="0">
              <a:latin typeface="Times New Roman" panose="02020603050405020304" pitchFamily="18" charset="0"/>
              <a:cs typeface="Times New Roman" panose="02020603050405020304" pitchFamily="18" charset="0"/>
            </a:endParaRPr>
          </a:p>
        </p:txBody>
      </p:sp>
      <p:sp>
        <p:nvSpPr>
          <p:cNvPr id="13" name="Text 10"/>
          <p:cNvSpPr/>
          <p:nvPr/>
        </p:nvSpPr>
        <p:spPr>
          <a:xfrm>
            <a:off x="6427232" y="5844778"/>
            <a:ext cx="7262336" cy="587454"/>
          </a:xfrm>
          <a:prstGeom prst="rect">
            <a:avLst/>
          </a:prstGeom>
          <a:noFill/>
          <a:ln/>
        </p:spPr>
        <p:txBody>
          <a:bodyPr wrap="square" lIns="0" tIns="0" rIns="0" bIns="0" rtlCol="0" anchor="t"/>
          <a:lstStyle/>
          <a:p>
            <a:pPr marL="0" indent="0" algn="l">
              <a:lnSpc>
                <a:spcPts val="2300"/>
              </a:lnSpc>
              <a:buNone/>
            </a:pPr>
            <a:r>
              <a:rPr lang="en-US" sz="1400" dirty="0">
                <a:solidFill>
                  <a:srgbClr val="D7E5D8"/>
                </a:solidFill>
                <a:latin typeface="Times New Roman" panose="02020603050405020304" pitchFamily="18" charset="0"/>
                <a:ea typeface="Syne" pitchFamily="34" charset="-122"/>
                <a:cs typeface="Times New Roman" panose="02020603050405020304" pitchFamily="18" charset="0"/>
              </a:rPr>
              <a:t>Grup danışmanlığı, gençlerin kendileri gibi düşünen insanlarla bağlanmasını sağlar, yalnızlık hissini azaltır.</a:t>
            </a:r>
            <a:endParaRPr lang="en-US" sz="1400" dirty="0">
              <a:latin typeface="Times New Roman" panose="02020603050405020304" pitchFamily="18" charset="0"/>
              <a:cs typeface="Times New Roman" panose="02020603050405020304" pitchFamily="18" charset="0"/>
            </a:endParaRPr>
          </a:p>
        </p:txBody>
      </p:sp>
      <p:sp>
        <p:nvSpPr>
          <p:cNvPr id="14" name="Text 11"/>
          <p:cNvSpPr/>
          <p:nvPr/>
        </p:nvSpPr>
        <p:spPr>
          <a:xfrm>
            <a:off x="6220778" y="6845141"/>
            <a:ext cx="7675245" cy="881182"/>
          </a:xfrm>
          <a:prstGeom prst="rect">
            <a:avLst/>
          </a:prstGeom>
          <a:noFill/>
          <a:ln/>
        </p:spPr>
        <p:txBody>
          <a:bodyPr wrap="square" lIns="0" tIns="0" rIns="0" bIns="0" rtlCol="0" anchor="t"/>
          <a:lstStyle/>
          <a:p>
            <a:pPr marL="0" indent="0" algn="l">
              <a:lnSpc>
                <a:spcPts val="2300"/>
              </a:lnSpc>
              <a:buNone/>
            </a:pPr>
            <a:r>
              <a:rPr lang="en-US" sz="1400" b="1" dirty="0">
                <a:solidFill>
                  <a:srgbClr val="000000"/>
                </a:solidFill>
                <a:highlight>
                  <a:srgbClr val="A9F00F"/>
                </a:highlight>
                <a:latin typeface="Times New Roman" panose="02020603050405020304" pitchFamily="18" charset="0"/>
                <a:ea typeface="Syne" pitchFamily="34" charset="-122"/>
                <a:cs typeface="Times New Roman" panose="02020603050405020304" pitchFamily="18" charset="0"/>
              </a:rPr>
              <a:t>Sonuç:</a:t>
            </a:r>
            <a:r>
              <a:rPr lang="en-US" sz="1400" dirty="0">
                <a:solidFill>
                  <a:srgbClr val="D7E5D8"/>
                </a:solidFill>
                <a:latin typeface="Times New Roman" panose="02020603050405020304" pitchFamily="18" charset="0"/>
                <a:ea typeface="Syne" pitchFamily="34" charset="-122"/>
                <a:cs typeface="Times New Roman" panose="02020603050405020304" pitchFamily="18" charset="0"/>
              </a:rPr>
              <a:t> Gençler, iklim krizinin sadece kurbanları değil, çözümü yaratacak nesildirler. Eğer onları uygun araçlar, bilgi ve destek ile donatırsak, yeşil bir Türkiye ve yeşil bir dünya inşa etmeleri mümkündür.</a:t>
            </a:r>
            <a:endParaRPr lang="en-US" sz="1400" dirty="0">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C5990098-625D-9C68-232F-99C476257C39}"/>
              </a:ext>
            </a:extLst>
          </p:cNvPr>
          <p:cNvSpPr/>
          <p:nvPr/>
        </p:nvSpPr>
        <p:spPr>
          <a:xfrm>
            <a:off x="12879659" y="7683190"/>
            <a:ext cx="1639229" cy="457200"/>
          </a:xfrm>
          <a:prstGeom prst="roundRect">
            <a:avLst/>
          </a:prstGeom>
          <a:solidFill>
            <a:srgbClr val="141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17471" y="493276"/>
            <a:ext cx="13195459" cy="896779"/>
          </a:xfrm>
          <a:prstGeom prst="rect">
            <a:avLst/>
          </a:prstGeom>
          <a:noFill/>
          <a:ln/>
        </p:spPr>
        <p:txBody>
          <a:bodyPr wrap="square" lIns="0" tIns="0" rIns="0" bIns="0" rtlCol="0" anchor="t"/>
          <a:lstStyle/>
          <a:p>
            <a:pPr marL="0" indent="0" algn="l">
              <a:lnSpc>
                <a:spcPts val="3500"/>
              </a:lnSpc>
              <a:buNone/>
            </a:pPr>
            <a:r>
              <a:rPr lang="en-US" sz="2800" b="1" dirty="0">
                <a:solidFill>
                  <a:srgbClr val="FFFF00"/>
                </a:solidFill>
                <a:latin typeface="Times New Roman" panose="02020603050405020304" pitchFamily="18" charset="0"/>
                <a:ea typeface="Syne Extra Bold" pitchFamily="34" charset="-122"/>
                <a:cs typeface="Times New Roman" panose="02020603050405020304" pitchFamily="18" charset="0"/>
              </a:rPr>
              <a:t>Dijital Çözümler: Oyunlaştırılmış İklim Uygulamaları</a:t>
            </a:r>
            <a:endParaRPr lang="en-US" sz="2800" dirty="0">
              <a:solidFill>
                <a:srgbClr val="FFFF00"/>
              </a:solidFill>
              <a:latin typeface="Times New Roman" panose="02020603050405020304" pitchFamily="18" charset="0"/>
              <a:cs typeface="Times New Roman" panose="02020603050405020304" pitchFamily="18" charset="0"/>
            </a:endParaRPr>
          </a:p>
        </p:txBody>
      </p:sp>
      <p:sp>
        <p:nvSpPr>
          <p:cNvPr id="3" name="Text 1"/>
          <p:cNvSpPr/>
          <p:nvPr/>
        </p:nvSpPr>
        <p:spPr>
          <a:xfrm>
            <a:off x="717471" y="1838325"/>
            <a:ext cx="3700939" cy="280154"/>
          </a:xfrm>
          <a:prstGeom prst="rect">
            <a:avLst/>
          </a:prstGeom>
          <a:noFill/>
          <a:ln/>
        </p:spPr>
        <p:txBody>
          <a:bodyPr wrap="none" lIns="0" tIns="0" rIns="0" bIns="0" rtlCol="0" anchor="t"/>
          <a:lstStyle/>
          <a:p>
            <a:pPr marL="0" indent="0" algn="l">
              <a:lnSpc>
                <a:spcPts val="2200"/>
              </a:lnSpc>
              <a:buNone/>
            </a:pPr>
            <a:r>
              <a:rPr lang="en-US" sz="2000" b="1" dirty="0">
                <a:solidFill>
                  <a:srgbClr val="F0F4F1"/>
                </a:solidFill>
                <a:latin typeface="Times New Roman" panose="02020603050405020304" pitchFamily="18" charset="0"/>
                <a:ea typeface="Syne Extra Bold" pitchFamily="34" charset="-122"/>
                <a:cs typeface="Times New Roman" panose="02020603050405020304" pitchFamily="18" charset="0"/>
              </a:rPr>
              <a:t>İllüdüstratif Yaklaşım</a:t>
            </a:r>
            <a:endParaRPr lang="en-US" sz="2000" dirty="0">
              <a:latin typeface="Times New Roman" panose="02020603050405020304" pitchFamily="18" charset="0"/>
              <a:cs typeface="Times New Roman" panose="02020603050405020304" pitchFamily="18" charset="0"/>
            </a:endParaRPr>
          </a:p>
        </p:txBody>
      </p:sp>
      <p:sp>
        <p:nvSpPr>
          <p:cNvPr id="4" name="Text 2"/>
          <p:cNvSpPr/>
          <p:nvPr/>
        </p:nvSpPr>
        <p:spPr>
          <a:xfrm>
            <a:off x="717471" y="2629495"/>
            <a:ext cx="6379012" cy="1435298"/>
          </a:xfrm>
          <a:prstGeom prst="rect">
            <a:avLst/>
          </a:prstGeom>
          <a:noFill/>
          <a:ln/>
        </p:spPr>
        <p:txBody>
          <a:bodyPr wrap="square" lIns="0" tIns="0" rIns="0" bIns="0" rtlCol="0" anchor="t"/>
          <a:lstStyle/>
          <a:p>
            <a:pPr marL="0" indent="0" algn="just">
              <a:lnSpc>
                <a:spcPts val="2250"/>
              </a:lnSpc>
              <a:buNone/>
            </a:pPr>
            <a:r>
              <a:rPr lang="en-US" dirty="0">
                <a:solidFill>
                  <a:srgbClr val="D7E5D8"/>
                </a:solidFill>
                <a:latin typeface="Times New Roman" panose="02020603050405020304" pitchFamily="18" charset="0"/>
                <a:ea typeface="Syne" pitchFamily="34" charset="-122"/>
                <a:cs typeface="Times New Roman" panose="02020603050405020304" pitchFamily="18" charset="0"/>
              </a:rPr>
              <a:t>İklim krizinin karmaşık konuları, gençlerin günlük kullandığı mobil uygulamalar aracılığıyla sunulabilir. Video oyunları, bulmaca oyunları ve interaktif uygulamalar, öğrenmeyi eğlenceli ve bağlayıcı hale getirir. Bu tür uygulamalar, gençlerin iklim değişikliği hakkında bilgilenmesini sağlarken, aynı zamanda sosyal katılımı teşvik eder.</a:t>
            </a:r>
            <a:endParaRPr lang="en-US" dirty="0">
              <a:latin typeface="Times New Roman" panose="02020603050405020304" pitchFamily="18" charset="0"/>
              <a:cs typeface="Times New Roman" panose="02020603050405020304" pitchFamily="18" charset="0"/>
            </a:endParaRPr>
          </a:p>
        </p:txBody>
      </p:sp>
      <p:sp>
        <p:nvSpPr>
          <p:cNvPr id="5" name="Text 3"/>
          <p:cNvSpPr/>
          <p:nvPr/>
        </p:nvSpPr>
        <p:spPr>
          <a:xfrm>
            <a:off x="717471" y="4369653"/>
            <a:ext cx="6379012" cy="287060"/>
          </a:xfrm>
          <a:prstGeom prst="rect">
            <a:avLst/>
          </a:prstGeom>
          <a:noFill/>
          <a:ln/>
        </p:spPr>
        <p:txBody>
          <a:bodyPr wrap="none" lIns="0" tIns="0" rIns="0" bIns="0" rtlCol="0" anchor="t"/>
          <a:lstStyle/>
          <a:p>
            <a:pPr marL="342900" indent="-342900" algn="l">
              <a:lnSpc>
                <a:spcPts val="2250"/>
              </a:lnSpc>
              <a:buSzPct val="100000"/>
              <a:buChar char="•"/>
            </a:pPr>
            <a:r>
              <a:rPr lang="en-US" dirty="0">
                <a:solidFill>
                  <a:srgbClr val="D7E5D8"/>
                </a:solidFill>
                <a:latin typeface="Times New Roman" panose="02020603050405020304" pitchFamily="18" charset="0"/>
                <a:ea typeface="Syne" pitchFamily="34" charset="-122"/>
                <a:cs typeface="Times New Roman" panose="02020603050405020304" pitchFamily="18" charset="0"/>
              </a:rPr>
              <a:t>App Store ve Google Play'de erişilebilirlik</a:t>
            </a:r>
            <a:endParaRPr lang="en-US" dirty="0">
              <a:latin typeface="Times New Roman" panose="02020603050405020304" pitchFamily="18" charset="0"/>
              <a:cs typeface="Times New Roman" panose="02020603050405020304" pitchFamily="18" charset="0"/>
            </a:endParaRPr>
          </a:p>
        </p:txBody>
      </p:sp>
      <p:sp>
        <p:nvSpPr>
          <p:cNvPr id="6" name="Text 4"/>
          <p:cNvSpPr/>
          <p:nvPr/>
        </p:nvSpPr>
        <p:spPr>
          <a:xfrm>
            <a:off x="717471" y="4719459"/>
            <a:ext cx="6379012" cy="287060"/>
          </a:xfrm>
          <a:prstGeom prst="rect">
            <a:avLst/>
          </a:prstGeom>
          <a:noFill/>
          <a:ln/>
        </p:spPr>
        <p:txBody>
          <a:bodyPr wrap="none" lIns="0" tIns="0" rIns="0" bIns="0" rtlCol="0" anchor="t"/>
          <a:lstStyle/>
          <a:p>
            <a:pPr marL="342900" indent="-342900" algn="l">
              <a:lnSpc>
                <a:spcPts val="2250"/>
              </a:lnSpc>
              <a:buSzPct val="100000"/>
              <a:buChar char="•"/>
            </a:pPr>
            <a:r>
              <a:rPr lang="en-US" dirty="0">
                <a:solidFill>
                  <a:srgbClr val="D7E5D8"/>
                </a:solidFill>
                <a:latin typeface="Times New Roman" panose="02020603050405020304" pitchFamily="18" charset="0"/>
                <a:ea typeface="Syne" pitchFamily="34" charset="-122"/>
                <a:cs typeface="Times New Roman" panose="02020603050405020304" pitchFamily="18" charset="0"/>
              </a:rPr>
              <a:t>Eğlenceli gameplay ile öğrenme</a:t>
            </a:r>
            <a:endParaRPr lang="en-US" dirty="0">
              <a:latin typeface="Times New Roman" panose="02020603050405020304" pitchFamily="18" charset="0"/>
              <a:cs typeface="Times New Roman" panose="02020603050405020304" pitchFamily="18" charset="0"/>
            </a:endParaRPr>
          </a:p>
        </p:txBody>
      </p:sp>
      <p:sp>
        <p:nvSpPr>
          <p:cNvPr id="7" name="Text 5"/>
          <p:cNvSpPr/>
          <p:nvPr/>
        </p:nvSpPr>
        <p:spPr>
          <a:xfrm>
            <a:off x="717471" y="5069265"/>
            <a:ext cx="6379012" cy="287060"/>
          </a:xfrm>
          <a:prstGeom prst="rect">
            <a:avLst/>
          </a:prstGeom>
          <a:noFill/>
          <a:ln/>
        </p:spPr>
        <p:txBody>
          <a:bodyPr wrap="none" lIns="0" tIns="0" rIns="0" bIns="0" rtlCol="0" anchor="t"/>
          <a:lstStyle/>
          <a:p>
            <a:pPr marL="342900" indent="-342900" algn="l">
              <a:lnSpc>
                <a:spcPts val="2250"/>
              </a:lnSpc>
              <a:buSzPct val="100000"/>
              <a:buChar char="•"/>
            </a:pPr>
            <a:r>
              <a:rPr lang="en-US" dirty="0">
                <a:solidFill>
                  <a:srgbClr val="D7E5D8"/>
                </a:solidFill>
                <a:latin typeface="Times New Roman" panose="02020603050405020304" pitchFamily="18" charset="0"/>
                <a:ea typeface="Syne" pitchFamily="34" charset="-122"/>
                <a:cs typeface="Times New Roman" panose="02020603050405020304" pitchFamily="18" charset="0"/>
              </a:rPr>
              <a:t>Sosyal paylaşım özellikleri</a:t>
            </a:r>
            <a:endParaRPr lang="en-US" dirty="0">
              <a:latin typeface="Times New Roman" panose="02020603050405020304" pitchFamily="18" charset="0"/>
              <a:cs typeface="Times New Roman" panose="02020603050405020304" pitchFamily="18" charset="0"/>
            </a:endParaRPr>
          </a:p>
        </p:txBody>
      </p:sp>
      <p:sp>
        <p:nvSpPr>
          <p:cNvPr id="8" name="Text 6"/>
          <p:cNvSpPr/>
          <p:nvPr/>
        </p:nvSpPr>
        <p:spPr>
          <a:xfrm>
            <a:off x="717471" y="5419070"/>
            <a:ext cx="6379012" cy="287060"/>
          </a:xfrm>
          <a:prstGeom prst="rect">
            <a:avLst/>
          </a:prstGeom>
          <a:noFill/>
          <a:ln/>
        </p:spPr>
        <p:txBody>
          <a:bodyPr wrap="none" lIns="0" tIns="0" rIns="0" bIns="0" rtlCol="0" anchor="t"/>
          <a:lstStyle/>
          <a:p>
            <a:pPr marL="342900" indent="-342900" algn="l">
              <a:lnSpc>
                <a:spcPts val="2250"/>
              </a:lnSpc>
              <a:buSzPct val="100000"/>
              <a:buChar char="•"/>
            </a:pPr>
            <a:r>
              <a:rPr lang="en-US" dirty="0">
                <a:solidFill>
                  <a:srgbClr val="D7E5D8"/>
                </a:solidFill>
                <a:latin typeface="Times New Roman" panose="02020603050405020304" pitchFamily="18" charset="0"/>
                <a:ea typeface="Syne" pitchFamily="34" charset="-122"/>
                <a:cs typeface="Times New Roman" panose="02020603050405020304" pitchFamily="18" charset="0"/>
              </a:rPr>
              <a:t>Puanlama ve rozetler sistemi</a:t>
            </a:r>
            <a:endParaRPr lang="en-US" dirty="0">
              <a:latin typeface="Times New Roman" panose="02020603050405020304" pitchFamily="18" charset="0"/>
              <a:cs typeface="Times New Roman" panose="02020603050405020304" pitchFamily="18" charset="0"/>
            </a:endParaRPr>
          </a:p>
        </p:txBody>
      </p:sp>
      <p:pic>
        <p:nvPicPr>
          <p:cNvPr id="9" name="Image 0" descr="preencoded.png"/>
          <p:cNvPicPr>
            <a:picLocks noChangeAspect="1"/>
          </p:cNvPicPr>
          <p:nvPr/>
        </p:nvPicPr>
        <p:blipFill>
          <a:blip r:embed="rId3"/>
          <a:stretch>
            <a:fillRect/>
          </a:stretch>
        </p:blipFill>
        <p:spPr>
          <a:xfrm>
            <a:off x="8154855" y="1754326"/>
            <a:ext cx="6379012" cy="637901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89" y="1735399"/>
            <a:ext cx="13042821" cy="992267"/>
          </a:xfrm>
          <a:prstGeom prst="rect">
            <a:avLst/>
          </a:prstGeom>
          <a:noFill/>
          <a:ln/>
        </p:spPr>
        <p:txBody>
          <a:bodyPr wrap="square" lIns="0" tIns="0" rIns="0" bIns="0" rtlCol="0" anchor="t"/>
          <a:lstStyle/>
          <a:p>
            <a:pPr marL="0" indent="0" algn="ctr">
              <a:lnSpc>
                <a:spcPts val="3900"/>
              </a:lnSpc>
              <a:buNone/>
            </a:pPr>
            <a:r>
              <a:rPr lang="en-US" sz="2800" b="1" dirty="0">
                <a:solidFill>
                  <a:srgbClr val="FFFF00"/>
                </a:solidFill>
                <a:latin typeface="Times New Roman" panose="02020603050405020304" pitchFamily="18" charset="0"/>
                <a:ea typeface="Syne Extra Bold" pitchFamily="34" charset="-122"/>
                <a:cs typeface="Times New Roman" panose="02020603050405020304" pitchFamily="18" charset="0"/>
              </a:rPr>
              <a:t>Okullarda Çiftlik Projesi: Pratikte Öğrenme</a:t>
            </a:r>
            <a:endParaRPr lang="en-US" sz="2800" dirty="0">
              <a:solidFill>
                <a:srgbClr val="FFFF00"/>
              </a:solidFill>
              <a:latin typeface="Times New Roman" panose="02020603050405020304" pitchFamily="18" charset="0"/>
              <a:cs typeface="Times New Roman" panose="02020603050405020304" pitchFamily="18" charset="0"/>
            </a:endParaRPr>
          </a:p>
        </p:txBody>
      </p:sp>
      <p:sp>
        <p:nvSpPr>
          <p:cNvPr id="3" name="Text 1"/>
          <p:cNvSpPr/>
          <p:nvPr/>
        </p:nvSpPr>
        <p:spPr>
          <a:xfrm>
            <a:off x="793790" y="4058841"/>
            <a:ext cx="3580567" cy="310158"/>
          </a:xfrm>
          <a:prstGeom prst="rect">
            <a:avLst/>
          </a:prstGeom>
          <a:noFill/>
          <a:ln/>
        </p:spPr>
        <p:txBody>
          <a:bodyPr wrap="none" lIns="0" tIns="0" rIns="0" bIns="0" rtlCol="0" anchor="t"/>
          <a:lstStyle/>
          <a:p>
            <a:pPr marL="0" indent="0" algn="l">
              <a:lnSpc>
                <a:spcPts val="2400"/>
              </a:lnSpc>
              <a:buNone/>
            </a:pPr>
            <a:r>
              <a:rPr lang="en-US" sz="1950" b="1" dirty="0">
                <a:solidFill>
                  <a:srgbClr val="D7E5D8"/>
                </a:solidFill>
                <a:latin typeface="Times New Roman" panose="02020603050405020304" pitchFamily="18" charset="0"/>
                <a:ea typeface="Syne Extra Bold" pitchFamily="34" charset="-122"/>
                <a:cs typeface="Times New Roman" panose="02020603050405020304" pitchFamily="18" charset="0"/>
              </a:rPr>
              <a:t>Tarımsal Deneyim</a:t>
            </a:r>
            <a:endParaRPr lang="en-US" sz="1950" dirty="0">
              <a:latin typeface="Times New Roman" panose="02020603050405020304" pitchFamily="18" charset="0"/>
              <a:cs typeface="Times New Roman" panose="02020603050405020304" pitchFamily="18" charset="0"/>
            </a:endParaRPr>
          </a:p>
        </p:txBody>
      </p:sp>
      <p:sp>
        <p:nvSpPr>
          <p:cNvPr id="4" name="Text 2"/>
          <p:cNvSpPr/>
          <p:nvPr/>
        </p:nvSpPr>
        <p:spPr>
          <a:xfrm>
            <a:off x="793790" y="4488061"/>
            <a:ext cx="6397347" cy="1270159"/>
          </a:xfrm>
          <a:prstGeom prst="rect">
            <a:avLst/>
          </a:prstGeom>
          <a:noFill/>
          <a:ln/>
        </p:spPr>
        <p:txBody>
          <a:bodyPr wrap="square" lIns="0" tIns="0" rIns="0" bIns="0" rtlCol="0" anchor="t"/>
          <a:lstStyle/>
          <a:p>
            <a:pPr marL="0" indent="0" algn="l">
              <a:lnSpc>
                <a:spcPts val="2500"/>
              </a:lnSpc>
              <a:buNone/>
            </a:pPr>
            <a:r>
              <a:rPr lang="en-US" sz="1550" dirty="0">
                <a:solidFill>
                  <a:srgbClr val="D7E5D8"/>
                </a:solidFill>
                <a:latin typeface="Times New Roman" panose="02020603050405020304" pitchFamily="18" charset="0"/>
                <a:ea typeface="Syne" pitchFamily="34" charset="-122"/>
                <a:cs typeface="Times New Roman" panose="02020603050405020304" pitchFamily="18" charset="0"/>
              </a:rPr>
              <a:t>Tarım ve Orman Bakanlığı'nın yürüttüğü okul çiftliği projeleri, gençlere doğrudan tarım ve sürdürülebilirlik deneyimi sağlar. Öğrenciler tohum ekiminden hasata kadar tüm süreci takip eder, toprak sağlığı ve biyolojik çeşitlilik hakkında pratik bilgi edinir.</a:t>
            </a:r>
            <a:endParaRPr lang="en-US" sz="1550" dirty="0">
              <a:latin typeface="Times New Roman" panose="02020603050405020304" pitchFamily="18" charset="0"/>
              <a:cs typeface="Times New Roman" panose="02020603050405020304" pitchFamily="18" charset="0"/>
            </a:endParaRPr>
          </a:p>
        </p:txBody>
      </p:sp>
      <p:sp>
        <p:nvSpPr>
          <p:cNvPr id="5" name="Text 3"/>
          <p:cNvSpPr/>
          <p:nvPr/>
        </p:nvSpPr>
        <p:spPr>
          <a:xfrm>
            <a:off x="7439144" y="4058841"/>
            <a:ext cx="4462224" cy="310158"/>
          </a:xfrm>
          <a:prstGeom prst="rect">
            <a:avLst/>
          </a:prstGeom>
          <a:noFill/>
          <a:ln/>
        </p:spPr>
        <p:txBody>
          <a:bodyPr wrap="none" lIns="0" tIns="0" rIns="0" bIns="0" rtlCol="0" anchor="t"/>
          <a:lstStyle/>
          <a:p>
            <a:pPr marL="0" indent="0" algn="l">
              <a:lnSpc>
                <a:spcPts val="2400"/>
              </a:lnSpc>
              <a:buNone/>
            </a:pPr>
            <a:r>
              <a:rPr lang="en-US" sz="1950" b="1" dirty="0">
                <a:solidFill>
                  <a:srgbClr val="D7E5D8"/>
                </a:solidFill>
                <a:latin typeface="Times New Roman" panose="02020603050405020304" pitchFamily="18" charset="0"/>
                <a:ea typeface="Syne Extra Bold" pitchFamily="34" charset="-122"/>
                <a:cs typeface="Times New Roman" panose="02020603050405020304" pitchFamily="18" charset="0"/>
              </a:rPr>
              <a:t>Çevre Bilinci Geliştirme</a:t>
            </a:r>
            <a:endParaRPr lang="en-US" sz="1950" dirty="0">
              <a:latin typeface="Times New Roman" panose="02020603050405020304" pitchFamily="18" charset="0"/>
              <a:cs typeface="Times New Roman" panose="02020603050405020304" pitchFamily="18" charset="0"/>
            </a:endParaRPr>
          </a:p>
        </p:txBody>
      </p:sp>
      <p:sp>
        <p:nvSpPr>
          <p:cNvPr id="6" name="Text 4"/>
          <p:cNvSpPr/>
          <p:nvPr/>
        </p:nvSpPr>
        <p:spPr>
          <a:xfrm>
            <a:off x="7439144" y="4488061"/>
            <a:ext cx="6254554" cy="1270159"/>
          </a:xfrm>
          <a:prstGeom prst="rect">
            <a:avLst/>
          </a:prstGeom>
          <a:noFill/>
          <a:ln/>
        </p:spPr>
        <p:txBody>
          <a:bodyPr wrap="square" lIns="0" tIns="0" rIns="0" bIns="0" rtlCol="0" anchor="t"/>
          <a:lstStyle/>
          <a:p>
            <a:pPr marL="0" indent="0" algn="l">
              <a:lnSpc>
                <a:spcPts val="2500"/>
              </a:lnSpc>
              <a:buNone/>
            </a:pPr>
            <a:r>
              <a:rPr lang="en-US" sz="1550" dirty="0">
                <a:solidFill>
                  <a:srgbClr val="D7E5D8"/>
                </a:solidFill>
                <a:latin typeface="Times New Roman" panose="02020603050405020304" pitchFamily="18" charset="0"/>
                <a:ea typeface="Syne" pitchFamily="34" charset="-122"/>
                <a:cs typeface="Times New Roman" panose="02020603050405020304" pitchFamily="18" charset="0"/>
              </a:rPr>
              <a:t>Bu projeler, gençlerin doğa ile doğrudan temas kurmasına ve iklim değişikliğinin tarım üzerindeki etkisini anlamasına olanak tanır. Yerel gıda üretimine katkı sağlayarak, karbon ayak izini azaltmanın pratik yollarını öğrenirler.</a:t>
            </a:r>
            <a:endParaRPr lang="en-US" sz="1550" dirty="0">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C7FB5216-B0C3-E55C-5F99-835455A699CF}"/>
              </a:ext>
            </a:extLst>
          </p:cNvPr>
          <p:cNvSpPr/>
          <p:nvPr/>
        </p:nvSpPr>
        <p:spPr>
          <a:xfrm>
            <a:off x="12879659" y="7683190"/>
            <a:ext cx="1639229" cy="457200"/>
          </a:xfrm>
          <a:prstGeom prst="roundRect">
            <a:avLst/>
          </a:prstGeom>
          <a:solidFill>
            <a:srgbClr val="141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80905"/>
          </a:xfrm>
          <a:prstGeom prst="rect">
            <a:avLst/>
          </a:prstGeom>
        </p:spPr>
      </p:pic>
      <p:sp>
        <p:nvSpPr>
          <p:cNvPr id="3" name="Text 0"/>
          <p:cNvSpPr/>
          <p:nvPr/>
        </p:nvSpPr>
        <p:spPr>
          <a:xfrm>
            <a:off x="793790" y="3542943"/>
            <a:ext cx="13042821" cy="992267"/>
          </a:xfrm>
          <a:prstGeom prst="rect">
            <a:avLst/>
          </a:prstGeom>
          <a:noFill/>
          <a:ln/>
        </p:spPr>
        <p:txBody>
          <a:bodyPr wrap="square" lIns="0" tIns="0" rIns="0" bIns="0" rtlCol="0" anchor="t"/>
          <a:lstStyle/>
          <a:p>
            <a:pPr marL="0" indent="0" algn="ctr">
              <a:lnSpc>
                <a:spcPts val="3900"/>
              </a:lnSpc>
              <a:buNone/>
            </a:pPr>
            <a:r>
              <a:rPr lang="en-US" sz="2800" b="1" dirty="0">
                <a:solidFill>
                  <a:srgbClr val="FFFF00"/>
                </a:solidFill>
                <a:latin typeface="Times New Roman" panose="02020603050405020304" pitchFamily="18" charset="0"/>
                <a:ea typeface="Syne Extra Bold" pitchFamily="34" charset="-122"/>
                <a:cs typeface="Times New Roman" panose="02020603050405020304" pitchFamily="18" charset="0"/>
              </a:rPr>
              <a:t>Müfredatın Dönüştürülmesi: İklim Okuryazarlığı</a:t>
            </a:r>
            <a:endParaRPr lang="en-US" sz="2800" dirty="0">
              <a:solidFill>
                <a:srgbClr val="FFFF00"/>
              </a:solidFill>
              <a:latin typeface="Times New Roman" panose="02020603050405020304" pitchFamily="18" charset="0"/>
              <a:cs typeface="Times New Roman" panose="02020603050405020304" pitchFamily="18" charset="0"/>
            </a:endParaRPr>
          </a:p>
        </p:txBody>
      </p:sp>
      <p:sp>
        <p:nvSpPr>
          <p:cNvPr id="4" name="Text 1"/>
          <p:cNvSpPr/>
          <p:nvPr/>
        </p:nvSpPr>
        <p:spPr>
          <a:xfrm>
            <a:off x="793790" y="4832866"/>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D7E5D8"/>
                </a:solidFill>
                <a:latin typeface="Times New Roman" panose="02020603050405020304" pitchFamily="18" charset="0"/>
                <a:ea typeface="Syne" pitchFamily="34" charset="-122"/>
                <a:cs typeface="Times New Roman" panose="02020603050405020304" pitchFamily="18" charset="0"/>
              </a:rPr>
              <a:t>İklim okuryazarlığı, seçmeli bir ders olarak müfredata entegre edilmelidir. Bu derste, gençler iklim bilimi, küresel politika, ekonomi ve sosyal adalet konularını bütünlü bir şekilde öğrenirler. Böylece, iklim krizini sadece bir çevresel sorun olarak değil, karmaşık bir sosyoekonomik sistem sorunu olarak anlarlar.</a:t>
            </a:r>
            <a:endParaRPr lang="en-US" sz="1550" dirty="0">
              <a:latin typeface="Times New Roman" panose="02020603050405020304" pitchFamily="18" charset="0"/>
              <a:cs typeface="Times New Roman" panose="02020603050405020304" pitchFamily="18" charset="0"/>
            </a:endParaRPr>
          </a:p>
        </p:txBody>
      </p:sp>
      <p:sp>
        <p:nvSpPr>
          <p:cNvPr id="5" name="Shape 2"/>
          <p:cNvSpPr/>
          <p:nvPr/>
        </p:nvSpPr>
        <p:spPr>
          <a:xfrm>
            <a:off x="793790" y="6008727"/>
            <a:ext cx="4215289" cy="1158716"/>
          </a:xfrm>
          <a:prstGeom prst="roundRect">
            <a:avLst>
              <a:gd name="adj" fmla="val 7194"/>
            </a:avLst>
          </a:prstGeom>
          <a:solidFill>
            <a:srgbClr val="547808"/>
          </a:solidFill>
          <a:ln w="7620">
            <a:solidFill>
              <a:srgbClr val="6D9121"/>
            </a:solidFill>
            <a:prstDash val="solid"/>
          </a:ln>
        </p:spPr>
      </p:sp>
      <p:sp>
        <p:nvSpPr>
          <p:cNvPr id="6" name="Text 3"/>
          <p:cNvSpPr/>
          <p:nvPr/>
        </p:nvSpPr>
        <p:spPr>
          <a:xfrm>
            <a:off x="999768" y="6214705"/>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Times New Roman" panose="02020603050405020304" pitchFamily="18" charset="0"/>
                <a:ea typeface="Syne Extra Bold" pitchFamily="34" charset="-122"/>
                <a:cs typeface="Times New Roman" panose="02020603050405020304" pitchFamily="18" charset="0"/>
              </a:rPr>
              <a:t>İklim Bilimi</a:t>
            </a:r>
            <a:endParaRPr lang="en-US" sz="1950" dirty="0">
              <a:latin typeface="Times New Roman" panose="02020603050405020304" pitchFamily="18" charset="0"/>
              <a:cs typeface="Times New Roman" panose="02020603050405020304" pitchFamily="18" charset="0"/>
            </a:endParaRPr>
          </a:p>
        </p:txBody>
      </p:sp>
      <p:sp>
        <p:nvSpPr>
          <p:cNvPr id="7" name="Text 4"/>
          <p:cNvSpPr/>
          <p:nvPr/>
        </p:nvSpPr>
        <p:spPr>
          <a:xfrm>
            <a:off x="999768" y="6643926"/>
            <a:ext cx="3803333"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Times New Roman" panose="02020603050405020304" pitchFamily="18" charset="0"/>
                <a:ea typeface="Syne" pitchFamily="34" charset="-122"/>
                <a:cs typeface="Times New Roman" panose="02020603050405020304" pitchFamily="18" charset="0"/>
              </a:rPr>
              <a:t>Sera gazları, sıcaklık artışı, hava akımları</a:t>
            </a:r>
            <a:endParaRPr lang="en-US" sz="1550" dirty="0">
              <a:latin typeface="Times New Roman" panose="02020603050405020304" pitchFamily="18" charset="0"/>
              <a:cs typeface="Times New Roman" panose="02020603050405020304" pitchFamily="18" charset="0"/>
            </a:endParaRPr>
          </a:p>
        </p:txBody>
      </p:sp>
      <p:sp>
        <p:nvSpPr>
          <p:cNvPr id="8" name="Shape 5"/>
          <p:cNvSpPr/>
          <p:nvPr/>
        </p:nvSpPr>
        <p:spPr>
          <a:xfrm>
            <a:off x="5207437" y="6008727"/>
            <a:ext cx="4215408" cy="1158716"/>
          </a:xfrm>
          <a:prstGeom prst="roundRect">
            <a:avLst>
              <a:gd name="adj" fmla="val 7194"/>
            </a:avLst>
          </a:prstGeom>
          <a:solidFill>
            <a:srgbClr val="547808"/>
          </a:solidFill>
          <a:ln w="7620">
            <a:solidFill>
              <a:srgbClr val="6D9121"/>
            </a:solidFill>
            <a:prstDash val="solid"/>
          </a:ln>
        </p:spPr>
      </p:sp>
      <p:sp>
        <p:nvSpPr>
          <p:cNvPr id="9" name="Text 6"/>
          <p:cNvSpPr/>
          <p:nvPr/>
        </p:nvSpPr>
        <p:spPr>
          <a:xfrm>
            <a:off x="5413415" y="6214705"/>
            <a:ext cx="3271480"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Times New Roman" panose="02020603050405020304" pitchFamily="18" charset="0"/>
                <a:ea typeface="Syne Extra Bold" pitchFamily="34" charset="-122"/>
                <a:cs typeface="Times New Roman" panose="02020603050405020304" pitchFamily="18" charset="0"/>
              </a:rPr>
              <a:t>Politika ve İktisat</a:t>
            </a:r>
            <a:endParaRPr lang="en-US" sz="1950" dirty="0">
              <a:latin typeface="Times New Roman" panose="02020603050405020304" pitchFamily="18" charset="0"/>
              <a:cs typeface="Times New Roman" panose="02020603050405020304" pitchFamily="18" charset="0"/>
            </a:endParaRPr>
          </a:p>
        </p:txBody>
      </p:sp>
      <p:sp>
        <p:nvSpPr>
          <p:cNvPr id="10" name="Text 7"/>
          <p:cNvSpPr/>
          <p:nvPr/>
        </p:nvSpPr>
        <p:spPr>
          <a:xfrm>
            <a:off x="5413415" y="6643926"/>
            <a:ext cx="3803452"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Times New Roman" panose="02020603050405020304" pitchFamily="18" charset="0"/>
                <a:ea typeface="Syne" pitchFamily="34" charset="-122"/>
                <a:cs typeface="Times New Roman" panose="02020603050405020304" pitchFamily="18" charset="0"/>
              </a:rPr>
              <a:t>Uluslararası anlaşmalar, karbon piyasaları</a:t>
            </a:r>
            <a:endParaRPr lang="en-US" sz="1550" dirty="0">
              <a:latin typeface="Times New Roman" panose="02020603050405020304" pitchFamily="18" charset="0"/>
              <a:cs typeface="Times New Roman" panose="02020603050405020304" pitchFamily="18" charset="0"/>
            </a:endParaRPr>
          </a:p>
        </p:txBody>
      </p:sp>
      <p:sp>
        <p:nvSpPr>
          <p:cNvPr id="11" name="Shape 8"/>
          <p:cNvSpPr/>
          <p:nvPr/>
        </p:nvSpPr>
        <p:spPr>
          <a:xfrm>
            <a:off x="9621203" y="6008727"/>
            <a:ext cx="4215289" cy="1158716"/>
          </a:xfrm>
          <a:prstGeom prst="roundRect">
            <a:avLst>
              <a:gd name="adj" fmla="val 7194"/>
            </a:avLst>
          </a:prstGeom>
          <a:solidFill>
            <a:srgbClr val="547808"/>
          </a:solidFill>
          <a:ln w="7620">
            <a:solidFill>
              <a:srgbClr val="6D9121"/>
            </a:solidFill>
            <a:prstDash val="solid"/>
          </a:ln>
        </p:spPr>
      </p:sp>
      <p:sp>
        <p:nvSpPr>
          <p:cNvPr id="12" name="Text 9"/>
          <p:cNvSpPr/>
          <p:nvPr/>
        </p:nvSpPr>
        <p:spPr>
          <a:xfrm>
            <a:off x="9827181" y="6214705"/>
            <a:ext cx="2673548"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Times New Roman" panose="02020603050405020304" pitchFamily="18" charset="0"/>
                <a:ea typeface="Syne Extra Bold" pitchFamily="34" charset="-122"/>
                <a:cs typeface="Times New Roman" panose="02020603050405020304" pitchFamily="18" charset="0"/>
              </a:rPr>
              <a:t>Sosyal Adalet</a:t>
            </a:r>
            <a:endParaRPr lang="en-US" sz="1950" dirty="0">
              <a:latin typeface="Times New Roman" panose="02020603050405020304" pitchFamily="18" charset="0"/>
              <a:cs typeface="Times New Roman" panose="02020603050405020304" pitchFamily="18" charset="0"/>
            </a:endParaRPr>
          </a:p>
        </p:txBody>
      </p:sp>
      <p:sp>
        <p:nvSpPr>
          <p:cNvPr id="13" name="Text 10"/>
          <p:cNvSpPr/>
          <p:nvPr/>
        </p:nvSpPr>
        <p:spPr>
          <a:xfrm>
            <a:off x="9827181" y="6643926"/>
            <a:ext cx="3803333"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Times New Roman" panose="02020603050405020304" pitchFamily="18" charset="0"/>
                <a:ea typeface="Syne" pitchFamily="34" charset="-122"/>
                <a:cs typeface="Times New Roman" panose="02020603050405020304" pitchFamily="18" charset="0"/>
              </a:rPr>
              <a:t>İklim göçü, eşitsizlikler, yoksulluk</a:t>
            </a:r>
            <a:endParaRPr lang="en-US" sz="1550"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AE3BC86E-965F-6B71-9025-C1B6D0788B96}"/>
              </a:ext>
            </a:extLst>
          </p:cNvPr>
          <p:cNvSpPr/>
          <p:nvPr/>
        </p:nvSpPr>
        <p:spPr>
          <a:xfrm>
            <a:off x="12879659" y="7683190"/>
            <a:ext cx="1639229" cy="457200"/>
          </a:xfrm>
          <a:prstGeom prst="roundRect">
            <a:avLst/>
          </a:prstGeom>
          <a:solidFill>
            <a:srgbClr val="141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80905"/>
          </a:xfrm>
          <a:prstGeom prst="rect">
            <a:avLst/>
          </a:prstGeom>
        </p:spPr>
      </p:pic>
      <p:sp>
        <p:nvSpPr>
          <p:cNvPr id="3" name="Text 0"/>
          <p:cNvSpPr/>
          <p:nvPr/>
        </p:nvSpPr>
        <p:spPr>
          <a:xfrm>
            <a:off x="793790" y="3363157"/>
            <a:ext cx="11889581" cy="496133"/>
          </a:xfrm>
          <a:prstGeom prst="rect">
            <a:avLst/>
          </a:prstGeom>
          <a:noFill/>
          <a:ln/>
        </p:spPr>
        <p:txBody>
          <a:bodyPr wrap="none" lIns="0" tIns="0" rIns="0" bIns="0" rtlCol="0" anchor="t"/>
          <a:lstStyle/>
          <a:p>
            <a:pPr marL="0" indent="0" algn="ctr">
              <a:lnSpc>
                <a:spcPts val="3900"/>
              </a:lnSpc>
              <a:buNone/>
            </a:pPr>
            <a:r>
              <a:rPr lang="en-US" sz="3100" b="1" dirty="0">
                <a:solidFill>
                  <a:srgbClr val="FFFF00"/>
                </a:solidFill>
                <a:latin typeface="Times New Roman" panose="02020603050405020304" pitchFamily="18" charset="0"/>
                <a:ea typeface="Syne Extra Bold" pitchFamily="34" charset="-122"/>
                <a:cs typeface="Times New Roman" panose="02020603050405020304" pitchFamily="18" charset="0"/>
              </a:rPr>
              <a:t>Sanat ve Kültür Aracılığıyla Farkındalık</a:t>
            </a:r>
            <a:endParaRPr lang="en-US" sz="3100" dirty="0">
              <a:solidFill>
                <a:srgbClr val="FFFF00"/>
              </a:solidFill>
              <a:latin typeface="Times New Roman" panose="02020603050405020304" pitchFamily="18" charset="0"/>
              <a:cs typeface="Times New Roman" panose="02020603050405020304" pitchFamily="18" charset="0"/>
            </a:endParaRPr>
          </a:p>
        </p:txBody>
      </p:sp>
      <p:sp>
        <p:nvSpPr>
          <p:cNvPr id="4" name="Text 1"/>
          <p:cNvSpPr/>
          <p:nvPr/>
        </p:nvSpPr>
        <p:spPr>
          <a:xfrm>
            <a:off x="793790" y="4442817"/>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D7E5D8"/>
                </a:solidFill>
                <a:latin typeface="Times New Roman" panose="02020603050405020304" pitchFamily="18" charset="0"/>
                <a:ea typeface="Syne" pitchFamily="34" charset="-122"/>
                <a:cs typeface="Times New Roman" panose="02020603050405020304" pitchFamily="18" charset="0"/>
              </a:rPr>
              <a:t>Tiyatro, müzik ve kısa film, iklim mesajını gençlerin duygularına hitap eden şekilde iletir. Yarışmalar düzenlemek, gençleri yaratıcı eylemde katılmaya teşvik eder.</a:t>
            </a:r>
            <a:endParaRPr lang="en-US" sz="1550" dirty="0">
              <a:latin typeface="Times New Roman" panose="02020603050405020304" pitchFamily="18" charset="0"/>
              <a:cs typeface="Times New Roman" panose="02020603050405020304" pitchFamily="18" charset="0"/>
            </a:endParaRPr>
          </a:p>
        </p:txBody>
      </p:sp>
      <p:sp>
        <p:nvSpPr>
          <p:cNvPr id="5" name="Shape 2"/>
          <p:cNvSpPr/>
          <p:nvPr/>
        </p:nvSpPr>
        <p:spPr>
          <a:xfrm>
            <a:off x="793790" y="5301139"/>
            <a:ext cx="446484" cy="446484"/>
          </a:xfrm>
          <a:prstGeom prst="roundRect">
            <a:avLst>
              <a:gd name="adj" fmla="val 18670"/>
            </a:avLst>
          </a:prstGeom>
          <a:solidFill>
            <a:srgbClr val="547808"/>
          </a:solidFill>
          <a:ln w="7620">
            <a:solidFill>
              <a:srgbClr val="6D9121"/>
            </a:solidFill>
            <a:prstDash val="solid"/>
          </a:ln>
        </p:spPr>
      </p:sp>
      <p:sp>
        <p:nvSpPr>
          <p:cNvPr id="6" name="Text 3"/>
          <p:cNvSpPr/>
          <p:nvPr/>
        </p:nvSpPr>
        <p:spPr>
          <a:xfrm>
            <a:off x="881626" y="5369362"/>
            <a:ext cx="297656" cy="372070"/>
          </a:xfrm>
          <a:prstGeom prst="rect">
            <a:avLst/>
          </a:prstGeom>
          <a:noFill/>
          <a:ln/>
        </p:spPr>
        <p:txBody>
          <a:bodyPr wrap="none" lIns="0" tIns="0" rIns="0" bIns="0" rtlCol="0" anchor="t"/>
          <a:lstStyle/>
          <a:p>
            <a:pPr marL="0" indent="0" algn="ctr">
              <a:lnSpc>
                <a:spcPts val="2300"/>
              </a:lnSpc>
              <a:buNone/>
            </a:pPr>
            <a:r>
              <a:rPr lang="en-US" sz="2300" b="1" dirty="0">
                <a:solidFill>
                  <a:srgbClr val="FFFFFF"/>
                </a:solidFill>
                <a:latin typeface="Times New Roman" panose="02020603050405020304" pitchFamily="18" charset="0"/>
                <a:ea typeface="Syne Extra Bold" pitchFamily="34" charset="-122"/>
                <a:cs typeface="Times New Roman" panose="02020603050405020304" pitchFamily="18" charset="0"/>
              </a:rPr>
              <a:t>1</a:t>
            </a:r>
            <a:endParaRPr lang="en-US" sz="2300" dirty="0">
              <a:latin typeface="Times New Roman" panose="02020603050405020304" pitchFamily="18" charset="0"/>
              <a:cs typeface="Times New Roman" panose="02020603050405020304" pitchFamily="18" charset="0"/>
            </a:endParaRPr>
          </a:p>
        </p:txBody>
      </p:sp>
      <p:sp>
        <p:nvSpPr>
          <p:cNvPr id="7" name="Text 4"/>
          <p:cNvSpPr/>
          <p:nvPr/>
        </p:nvSpPr>
        <p:spPr>
          <a:xfrm>
            <a:off x="1438632" y="5369362"/>
            <a:ext cx="3103126" cy="310158"/>
          </a:xfrm>
          <a:prstGeom prst="rect">
            <a:avLst/>
          </a:prstGeom>
          <a:noFill/>
          <a:ln/>
        </p:spPr>
        <p:txBody>
          <a:bodyPr wrap="none" lIns="0" tIns="0" rIns="0" bIns="0" rtlCol="0" anchor="t"/>
          <a:lstStyle/>
          <a:p>
            <a:pPr marL="0" indent="0" algn="l">
              <a:lnSpc>
                <a:spcPts val="2400"/>
              </a:lnSpc>
              <a:buNone/>
            </a:pPr>
            <a:r>
              <a:rPr lang="en-US" sz="1950" b="1" dirty="0">
                <a:solidFill>
                  <a:srgbClr val="D7E5D8"/>
                </a:solidFill>
                <a:latin typeface="Times New Roman" panose="02020603050405020304" pitchFamily="18" charset="0"/>
                <a:ea typeface="Syne Extra Bold" pitchFamily="34" charset="-122"/>
                <a:cs typeface="Times New Roman" panose="02020603050405020304" pitchFamily="18" charset="0"/>
              </a:rPr>
              <a:t>Tiyatro Oyunları</a:t>
            </a:r>
            <a:endParaRPr lang="en-US" sz="1950" dirty="0">
              <a:latin typeface="Times New Roman" panose="02020603050405020304" pitchFamily="18" charset="0"/>
              <a:cs typeface="Times New Roman" panose="02020603050405020304" pitchFamily="18" charset="0"/>
            </a:endParaRPr>
          </a:p>
        </p:txBody>
      </p:sp>
      <p:sp>
        <p:nvSpPr>
          <p:cNvPr id="8" name="Text 5"/>
          <p:cNvSpPr/>
          <p:nvPr/>
        </p:nvSpPr>
        <p:spPr>
          <a:xfrm>
            <a:off x="1438632" y="5798582"/>
            <a:ext cx="3537347" cy="952619"/>
          </a:xfrm>
          <a:prstGeom prst="rect">
            <a:avLst/>
          </a:prstGeom>
          <a:noFill/>
          <a:ln/>
        </p:spPr>
        <p:txBody>
          <a:bodyPr wrap="square" lIns="0" tIns="0" rIns="0" bIns="0" rtlCol="0" anchor="t"/>
          <a:lstStyle/>
          <a:p>
            <a:pPr marL="0" indent="0" algn="l">
              <a:lnSpc>
                <a:spcPts val="2500"/>
              </a:lnSpc>
              <a:buNone/>
            </a:pPr>
            <a:r>
              <a:rPr lang="en-US" sz="1550" dirty="0">
                <a:solidFill>
                  <a:srgbClr val="D7E5D8"/>
                </a:solidFill>
                <a:latin typeface="Times New Roman" panose="02020603050405020304" pitchFamily="18" charset="0"/>
                <a:ea typeface="Syne" pitchFamily="34" charset="-122"/>
                <a:cs typeface="Times New Roman" panose="02020603050405020304" pitchFamily="18" charset="0"/>
              </a:rPr>
              <a:t>Çevre temasını sahneye taşıyarak, gençlere iklim değişikliğinin sosyal etkileri hakkında derin anlayış sunar.</a:t>
            </a:r>
            <a:endParaRPr lang="en-US" sz="1550" dirty="0">
              <a:latin typeface="Times New Roman" panose="02020603050405020304" pitchFamily="18" charset="0"/>
              <a:cs typeface="Times New Roman" panose="02020603050405020304" pitchFamily="18" charset="0"/>
            </a:endParaRPr>
          </a:p>
        </p:txBody>
      </p:sp>
      <p:sp>
        <p:nvSpPr>
          <p:cNvPr id="9" name="Shape 6"/>
          <p:cNvSpPr/>
          <p:nvPr/>
        </p:nvSpPr>
        <p:spPr>
          <a:xfrm>
            <a:off x="5223986" y="5301139"/>
            <a:ext cx="446484" cy="446484"/>
          </a:xfrm>
          <a:prstGeom prst="roundRect">
            <a:avLst>
              <a:gd name="adj" fmla="val 18670"/>
            </a:avLst>
          </a:prstGeom>
          <a:solidFill>
            <a:srgbClr val="547808"/>
          </a:solidFill>
          <a:ln w="7620">
            <a:solidFill>
              <a:srgbClr val="6D9121"/>
            </a:solidFill>
            <a:prstDash val="solid"/>
          </a:ln>
        </p:spPr>
      </p:sp>
      <p:sp>
        <p:nvSpPr>
          <p:cNvPr id="10" name="Text 7"/>
          <p:cNvSpPr/>
          <p:nvPr/>
        </p:nvSpPr>
        <p:spPr>
          <a:xfrm>
            <a:off x="5298400" y="5369362"/>
            <a:ext cx="297656" cy="372070"/>
          </a:xfrm>
          <a:prstGeom prst="rect">
            <a:avLst/>
          </a:prstGeom>
          <a:noFill/>
          <a:ln/>
        </p:spPr>
        <p:txBody>
          <a:bodyPr wrap="none" lIns="0" tIns="0" rIns="0" bIns="0" rtlCol="0" anchor="t"/>
          <a:lstStyle/>
          <a:p>
            <a:pPr marL="0" indent="0" algn="ctr">
              <a:lnSpc>
                <a:spcPts val="2300"/>
              </a:lnSpc>
              <a:buNone/>
            </a:pPr>
            <a:r>
              <a:rPr lang="en-US" sz="2300" b="1" dirty="0">
                <a:solidFill>
                  <a:srgbClr val="FFFFFF"/>
                </a:solidFill>
                <a:latin typeface="Times New Roman" panose="02020603050405020304" pitchFamily="18" charset="0"/>
                <a:ea typeface="Syne Extra Bold" pitchFamily="34" charset="-122"/>
                <a:cs typeface="Times New Roman" panose="02020603050405020304" pitchFamily="18" charset="0"/>
              </a:rPr>
              <a:t>2</a:t>
            </a:r>
            <a:endParaRPr lang="en-US" sz="2300" dirty="0">
              <a:latin typeface="Times New Roman" panose="02020603050405020304" pitchFamily="18" charset="0"/>
              <a:cs typeface="Times New Roman" panose="02020603050405020304" pitchFamily="18" charset="0"/>
            </a:endParaRPr>
          </a:p>
        </p:txBody>
      </p:sp>
      <p:sp>
        <p:nvSpPr>
          <p:cNvPr id="11" name="Text 8"/>
          <p:cNvSpPr/>
          <p:nvPr/>
        </p:nvSpPr>
        <p:spPr>
          <a:xfrm>
            <a:off x="5868829" y="5369362"/>
            <a:ext cx="3352086" cy="310158"/>
          </a:xfrm>
          <a:prstGeom prst="rect">
            <a:avLst/>
          </a:prstGeom>
          <a:noFill/>
          <a:ln/>
        </p:spPr>
        <p:txBody>
          <a:bodyPr wrap="none" lIns="0" tIns="0" rIns="0" bIns="0" rtlCol="0" anchor="t"/>
          <a:lstStyle/>
          <a:p>
            <a:pPr marL="0" indent="0" algn="l">
              <a:lnSpc>
                <a:spcPts val="2400"/>
              </a:lnSpc>
              <a:buNone/>
            </a:pPr>
            <a:r>
              <a:rPr lang="en-US" sz="1950" b="1" dirty="0">
                <a:solidFill>
                  <a:srgbClr val="D7E5D8"/>
                </a:solidFill>
                <a:latin typeface="Times New Roman" panose="02020603050405020304" pitchFamily="18" charset="0"/>
                <a:ea typeface="Syne Extra Bold" pitchFamily="34" charset="-122"/>
                <a:cs typeface="Times New Roman" panose="02020603050405020304" pitchFamily="18" charset="0"/>
              </a:rPr>
              <a:t>Müzik Festivalleri</a:t>
            </a:r>
            <a:endParaRPr lang="en-US" sz="1950" dirty="0">
              <a:latin typeface="Times New Roman" panose="02020603050405020304" pitchFamily="18" charset="0"/>
              <a:cs typeface="Times New Roman" panose="02020603050405020304" pitchFamily="18" charset="0"/>
            </a:endParaRPr>
          </a:p>
        </p:txBody>
      </p:sp>
      <p:sp>
        <p:nvSpPr>
          <p:cNvPr id="12" name="Text 9"/>
          <p:cNvSpPr/>
          <p:nvPr/>
        </p:nvSpPr>
        <p:spPr>
          <a:xfrm>
            <a:off x="5868829" y="5798582"/>
            <a:ext cx="3537466" cy="952619"/>
          </a:xfrm>
          <a:prstGeom prst="rect">
            <a:avLst/>
          </a:prstGeom>
          <a:noFill/>
          <a:ln/>
        </p:spPr>
        <p:txBody>
          <a:bodyPr wrap="square" lIns="0" tIns="0" rIns="0" bIns="0" rtlCol="0" anchor="t"/>
          <a:lstStyle/>
          <a:p>
            <a:pPr marL="0" indent="0" algn="l">
              <a:lnSpc>
                <a:spcPts val="2500"/>
              </a:lnSpc>
              <a:buNone/>
            </a:pPr>
            <a:r>
              <a:rPr lang="en-US" sz="1550" dirty="0">
                <a:solidFill>
                  <a:srgbClr val="D7E5D8"/>
                </a:solidFill>
                <a:latin typeface="Times New Roman" panose="02020603050405020304" pitchFamily="18" charset="0"/>
                <a:ea typeface="Syne" pitchFamily="34" charset="-122"/>
                <a:cs typeface="Times New Roman" panose="02020603050405020304" pitchFamily="18" charset="0"/>
              </a:rPr>
              <a:t>Gençlerin sevdiği müzik ortamında iklim mesajı, daha etkili ve hatırlanabilir hale gelir.</a:t>
            </a:r>
            <a:endParaRPr lang="en-US" sz="1550" dirty="0">
              <a:latin typeface="Times New Roman" panose="02020603050405020304" pitchFamily="18" charset="0"/>
              <a:cs typeface="Times New Roman" panose="02020603050405020304" pitchFamily="18" charset="0"/>
            </a:endParaRPr>
          </a:p>
        </p:txBody>
      </p:sp>
      <p:sp>
        <p:nvSpPr>
          <p:cNvPr id="13" name="Shape 10"/>
          <p:cNvSpPr/>
          <p:nvPr/>
        </p:nvSpPr>
        <p:spPr>
          <a:xfrm>
            <a:off x="9654302" y="5301139"/>
            <a:ext cx="446484" cy="446484"/>
          </a:xfrm>
          <a:prstGeom prst="roundRect">
            <a:avLst>
              <a:gd name="adj" fmla="val 18670"/>
            </a:avLst>
          </a:prstGeom>
          <a:solidFill>
            <a:srgbClr val="547808"/>
          </a:solidFill>
          <a:ln w="7620">
            <a:solidFill>
              <a:srgbClr val="6D9121"/>
            </a:solidFill>
            <a:prstDash val="solid"/>
          </a:ln>
        </p:spPr>
      </p:sp>
      <p:sp>
        <p:nvSpPr>
          <p:cNvPr id="14" name="Text 11"/>
          <p:cNvSpPr/>
          <p:nvPr/>
        </p:nvSpPr>
        <p:spPr>
          <a:xfrm>
            <a:off x="9733786" y="5369362"/>
            <a:ext cx="297656" cy="372070"/>
          </a:xfrm>
          <a:prstGeom prst="rect">
            <a:avLst/>
          </a:prstGeom>
          <a:noFill/>
          <a:ln/>
        </p:spPr>
        <p:txBody>
          <a:bodyPr wrap="none" lIns="0" tIns="0" rIns="0" bIns="0" rtlCol="0" anchor="t"/>
          <a:lstStyle/>
          <a:p>
            <a:pPr marL="0" indent="0" algn="ctr">
              <a:lnSpc>
                <a:spcPts val="2300"/>
              </a:lnSpc>
              <a:buNone/>
            </a:pPr>
            <a:r>
              <a:rPr lang="en-US" sz="2300" b="1" dirty="0">
                <a:solidFill>
                  <a:srgbClr val="FFFFFF"/>
                </a:solidFill>
                <a:latin typeface="Times New Roman" panose="02020603050405020304" pitchFamily="18" charset="0"/>
                <a:ea typeface="Syne Extra Bold" pitchFamily="34" charset="-122"/>
                <a:cs typeface="Times New Roman" panose="02020603050405020304" pitchFamily="18" charset="0"/>
              </a:rPr>
              <a:t>3</a:t>
            </a:r>
            <a:endParaRPr lang="en-US" sz="2300" dirty="0">
              <a:latin typeface="Times New Roman" panose="02020603050405020304" pitchFamily="18" charset="0"/>
              <a:cs typeface="Times New Roman" panose="02020603050405020304" pitchFamily="18" charset="0"/>
            </a:endParaRPr>
          </a:p>
        </p:txBody>
      </p:sp>
      <p:sp>
        <p:nvSpPr>
          <p:cNvPr id="15" name="Text 12"/>
          <p:cNvSpPr/>
          <p:nvPr/>
        </p:nvSpPr>
        <p:spPr>
          <a:xfrm>
            <a:off x="10299144" y="5369362"/>
            <a:ext cx="3537466" cy="620316"/>
          </a:xfrm>
          <a:prstGeom prst="rect">
            <a:avLst/>
          </a:prstGeom>
          <a:noFill/>
          <a:ln/>
        </p:spPr>
        <p:txBody>
          <a:bodyPr wrap="square" lIns="0" tIns="0" rIns="0" bIns="0" rtlCol="0" anchor="t"/>
          <a:lstStyle/>
          <a:p>
            <a:pPr marL="0" indent="0" algn="l">
              <a:lnSpc>
                <a:spcPts val="2400"/>
              </a:lnSpc>
              <a:buNone/>
            </a:pPr>
            <a:r>
              <a:rPr lang="en-US" sz="1950" b="1" dirty="0">
                <a:solidFill>
                  <a:srgbClr val="D7E5D8"/>
                </a:solidFill>
                <a:latin typeface="Times New Roman" panose="02020603050405020304" pitchFamily="18" charset="0"/>
                <a:ea typeface="Syne Extra Bold" pitchFamily="34" charset="-122"/>
                <a:cs typeface="Times New Roman" panose="02020603050405020304" pitchFamily="18" charset="0"/>
              </a:rPr>
              <a:t>Kısa Film Yarışmaları</a:t>
            </a:r>
            <a:endParaRPr lang="en-US" sz="1950" dirty="0">
              <a:latin typeface="Times New Roman" panose="02020603050405020304" pitchFamily="18" charset="0"/>
              <a:cs typeface="Times New Roman" panose="02020603050405020304" pitchFamily="18" charset="0"/>
            </a:endParaRPr>
          </a:p>
        </p:txBody>
      </p:sp>
      <p:sp>
        <p:nvSpPr>
          <p:cNvPr id="16" name="Text 13"/>
          <p:cNvSpPr/>
          <p:nvPr/>
        </p:nvSpPr>
        <p:spPr>
          <a:xfrm>
            <a:off x="10299144" y="6108740"/>
            <a:ext cx="3537466" cy="952619"/>
          </a:xfrm>
          <a:prstGeom prst="rect">
            <a:avLst/>
          </a:prstGeom>
          <a:noFill/>
          <a:ln/>
        </p:spPr>
        <p:txBody>
          <a:bodyPr wrap="square" lIns="0" tIns="0" rIns="0" bIns="0" rtlCol="0" anchor="t"/>
          <a:lstStyle/>
          <a:p>
            <a:pPr marL="0" indent="0" algn="l">
              <a:lnSpc>
                <a:spcPts val="2500"/>
              </a:lnSpc>
              <a:buNone/>
            </a:pPr>
            <a:r>
              <a:rPr lang="en-US" sz="1550" dirty="0">
                <a:solidFill>
                  <a:srgbClr val="D7E5D8"/>
                </a:solidFill>
                <a:latin typeface="Times New Roman" panose="02020603050405020304" pitchFamily="18" charset="0"/>
                <a:ea typeface="Syne" pitchFamily="34" charset="-122"/>
                <a:cs typeface="Times New Roman" panose="02020603050405020304" pitchFamily="18" charset="0"/>
              </a:rPr>
              <a:t>Görsel anlatım, karmaşık iklim konularını izleyicilere erişilebilir kılarak, geniş bir kitlenin farkındalık kazanmasını sağlar.</a:t>
            </a:r>
            <a:endParaRPr lang="en-US" sz="1550"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35FB0A4B-D443-5640-143B-390F29D2EEE9}"/>
              </a:ext>
            </a:extLst>
          </p:cNvPr>
          <p:cNvSpPr/>
          <p:nvPr/>
        </p:nvSpPr>
        <p:spPr>
          <a:xfrm>
            <a:off x="12879659" y="7683190"/>
            <a:ext cx="1639229" cy="457200"/>
          </a:xfrm>
          <a:prstGeom prst="roundRect">
            <a:avLst/>
          </a:prstGeom>
          <a:solidFill>
            <a:srgbClr val="141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249680"/>
            <a:ext cx="7556421" cy="1488400"/>
          </a:xfrm>
          <a:prstGeom prst="rect">
            <a:avLst/>
          </a:prstGeom>
          <a:noFill/>
          <a:ln/>
        </p:spPr>
        <p:txBody>
          <a:bodyPr wrap="square" lIns="0" tIns="0" rIns="0" bIns="0" rtlCol="0" anchor="t"/>
          <a:lstStyle/>
          <a:p>
            <a:pPr marL="0" indent="0" algn="ctr">
              <a:lnSpc>
                <a:spcPts val="3900"/>
              </a:lnSpc>
              <a:buNone/>
            </a:pPr>
            <a:r>
              <a:rPr lang="en-US" sz="2800" b="1" dirty="0">
                <a:solidFill>
                  <a:srgbClr val="FFFF00"/>
                </a:solidFill>
                <a:latin typeface="Times New Roman" panose="02020603050405020304" pitchFamily="18" charset="0"/>
                <a:ea typeface="Syne Extra Bold" pitchFamily="34" charset="-122"/>
                <a:cs typeface="Times New Roman" panose="02020603050405020304" pitchFamily="18" charset="0"/>
              </a:rPr>
              <a:t>Medya Kampanyaları: Geniş Çapta Farkındalık</a:t>
            </a:r>
            <a:endParaRPr lang="en-US" sz="2800" dirty="0">
              <a:solidFill>
                <a:srgbClr val="FFFF00"/>
              </a:solidFill>
              <a:latin typeface="Times New Roman" panose="02020603050405020304" pitchFamily="18" charset="0"/>
              <a:cs typeface="Times New Roman" panose="02020603050405020304" pitchFamily="18" charset="0"/>
            </a:endParaRPr>
          </a:p>
        </p:txBody>
      </p:sp>
      <p:sp>
        <p:nvSpPr>
          <p:cNvPr id="4" name="Text 1"/>
          <p:cNvSpPr/>
          <p:nvPr/>
        </p:nvSpPr>
        <p:spPr>
          <a:xfrm>
            <a:off x="6280190" y="3234095"/>
            <a:ext cx="3536156" cy="620316"/>
          </a:xfrm>
          <a:prstGeom prst="rect">
            <a:avLst/>
          </a:prstGeom>
          <a:noFill/>
          <a:ln/>
        </p:spPr>
        <p:txBody>
          <a:bodyPr wrap="square" lIns="0" tIns="0" rIns="0" bIns="0" rtlCol="0" anchor="t"/>
          <a:lstStyle/>
          <a:p>
            <a:pPr marL="0" indent="0" algn="l">
              <a:lnSpc>
                <a:spcPts val="2400"/>
              </a:lnSpc>
              <a:buNone/>
            </a:pPr>
            <a:r>
              <a:rPr lang="en-US" sz="1950" b="1" dirty="0">
                <a:solidFill>
                  <a:srgbClr val="F0F4F1"/>
                </a:solidFill>
                <a:latin typeface="Times New Roman" panose="02020603050405020304" pitchFamily="18" charset="0"/>
                <a:ea typeface="Syne Extra Bold" pitchFamily="34" charset="-122"/>
                <a:cs typeface="Times New Roman" panose="02020603050405020304" pitchFamily="18" charset="0"/>
              </a:rPr>
              <a:t>Sosyal Medya Stratejisi</a:t>
            </a:r>
            <a:endParaRPr lang="en-US" sz="1950" dirty="0">
              <a:latin typeface="Times New Roman" panose="02020603050405020304" pitchFamily="18" charset="0"/>
              <a:cs typeface="Times New Roman" panose="02020603050405020304" pitchFamily="18" charset="0"/>
            </a:endParaRPr>
          </a:p>
        </p:txBody>
      </p:sp>
      <p:sp>
        <p:nvSpPr>
          <p:cNvPr id="5" name="Text 2"/>
          <p:cNvSpPr/>
          <p:nvPr/>
        </p:nvSpPr>
        <p:spPr>
          <a:xfrm>
            <a:off x="6280190" y="4052768"/>
            <a:ext cx="3536156" cy="1587698"/>
          </a:xfrm>
          <a:prstGeom prst="rect">
            <a:avLst/>
          </a:prstGeom>
          <a:noFill/>
          <a:ln/>
        </p:spPr>
        <p:txBody>
          <a:bodyPr wrap="square" lIns="0" tIns="0" rIns="0" bIns="0" rtlCol="0" anchor="t"/>
          <a:lstStyle/>
          <a:p>
            <a:pPr marL="0" indent="0" algn="l">
              <a:lnSpc>
                <a:spcPts val="2500"/>
              </a:lnSpc>
              <a:buNone/>
            </a:pPr>
            <a:r>
              <a:rPr lang="en-US" sz="1550" dirty="0">
                <a:solidFill>
                  <a:srgbClr val="D7E5D8"/>
                </a:solidFill>
                <a:latin typeface="Times New Roman" panose="02020603050405020304" pitchFamily="18" charset="0"/>
                <a:ea typeface="Syne" pitchFamily="34" charset="-122"/>
                <a:cs typeface="Times New Roman" panose="02020603050405020304" pitchFamily="18" charset="0"/>
              </a:rPr>
              <a:t>İnstagram, TikTok ve YouTube gibi platformlarda iklim krizine yönelik kampanyalar, gençlerin doğal ortamında yer alır. Viral içerik, milyonlarca kişiye ulaşarak, farkındalığı hızla yayar.</a:t>
            </a:r>
            <a:endParaRPr lang="en-US" sz="1550" dirty="0">
              <a:latin typeface="Times New Roman" panose="02020603050405020304" pitchFamily="18" charset="0"/>
              <a:cs typeface="Times New Roman" panose="02020603050405020304" pitchFamily="18" charset="0"/>
            </a:endParaRPr>
          </a:p>
        </p:txBody>
      </p:sp>
      <p:sp>
        <p:nvSpPr>
          <p:cNvPr id="6" name="Text 3"/>
          <p:cNvSpPr/>
          <p:nvPr/>
        </p:nvSpPr>
        <p:spPr>
          <a:xfrm>
            <a:off x="6280190" y="5819061"/>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D7E5D8"/>
                </a:solidFill>
                <a:latin typeface="Times New Roman" panose="02020603050405020304" pitchFamily="18" charset="0"/>
                <a:ea typeface="Syne" pitchFamily="34" charset="-122"/>
                <a:cs typeface="Times New Roman" panose="02020603050405020304" pitchFamily="18" charset="0"/>
              </a:rPr>
              <a:t>Dönem içi hashtag kampanyaları</a:t>
            </a:r>
            <a:endParaRPr lang="en-US" sz="1550" dirty="0">
              <a:latin typeface="Times New Roman" panose="02020603050405020304" pitchFamily="18" charset="0"/>
              <a:cs typeface="Times New Roman" panose="02020603050405020304" pitchFamily="18" charset="0"/>
            </a:endParaRPr>
          </a:p>
        </p:txBody>
      </p:sp>
      <p:sp>
        <p:nvSpPr>
          <p:cNvPr id="7" name="Text 4"/>
          <p:cNvSpPr/>
          <p:nvPr/>
        </p:nvSpPr>
        <p:spPr>
          <a:xfrm>
            <a:off x="6280190" y="6206014"/>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D7E5D8"/>
                </a:solidFill>
                <a:latin typeface="Times New Roman" panose="02020603050405020304" pitchFamily="18" charset="0"/>
                <a:ea typeface="Syne" pitchFamily="34" charset="-122"/>
                <a:cs typeface="Times New Roman" panose="02020603050405020304" pitchFamily="18" charset="0"/>
              </a:rPr>
              <a:t>İnfluencer ortaklıkları</a:t>
            </a:r>
            <a:endParaRPr lang="en-US" sz="1550" dirty="0">
              <a:latin typeface="Times New Roman" panose="02020603050405020304" pitchFamily="18" charset="0"/>
              <a:cs typeface="Times New Roman" panose="02020603050405020304" pitchFamily="18" charset="0"/>
            </a:endParaRPr>
          </a:p>
        </p:txBody>
      </p:sp>
      <p:sp>
        <p:nvSpPr>
          <p:cNvPr id="8" name="Text 5"/>
          <p:cNvSpPr/>
          <p:nvPr/>
        </p:nvSpPr>
        <p:spPr>
          <a:xfrm>
            <a:off x="6280190" y="6592967"/>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D7E5D8"/>
                </a:solidFill>
                <a:latin typeface="Times New Roman" panose="02020603050405020304" pitchFamily="18" charset="0"/>
                <a:ea typeface="Syne" pitchFamily="34" charset="-122"/>
                <a:cs typeface="Times New Roman" panose="02020603050405020304" pitchFamily="18" charset="0"/>
              </a:rPr>
              <a:t>Etkileşimli challenge'lar</a:t>
            </a:r>
            <a:endParaRPr lang="en-US" sz="1550" dirty="0">
              <a:latin typeface="Times New Roman" panose="02020603050405020304" pitchFamily="18" charset="0"/>
              <a:cs typeface="Times New Roman" panose="02020603050405020304" pitchFamily="18" charset="0"/>
            </a:endParaRPr>
          </a:p>
        </p:txBody>
      </p:sp>
      <p:sp>
        <p:nvSpPr>
          <p:cNvPr id="9" name="Text 6"/>
          <p:cNvSpPr/>
          <p:nvPr/>
        </p:nvSpPr>
        <p:spPr>
          <a:xfrm>
            <a:off x="10308074" y="3234095"/>
            <a:ext cx="3536156" cy="620316"/>
          </a:xfrm>
          <a:prstGeom prst="rect">
            <a:avLst/>
          </a:prstGeom>
          <a:noFill/>
          <a:ln/>
        </p:spPr>
        <p:txBody>
          <a:bodyPr wrap="square" lIns="0" tIns="0" rIns="0" bIns="0" rtlCol="0" anchor="t"/>
          <a:lstStyle/>
          <a:p>
            <a:pPr marL="0" indent="0" algn="l">
              <a:lnSpc>
                <a:spcPts val="2400"/>
              </a:lnSpc>
              <a:buNone/>
            </a:pPr>
            <a:r>
              <a:rPr lang="en-US" sz="1950" b="1" dirty="0">
                <a:solidFill>
                  <a:srgbClr val="F0F4F1"/>
                </a:solidFill>
                <a:latin typeface="Times New Roman" panose="02020603050405020304" pitchFamily="18" charset="0"/>
                <a:ea typeface="Syne Extra Bold" pitchFamily="34" charset="-122"/>
                <a:cs typeface="Times New Roman" panose="02020603050405020304" pitchFamily="18" charset="0"/>
              </a:rPr>
              <a:t>Kamu Spotu ve TV</a:t>
            </a:r>
            <a:endParaRPr lang="en-US" sz="1950" dirty="0">
              <a:latin typeface="Times New Roman" panose="02020603050405020304" pitchFamily="18" charset="0"/>
              <a:cs typeface="Times New Roman" panose="02020603050405020304" pitchFamily="18" charset="0"/>
            </a:endParaRPr>
          </a:p>
        </p:txBody>
      </p:sp>
      <p:sp>
        <p:nvSpPr>
          <p:cNvPr id="10" name="Text 7"/>
          <p:cNvSpPr/>
          <p:nvPr/>
        </p:nvSpPr>
        <p:spPr>
          <a:xfrm>
            <a:off x="10308074" y="4052768"/>
            <a:ext cx="3536156" cy="1587698"/>
          </a:xfrm>
          <a:prstGeom prst="rect">
            <a:avLst/>
          </a:prstGeom>
          <a:noFill/>
          <a:ln/>
        </p:spPr>
        <p:txBody>
          <a:bodyPr wrap="square" lIns="0" tIns="0" rIns="0" bIns="0" rtlCol="0" anchor="t"/>
          <a:lstStyle/>
          <a:p>
            <a:pPr marL="0" indent="0" algn="l">
              <a:lnSpc>
                <a:spcPts val="2500"/>
              </a:lnSpc>
              <a:buNone/>
            </a:pPr>
            <a:r>
              <a:rPr lang="en-US" sz="1550" dirty="0">
                <a:solidFill>
                  <a:srgbClr val="D7E5D8"/>
                </a:solidFill>
                <a:latin typeface="Times New Roman" panose="02020603050405020304" pitchFamily="18" charset="0"/>
                <a:ea typeface="Syne" pitchFamily="34" charset="-122"/>
                <a:cs typeface="Times New Roman" panose="02020603050405020304" pitchFamily="18" charset="0"/>
              </a:rPr>
              <a:t>Göründüğü saatlerdeki kamu spotları, tüm yaşlardan insanlara iklim mesajı aktarır. Bu, ailelerin birlikte bu konuyu tartışmasını ve kolektif hareket etmesini teşvik eder.</a:t>
            </a:r>
            <a:endParaRPr lang="en-US" sz="1550"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4DED65F4-1577-52D3-C8C4-2C9E2138E15A}"/>
              </a:ext>
            </a:extLst>
          </p:cNvPr>
          <p:cNvSpPr/>
          <p:nvPr/>
        </p:nvSpPr>
        <p:spPr>
          <a:xfrm>
            <a:off x="12879659" y="7683190"/>
            <a:ext cx="1639229" cy="457200"/>
          </a:xfrm>
          <a:prstGeom prst="roundRect">
            <a:avLst/>
          </a:prstGeom>
          <a:solidFill>
            <a:srgbClr val="141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1463040"/>
            <a:ext cx="13042821" cy="992267"/>
          </a:xfrm>
          <a:prstGeom prst="rect">
            <a:avLst/>
          </a:prstGeom>
          <a:noFill/>
          <a:ln/>
        </p:spPr>
        <p:txBody>
          <a:bodyPr wrap="square" lIns="0" tIns="0" rIns="0" bIns="0" rtlCol="0" anchor="t"/>
          <a:lstStyle/>
          <a:p>
            <a:pPr marL="0" indent="0" algn="ctr">
              <a:lnSpc>
                <a:spcPts val="3900"/>
              </a:lnSpc>
              <a:buNone/>
            </a:pPr>
            <a:r>
              <a:rPr lang="en-US" sz="2800" b="1" dirty="0">
                <a:solidFill>
                  <a:srgbClr val="FFFF00"/>
                </a:solidFill>
                <a:latin typeface="Times New Roman" panose="02020603050405020304" pitchFamily="18" charset="0"/>
                <a:ea typeface="Syne Extra Bold" pitchFamily="34" charset="-122"/>
                <a:cs typeface="Times New Roman" panose="02020603050405020304" pitchFamily="18" charset="0"/>
              </a:rPr>
              <a:t>Gençlerin Karar Sürecine Katılımı: Çevre Komisyonları</a:t>
            </a:r>
            <a:endParaRPr lang="en-US" sz="2800" dirty="0">
              <a:solidFill>
                <a:srgbClr val="FFFF00"/>
              </a:solidFill>
              <a:latin typeface="Times New Roman" panose="02020603050405020304" pitchFamily="18" charset="0"/>
              <a:cs typeface="Times New Roman" panose="02020603050405020304" pitchFamily="18" charset="0"/>
            </a:endParaRPr>
          </a:p>
        </p:txBody>
      </p:sp>
      <p:sp>
        <p:nvSpPr>
          <p:cNvPr id="3" name="Shape 1"/>
          <p:cNvSpPr/>
          <p:nvPr/>
        </p:nvSpPr>
        <p:spPr>
          <a:xfrm>
            <a:off x="1091446" y="3645932"/>
            <a:ext cx="3917513" cy="198358"/>
          </a:xfrm>
          <a:prstGeom prst="roundRect">
            <a:avLst>
              <a:gd name="adj" fmla="val 42025"/>
            </a:avLst>
          </a:prstGeom>
          <a:solidFill>
            <a:srgbClr val="547808"/>
          </a:solidFill>
          <a:ln w="7620">
            <a:solidFill>
              <a:srgbClr val="6D9121"/>
            </a:solidFill>
            <a:prstDash val="solid"/>
          </a:ln>
        </p:spPr>
      </p:sp>
      <p:sp>
        <p:nvSpPr>
          <p:cNvPr id="4" name="Shape 2"/>
          <p:cNvSpPr/>
          <p:nvPr/>
        </p:nvSpPr>
        <p:spPr>
          <a:xfrm>
            <a:off x="793790" y="3447455"/>
            <a:ext cx="595313" cy="595313"/>
          </a:xfrm>
          <a:prstGeom prst="roundRect">
            <a:avLst>
              <a:gd name="adj" fmla="val 76800"/>
            </a:avLst>
          </a:prstGeom>
          <a:solidFill>
            <a:srgbClr val="547808"/>
          </a:solidFill>
          <a:ln w="7620">
            <a:solidFill>
              <a:srgbClr val="6D9121"/>
            </a:solidFill>
            <a:prstDash val="solid"/>
          </a:ln>
        </p:spPr>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2618" y="3596283"/>
            <a:ext cx="297656" cy="297656"/>
          </a:xfrm>
          <a:prstGeom prst="rect">
            <a:avLst/>
          </a:prstGeom>
        </p:spPr>
      </p:pic>
      <p:sp>
        <p:nvSpPr>
          <p:cNvPr id="6" name="Text 3"/>
          <p:cNvSpPr/>
          <p:nvPr/>
        </p:nvSpPr>
        <p:spPr>
          <a:xfrm>
            <a:off x="992148" y="4241125"/>
            <a:ext cx="3818573" cy="620316"/>
          </a:xfrm>
          <a:prstGeom prst="rect">
            <a:avLst/>
          </a:prstGeom>
          <a:noFill/>
          <a:ln/>
        </p:spPr>
        <p:txBody>
          <a:bodyPr wrap="square" lIns="0" tIns="0" rIns="0" bIns="0" rtlCol="0" anchor="t"/>
          <a:lstStyle/>
          <a:p>
            <a:pPr marL="0" indent="0" algn="l">
              <a:lnSpc>
                <a:spcPts val="2400"/>
              </a:lnSpc>
              <a:buNone/>
            </a:pPr>
            <a:r>
              <a:rPr lang="en-US" sz="1950" b="1" dirty="0">
                <a:solidFill>
                  <a:srgbClr val="D7E5D8"/>
                </a:solidFill>
                <a:latin typeface="Times New Roman" panose="02020603050405020304" pitchFamily="18" charset="0"/>
                <a:ea typeface="Syne Extra Bold" pitchFamily="34" charset="-122"/>
                <a:cs typeface="Times New Roman" panose="02020603050405020304" pitchFamily="18" charset="0"/>
              </a:rPr>
              <a:t>Gençlik Örgütlenmesi</a:t>
            </a:r>
            <a:endParaRPr lang="en-US" sz="1950" dirty="0">
              <a:latin typeface="Times New Roman" panose="02020603050405020304" pitchFamily="18" charset="0"/>
              <a:cs typeface="Times New Roman" panose="02020603050405020304" pitchFamily="18" charset="0"/>
            </a:endParaRPr>
          </a:p>
        </p:txBody>
      </p:sp>
      <p:sp>
        <p:nvSpPr>
          <p:cNvPr id="7" name="Text 4"/>
          <p:cNvSpPr/>
          <p:nvPr/>
        </p:nvSpPr>
        <p:spPr>
          <a:xfrm>
            <a:off x="992148" y="4980503"/>
            <a:ext cx="3818573" cy="1587698"/>
          </a:xfrm>
          <a:prstGeom prst="rect">
            <a:avLst/>
          </a:prstGeom>
          <a:noFill/>
          <a:ln/>
        </p:spPr>
        <p:txBody>
          <a:bodyPr wrap="square" lIns="0" tIns="0" rIns="0" bIns="0" rtlCol="0" anchor="t"/>
          <a:lstStyle/>
          <a:p>
            <a:pPr marL="0" indent="0" algn="l">
              <a:lnSpc>
                <a:spcPts val="2500"/>
              </a:lnSpc>
              <a:buNone/>
            </a:pPr>
            <a:r>
              <a:rPr lang="en-US" sz="1550" dirty="0">
                <a:solidFill>
                  <a:srgbClr val="D7E5D8"/>
                </a:solidFill>
                <a:latin typeface="Times New Roman" panose="02020603050405020304" pitchFamily="18" charset="0"/>
                <a:ea typeface="Syne" pitchFamily="34" charset="-122"/>
                <a:cs typeface="Times New Roman" panose="02020603050405020304" pitchFamily="18" charset="0"/>
              </a:rPr>
              <a:t>Belediyelerde gençlerden oluşan Çevre Komisyonları kurulmalıdır. Bu komisyonlar, yeşil alan planlaması, atık yönetimi ve ulaşım politikalarında karar sürecine doğrudan katılım sağlar.</a:t>
            </a:r>
            <a:endParaRPr lang="en-US" sz="1550" dirty="0">
              <a:latin typeface="Times New Roman" panose="02020603050405020304" pitchFamily="18" charset="0"/>
              <a:cs typeface="Times New Roman" panose="02020603050405020304" pitchFamily="18" charset="0"/>
            </a:endParaRPr>
          </a:p>
        </p:txBody>
      </p:sp>
      <p:sp>
        <p:nvSpPr>
          <p:cNvPr id="8" name="Shape 5"/>
          <p:cNvSpPr/>
          <p:nvPr/>
        </p:nvSpPr>
        <p:spPr>
          <a:xfrm>
            <a:off x="5505093" y="3348276"/>
            <a:ext cx="3917633" cy="198358"/>
          </a:xfrm>
          <a:prstGeom prst="roundRect">
            <a:avLst>
              <a:gd name="adj" fmla="val 42025"/>
            </a:avLst>
          </a:prstGeom>
          <a:solidFill>
            <a:srgbClr val="547808"/>
          </a:solidFill>
          <a:ln w="7620">
            <a:solidFill>
              <a:srgbClr val="6D9121"/>
            </a:solidFill>
            <a:prstDash val="solid"/>
          </a:ln>
        </p:spPr>
      </p:sp>
      <p:sp>
        <p:nvSpPr>
          <p:cNvPr id="9" name="Shape 6"/>
          <p:cNvSpPr/>
          <p:nvPr/>
        </p:nvSpPr>
        <p:spPr>
          <a:xfrm>
            <a:off x="5207437" y="3149798"/>
            <a:ext cx="595313" cy="595313"/>
          </a:xfrm>
          <a:prstGeom prst="roundRect">
            <a:avLst>
              <a:gd name="adj" fmla="val 76800"/>
            </a:avLst>
          </a:prstGeom>
          <a:solidFill>
            <a:srgbClr val="547808"/>
          </a:solidFill>
          <a:ln w="7620">
            <a:solidFill>
              <a:srgbClr val="6D9121"/>
            </a:solidFill>
            <a:prstDash val="solid"/>
          </a:ln>
        </p:spPr>
      </p:sp>
      <p:pic>
        <p:nvPicPr>
          <p:cNvPr id="10"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56265" y="3298627"/>
            <a:ext cx="297656" cy="297656"/>
          </a:xfrm>
          <a:prstGeom prst="rect">
            <a:avLst/>
          </a:prstGeom>
        </p:spPr>
      </p:pic>
      <p:sp>
        <p:nvSpPr>
          <p:cNvPr id="11" name="Text 7"/>
          <p:cNvSpPr/>
          <p:nvPr/>
        </p:nvSpPr>
        <p:spPr>
          <a:xfrm>
            <a:off x="5405795" y="3943469"/>
            <a:ext cx="3642241" cy="310158"/>
          </a:xfrm>
          <a:prstGeom prst="rect">
            <a:avLst/>
          </a:prstGeom>
          <a:noFill/>
          <a:ln/>
        </p:spPr>
        <p:txBody>
          <a:bodyPr wrap="none" lIns="0" tIns="0" rIns="0" bIns="0" rtlCol="0" anchor="t"/>
          <a:lstStyle/>
          <a:p>
            <a:pPr marL="0" indent="0" algn="l">
              <a:lnSpc>
                <a:spcPts val="2400"/>
              </a:lnSpc>
              <a:buNone/>
            </a:pPr>
            <a:r>
              <a:rPr lang="en-US" sz="1950" b="1" dirty="0">
                <a:solidFill>
                  <a:srgbClr val="D7E5D8"/>
                </a:solidFill>
                <a:latin typeface="Times New Roman" panose="02020603050405020304" pitchFamily="18" charset="0"/>
                <a:ea typeface="Syne Extra Bold" pitchFamily="34" charset="-122"/>
                <a:cs typeface="Times New Roman" panose="02020603050405020304" pitchFamily="18" charset="0"/>
              </a:rPr>
              <a:t>İlham Verici Fikirler</a:t>
            </a:r>
            <a:endParaRPr lang="en-US" sz="1950" dirty="0">
              <a:latin typeface="Times New Roman" panose="02020603050405020304" pitchFamily="18" charset="0"/>
              <a:cs typeface="Times New Roman" panose="02020603050405020304" pitchFamily="18" charset="0"/>
            </a:endParaRPr>
          </a:p>
        </p:txBody>
      </p:sp>
      <p:sp>
        <p:nvSpPr>
          <p:cNvPr id="12" name="Text 8"/>
          <p:cNvSpPr/>
          <p:nvPr/>
        </p:nvSpPr>
        <p:spPr>
          <a:xfrm>
            <a:off x="5405795" y="4372689"/>
            <a:ext cx="3818692" cy="1587698"/>
          </a:xfrm>
          <a:prstGeom prst="rect">
            <a:avLst/>
          </a:prstGeom>
          <a:noFill/>
          <a:ln/>
        </p:spPr>
        <p:txBody>
          <a:bodyPr wrap="square" lIns="0" tIns="0" rIns="0" bIns="0" rtlCol="0" anchor="t"/>
          <a:lstStyle/>
          <a:p>
            <a:pPr marL="0" indent="0" algn="l">
              <a:lnSpc>
                <a:spcPts val="2500"/>
              </a:lnSpc>
              <a:buNone/>
            </a:pPr>
            <a:r>
              <a:rPr lang="en-US" sz="1550" dirty="0">
                <a:solidFill>
                  <a:srgbClr val="D7E5D8"/>
                </a:solidFill>
                <a:latin typeface="Times New Roman" panose="02020603050405020304" pitchFamily="18" charset="0"/>
                <a:ea typeface="Syne" pitchFamily="34" charset="-122"/>
                <a:cs typeface="Times New Roman" panose="02020603050405020304" pitchFamily="18" charset="0"/>
              </a:rPr>
              <a:t>Gençlerin perspektifi, belediyelerin daha yaratıcı ve inovatif çözümler bulmasına yardımcı olur. Onlar, teknoloji ve yeni fikirler hakkında daha bilgili bir nesil olarak, belediye politikalarını modernize eder.</a:t>
            </a:r>
            <a:endParaRPr lang="en-US" sz="1550" dirty="0">
              <a:latin typeface="Times New Roman" panose="02020603050405020304" pitchFamily="18" charset="0"/>
              <a:cs typeface="Times New Roman" panose="02020603050405020304" pitchFamily="18" charset="0"/>
            </a:endParaRPr>
          </a:p>
        </p:txBody>
      </p:sp>
      <p:sp>
        <p:nvSpPr>
          <p:cNvPr id="13" name="Shape 9"/>
          <p:cNvSpPr/>
          <p:nvPr/>
        </p:nvSpPr>
        <p:spPr>
          <a:xfrm>
            <a:off x="9918859" y="3050619"/>
            <a:ext cx="3917513" cy="198358"/>
          </a:xfrm>
          <a:prstGeom prst="roundRect">
            <a:avLst>
              <a:gd name="adj" fmla="val 42025"/>
            </a:avLst>
          </a:prstGeom>
          <a:solidFill>
            <a:srgbClr val="547808"/>
          </a:solidFill>
          <a:ln w="7620">
            <a:solidFill>
              <a:srgbClr val="6D9121"/>
            </a:solidFill>
            <a:prstDash val="solid"/>
          </a:ln>
        </p:spPr>
      </p:sp>
      <p:sp>
        <p:nvSpPr>
          <p:cNvPr id="14" name="Shape 10"/>
          <p:cNvSpPr/>
          <p:nvPr/>
        </p:nvSpPr>
        <p:spPr>
          <a:xfrm>
            <a:off x="9621203" y="2852142"/>
            <a:ext cx="595313" cy="595313"/>
          </a:xfrm>
          <a:prstGeom prst="roundRect">
            <a:avLst>
              <a:gd name="adj" fmla="val 76800"/>
            </a:avLst>
          </a:prstGeom>
          <a:solidFill>
            <a:srgbClr val="547808"/>
          </a:solidFill>
          <a:ln w="7620">
            <a:solidFill>
              <a:srgbClr val="6D9121"/>
            </a:solidFill>
            <a:prstDash val="solid"/>
          </a:ln>
        </p:spPr>
      </p:sp>
      <p:pic>
        <p:nvPicPr>
          <p:cNvPr id="15"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70031" y="3000970"/>
            <a:ext cx="297656" cy="297656"/>
          </a:xfrm>
          <a:prstGeom prst="rect">
            <a:avLst/>
          </a:prstGeom>
        </p:spPr>
      </p:pic>
      <p:sp>
        <p:nvSpPr>
          <p:cNvPr id="16" name="Text 11"/>
          <p:cNvSpPr/>
          <p:nvPr/>
        </p:nvSpPr>
        <p:spPr>
          <a:xfrm>
            <a:off x="9819561" y="3645813"/>
            <a:ext cx="3818573" cy="620316"/>
          </a:xfrm>
          <a:prstGeom prst="rect">
            <a:avLst/>
          </a:prstGeom>
          <a:noFill/>
          <a:ln/>
        </p:spPr>
        <p:txBody>
          <a:bodyPr wrap="square" lIns="0" tIns="0" rIns="0" bIns="0" rtlCol="0" anchor="t"/>
          <a:lstStyle/>
          <a:p>
            <a:pPr marL="0" indent="0" algn="l">
              <a:lnSpc>
                <a:spcPts val="2400"/>
              </a:lnSpc>
              <a:buNone/>
            </a:pPr>
            <a:r>
              <a:rPr lang="en-US" sz="1950" b="1" dirty="0">
                <a:solidFill>
                  <a:srgbClr val="D7E5D8"/>
                </a:solidFill>
                <a:latin typeface="Times New Roman" panose="02020603050405020304" pitchFamily="18" charset="0"/>
                <a:ea typeface="Syne Extra Bold" pitchFamily="34" charset="-122"/>
                <a:cs typeface="Times New Roman" panose="02020603050405020304" pitchFamily="18" charset="0"/>
              </a:rPr>
              <a:t>Sorumluluk ve Yetkilendirme</a:t>
            </a:r>
            <a:endParaRPr lang="en-US" sz="1950" dirty="0">
              <a:latin typeface="Times New Roman" panose="02020603050405020304" pitchFamily="18" charset="0"/>
              <a:cs typeface="Times New Roman" panose="02020603050405020304" pitchFamily="18" charset="0"/>
            </a:endParaRPr>
          </a:p>
        </p:txBody>
      </p:sp>
      <p:sp>
        <p:nvSpPr>
          <p:cNvPr id="17" name="Text 12"/>
          <p:cNvSpPr/>
          <p:nvPr/>
        </p:nvSpPr>
        <p:spPr>
          <a:xfrm>
            <a:off x="9819561" y="4385191"/>
            <a:ext cx="3818573" cy="1270159"/>
          </a:xfrm>
          <a:prstGeom prst="rect">
            <a:avLst/>
          </a:prstGeom>
          <a:noFill/>
          <a:ln/>
        </p:spPr>
        <p:txBody>
          <a:bodyPr wrap="square" lIns="0" tIns="0" rIns="0" bIns="0" rtlCol="0" anchor="t"/>
          <a:lstStyle/>
          <a:p>
            <a:pPr marL="0" indent="0" algn="l">
              <a:lnSpc>
                <a:spcPts val="2500"/>
              </a:lnSpc>
              <a:buNone/>
            </a:pPr>
            <a:r>
              <a:rPr lang="en-US" sz="1550" dirty="0">
                <a:solidFill>
                  <a:srgbClr val="D7E5D8"/>
                </a:solidFill>
                <a:latin typeface="Times New Roman" panose="02020603050405020304" pitchFamily="18" charset="0"/>
                <a:ea typeface="Syne" pitchFamily="34" charset="-122"/>
                <a:cs typeface="Times New Roman" panose="02020603050405020304" pitchFamily="18" charset="0"/>
              </a:rPr>
              <a:t>Gerçek karar sürecine katılma, gençleri sivil katılım konusunda yetkilendirir ve onlara sorumluluk duygusu verir. Bu, demokratik katılımın temelini oluşturur.</a:t>
            </a:r>
            <a:endParaRPr lang="en-US" sz="1550" dirty="0">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EB42B94D-D955-226A-E328-BF42C005A2EF}"/>
              </a:ext>
            </a:extLst>
          </p:cNvPr>
          <p:cNvSpPr/>
          <p:nvPr/>
        </p:nvSpPr>
        <p:spPr>
          <a:xfrm>
            <a:off x="12879659" y="7683190"/>
            <a:ext cx="1639229" cy="457200"/>
          </a:xfrm>
          <a:prstGeom prst="roundRect">
            <a:avLst/>
          </a:prstGeom>
          <a:solidFill>
            <a:srgbClr val="141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704969"/>
            <a:ext cx="7556421" cy="1488400"/>
          </a:xfrm>
          <a:prstGeom prst="rect">
            <a:avLst/>
          </a:prstGeom>
          <a:noFill/>
          <a:ln/>
        </p:spPr>
        <p:txBody>
          <a:bodyPr wrap="square" lIns="0" tIns="0" rIns="0" bIns="0" rtlCol="0" anchor="t"/>
          <a:lstStyle/>
          <a:p>
            <a:pPr marL="0" indent="0" algn="ctr">
              <a:lnSpc>
                <a:spcPts val="3900"/>
              </a:lnSpc>
              <a:buNone/>
            </a:pPr>
            <a:r>
              <a:rPr lang="en-US" sz="2800" b="1" dirty="0">
                <a:solidFill>
                  <a:srgbClr val="FFFF00"/>
                </a:solidFill>
                <a:latin typeface="Times New Roman" panose="02020603050405020304" pitchFamily="18" charset="0"/>
                <a:ea typeface="Syne Extra Bold" pitchFamily="34" charset="-122"/>
                <a:cs typeface="Times New Roman" panose="02020603050405020304" pitchFamily="18" charset="0"/>
              </a:rPr>
              <a:t>Okullarda İklim Kolu Başkanları: Öğrenci Liderliği</a:t>
            </a:r>
            <a:endParaRPr lang="en-US" sz="2800" dirty="0">
              <a:solidFill>
                <a:srgbClr val="FFFF00"/>
              </a:solidFill>
              <a:latin typeface="Times New Roman" panose="02020603050405020304" pitchFamily="18" charset="0"/>
              <a:cs typeface="Times New Roman" panose="02020603050405020304" pitchFamily="18" charset="0"/>
            </a:endParaRPr>
          </a:p>
        </p:txBody>
      </p:sp>
      <p:sp>
        <p:nvSpPr>
          <p:cNvPr id="4" name="Text 1"/>
          <p:cNvSpPr/>
          <p:nvPr/>
        </p:nvSpPr>
        <p:spPr>
          <a:xfrm>
            <a:off x="6280190" y="2491026"/>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D7E5D8"/>
                </a:solidFill>
                <a:latin typeface="Times New Roman" panose="02020603050405020304" pitchFamily="18" charset="0"/>
                <a:ea typeface="Syne" pitchFamily="34" charset="-122"/>
                <a:cs typeface="Times New Roman" panose="02020603050405020304" pitchFamily="18" charset="0"/>
              </a:rPr>
              <a:t>Her okulda İklim Kolu başkanları bulunması, öğrencilerin liderlik becerilerini geliştirirken aynı zamanda iklim eyleminin merkezine yerleştirir. Bu liderler, okul içinde ve dışında iklim projelerini koordine eder, diğer öğrencileri motive eder ve okul yönetimiyle işbirliği yaparak kurumsal politikaları etkiledikleri fikirlerdir.</a:t>
            </a:r>
            <a:endParaRPr lang="en-US" sz="1550" dirty="0">
              <a:latin typeface="Times New Roman" panose="02020603050405020304" pitchFamily="18" charset="0"/>
              <a:cs typeface="Times New Roman" panose="02020603050405020304" pitchFamily="18" charset="0"/>
            </a:endParaRPr>
          </a:p>
        </p:txBody>
      </p:sp>
      <p:sp>
        <p:nvSpPr>
          <p:cNvPr id="5" name="Shape 2"/>
          <p:cNvSpPr/>
          <p:nvPr/>
        </p:nvSpPr>
        <p:spPr>
          <a:xfrm>
            <a:off x="6280190" y="3984427"/>
            <a:ext cx="3679031" cy="1825943"/>
          </a:xfrm>
          <a:prstGeom prst="roundRect">
            <a:avLst>
              <a:gd name="adj" fmla="val 4565"/>
            </a:avLst>
          </a:prstGeom>
          <a:solidFill>
            <a:srgbClr val="547808"/>
          </a:solidFill>
          <a:ln w="7620">
            <a:solidFill>
              <a:srgbClr val="6D9121"/>
            </a:solidFill>
            <a:prstDash val="solid"/>
          </a:ln>
        </p:spPr>
      </p:sp>
      <p:sp>
        <p:nvSpPr>
          <p:cNvPr id="6" name="Shape 3"/>
          <p:cNvSpPr/>
          <p:nvPr/>
        </p:nvSpPr>
        <p:spPr>
          <a:xfrm>
            <a:off x="6486168" y="4190405"/>
            <a:ext cx="595313" cy="595313"/>
          </a:xfrm>
          <a:prstGeom prst="roundRect">
            <a:avLst>
              <a:gd name="adj" fmla="val 15358451"/>
            </a:avLst>
          </a:prstGeom>
          <a:solidFill>
            <a:srgbClr val="A9F00F"/>
          </a:solidFill>
          <a:ln/>
        </p:spPr>
      </p:sp>
      <p:pic>
        <p:nvPicPr>
          <p:cNvPr id="7"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49879" y="4353997"/>
            <a:ext cx="267891" cy="267891"/>
          </a:xfrm>
          <a:prstGeom prst="rect">
            <a:avLst/>
          </a:prstGeom>
        </p:spPr>
      </p:pic>
      <p:sp>
        <p:nvSpPr>
          <p:cNvPr id="8" name="Text 4"/>
          <p:cNvSpPr/>
          <p:nvPr/>
        </p:nvSpPr>
        <p:spPr>
          <a:xfrm>
            <a:off x="6486168" y="4984075"/>
            <a:ext cx="3267075" cy="620316"/>
          </a:xfrm>
          <a:prstGeom prst="rect">
            <a:avLst/>
          </a:prstGeom>
          <a:noFill/>
          <a:ln/>
        </p:spPr>
        <p:txBody>
          <a:bodyPr wrap="square" lIns="0" tIns="0" rIns="0" bIns="0" rtlCol="0" anchor="t"/>
          <a:lstStyle/>
          <a:p>
            <a:pPr marL="0" indent="0" algn="l">
              <a:lnSpc>
                <a:spcPts val="2400"/>
              </a:lnSpc>
              <a:buNone/>
            </a:pPr>
            <a:r>
              <a:rPr lang="en-US" sz="1950" b="1" dirty="0">
                <a:solidFill>
                  <a:srgbClr val="FFFFFF"/>
                </a:solidFill>
                <a:latin typeface="Times New Roman" panose="02020603050405020304" pitchFamily="18" charset="0"/>
                <a:ea typeface="Syne Extra Bold" pitchFamily="34" charset="-122"/>
                <a:cs typeface="Times New Roman" panose="02020603050405020304" pitchFamily="18" charset="0"/>
              </a:rPr>
              <a:t>Liderlik Geliştirme</a:t>
            </a:r>
            <a:endParaRPr lang="en-US" sz="1950" dirty="0">
              <a:latin typeface="Times New Roman" panose="02020603050405020304" pitchFamily="18" charset="0"/>
              <a:cs typeface="Times New Roman" panose="02020603050405020304" pitchFamily="18" charset="0"/>
            </a:endParaRPr>
          </a:p>
        </p:txBody>
      </p:sp>
      <p:sp>
        <p:nvSpPr>
          <p:cNvPr id="9" name="Shape 5"/>
          <p:cNvSpPr/>
          <p:nvPr/>
        </p:nvSpPr>
        <p:spPr>
          <a:xfrm>
            <a:off x="10157579" y="3984427"/>
            <a:ext cx="3679031" cy="1825943"/>
          </a:xfrm>
          <a:prstGeom prst="roundRect">
            <a:avLst>
              <a:gd name="adj" fmla="val 4565"/>
            </a:avLst>
          </a:prstGeom>
          <a:solidFill>
            <a:srgbClr val="547808"/>
          </a:solidFill>
          <a:ln w="7620">
            <a:solidFill>
              <a:srgbClr val="6D9121"/>
            </a:solidFill>
            <a:prstDash val="solid"/>
          </a:ln>
        </p:spPr>
      </p:sp>
      <p:sp>
        <p:nvSpPr>
          <p:cNvPr id="10" name="Shape 6"/>
          <p:cNvSpPr/>
          <p:nvPr/>
        </p:nvSpPr>
        <p:spPr>
          <a:xfrm>
            <a:off x="10363557" y="4190405"/>
            <a:ext cx="595313" cy="595313"/>
          </a:xfrm>
          <a:prstGeom prst="roundRect">
            <a:avLst>
              <a:gd name="adj" fmla="val 15358451"/>
            </a:avLst>
          </a:prstGeom>
          <a:solidFill>
            <a:srgbClr val="A9F00F"/>
          </a:solidFill>
          <a:ln/>
        </p:spPr>
      </p:sp>
      <p:pic>
        <p:nvPicPr>
          <p:cNvPr id="11"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27268" y="4353997"/>
            <a:ext cx="267891" cy="267891"/>
          </a:xfrm>
          <a:prstGeom prst="rect">
            <a:avLst/>
          </a:prstGeom>
        </p:spPr>
      </p:pic>
      <p:sp>
        <p:nvSpPr>
          <p:cNvPr id="12" name="Text 7"/>
          <p:cNvSpPr/>
          <p:nvPr/>
        </p:nvSpPr>
        <p:spPr>
          <a:xfrm>
            <a:off x="10363557" y="4984075"/>
            <a:ext cx="3267075" cy="620316"/>
          </a:xfrm>
          <a:prstGeom prst="rect">
            <a:avLst/>
          </a:prstGeom>
          <a:noFill/>
          <a:ln/>
        </p:spPr>
        <p:txBody>
          <a:bodyPr wrap="square" lIns="0" tIns="0" rIns="0" bIns="0" rtlCol="0" anchor="t"/>
          <a:lstStyle/>
          <a:p>
            <a:pPr marL="0" indent="0" algn="l">
              <a:lnSpc>
                <a:spcPts val="2400"/>
              </a:lnSpc>
              <a:buNone/>
            </a:pPr>
            <a:r>
              <a:rPr lang="en-US" sz="1950" b="1" dirty="0">
                <a:solidFill>
                  <a:srgbClr val="FFFFFF"/>
                </a:solidFill>
                <a:latin typeface="Times New Roman" panose="02020603050405020304" pitchFamily="18" charset="0"/>
                <a:ea typeface="Syne Extra Bold" pitchFamily="34" charset="-122"/>
                <a:cs typeface="Times New Roman" panose="02020603050405020304" pitchFamily="18" charset="0"/>
              </a:rPr>
              <a:t>Toplum Oluşturma</a:t>
            </a:r>
            <a:endParaRPr lang="en-US" sz="1950" dirty="0">
              <a:latin typeface="Times New Roman" panose="02020603050405020304" pitchFamily="18" charset="0"/>
              <a:cs typeface="Times New Roman" panose="02020603050405020304" pitchFamily="18" charset="0"/>
            </a:endParaRPr>
          </a:p>
        </p:txBody>
      </p:sp>
      <p:sp>
        <p:nvSpPr>
          <p:cNvPr id="13" name="Shape 8"/>
          <p:cNvSpPr/>
          <p:nvPr/>
        </p:nvSpPr>
        <p:spPr>
          <a:xfrm>
            <a:off x="6280190" y="6008727"/>
            <a:ext cx="7556421" cy="1515785"/>
          </a:xfrm>
          <a:prstGeom prst="roundRect">
            <a:avLst>
              <a:gd name="adj" fmla="val 5499"/>
            </a:avLst>
          </a:prstGeom>
          <a:solidFill>
            <a:srgbClr val="547808"/>
          </a:solidFill>
          <a:ln w="7620">
            <a:solidFill>
              <a:srgbClr val="6D9121"/>
            </a:solidFill>
            <a:prstDash val="solid"/>
          </a:ln>
        </p:spPr>
      </p:sp>
      <p:sp>
        <p:nvSpPr>
          <p:cNvPr id="14" name="Shape 9"/>
          <p:cNvSpPr/>
          <p:nvPr/>
        </p:nvSpPr>
        <p:spPr>
          <a:xfrm>
            <a:off x="6486168" y="6214705"/>
            <a:ext cx="595313" cy="595313"/>
          </a:xfrm>
          <a:prstGeom prst="roundRect">
            <a:avLst>
              <a:gd name="adj" fmla="val 15358451"/>
            </a:avLst>
          </a:prstGeom>
          <a:solidFill>
            <a:srgbClr val="A9F00F"/>
          </a:solidFill>
          <a:ln/>
        </p:spPr>
      </p:sp>
      <p:pic>
        <p:nvPicPr>
          <p:cNvPr id="15"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49879" y="6378297"/>
            <a:ext cx="267891" cy="267891"/>
          </a:xfrm>
          <a:prstGeom prst="rect">
            <a:avLst/>
          </a:prstGeom>
        </p:spPr>
      </p:pic>
      <p:sp>
        <p:nvSpPr>
          <p:cNvPr id="16" name="Text 10"/>
          <p:cNvSpPr/>
          <p:nvPr/>
        </p:nvSpPr>
        <p:spPr>
          <a:xfrm>
            <a:off x="6486168" y="7008376"/>
            <a:ext cx="2818448"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Times New Roman" panose="02020603050405020304" pitchFamily="18" charset="0"/>
                <a:ea typeface="Syne Extra Bold" pitchFamily="34" charset="-122"/>
                <a:cs typeface="Times New Roman" panose="02020603050405020304" pitchFamily="18" charset="0"/>
              </a:rPr>
              <a:t>Proje Yönetimi</a:t>
            </a:r>
            <a:endParaRPr lang="en-US" sz="1950"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3DEA0A03-5257-B780-A816-9D43FFE21240}"/>
              </a:ext>
            </a:extLst>
          </p:cNvPr>
          <p:cNvSpPr/>
          <p:nvPr/>
        </p:nvSpPr>
        <p:spPr>
          <a:xfrm>
            <a:off x="12879659" y="7683190"/>
            <a:ext cx="1639229" cy="457200"/>
          </a:xfrm>
          <a:prstGeom prst="roundRect">
            <a:avLst/>
          </a:prstGeom>
          <a:solidFill>
            <a:srgbClr val="141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51403" y="668179"/>
            <a:ext cx="13127593" cy="939403"/>
          </a:xfrm>
          <a:prstGeom prst="rect">
            <a:avLst/>
          </a:prstGeom>
          <a:noFill/>
          <a:ln/>
        </p:spPr>
        <p:txBody>
          <a:bodyPr wrap="square" lIns="0" tIns="0" rIns="0" bIns="0" rtlCol="0" anchor="t"/>
          <a:lstStyle/>
          <a:p>
            <a:pPr marL="0" indent="0" algn="ctr">
              <a:lnSpc>
                <a:spcPts val="3650"/>
              </a:lnSpc>
              <a:buNone/>
            </a:pPr>
            <a:r>
              <a:rPr lang="en-US" sz="2950" b="1" dirty="0">
                <a:solidFill>
                  <a:srgbClr val="FFFF00"/>
                </a:solidFill>
                <a:latin typeface="Times New Roman" panose="02020603050405020304" pitchFamily="18" charset="0"/>
                <a:ea typeface="Syne Extra Bold" pitchFamily="34" charset="-122"/>
                <a:cs typeface="Times New Roman" panose="02020603050405020304" pitchFamily="18" charset="0"/>
              </a:rPr>
              <a:t>Yeşil Vizyon: Geleceğin Yeşil Liderleri Programı</a:t>
            </a:r>
            <a:endParaRPr lang="en-US" sz="2950" dirty="0">
              <a:solidFill>
                <a:srgbClr val="FFFF00"/>
              </a:solidFill>
              <a:latin typeface="Times New Roman" panose="02020603050405020304" pitchFamily="18" charset="0"/>
              <a:cs typeface="Times New Roman" panose="02020603050405020304" pitchFamily="18" charset="0"/>
            </a:endParaRPr>
          </a:p>
        </p:txBody>
      </p:sp>
      <p:sp>
        <p:nvSpPr>
          <p:cNvPr id="3" name="Text 1"/>
          <p:cNvSpPr/>
          <p:nvPr/>
        </p:nvSpPr>
        <p:spPr>
          <a:xfrm>
            <a:off x="751403" y="1983224"/>
            <a:ext cx="13127593" cy="601028"/>
          </a:xfrm>
          <a:prstGeom prst="rect">
            <a:avLst/>
          </a:prstGeom>
          <a:noFill/>
          <a:ln/>
        </p:spPr>
        <p:txBody>
          <a:bodyPr wrap="square" lIns="0" tIns="0" rIns="0" bIns="0" rtlCol="0" anchor="t"/>
          <a:lstStyle/>
          <a:p>
            <a:pPr marL="0" indent="0" algn="l">
              <a:lnSpc>
                <a:spcPts val="2350"/>
              </a:lnSpc>
              <a:buNone/>
            </a:pPr>
            <a:r>
              <a:rPr lang="en-US" sz="1450" dirty="0">
                <a:solidFill>
                  <a:srgbClr val="D7E5D8"/>
                </a:solidFill>
                <a:latin typeface="Times New Roman" panose="02020603050405020304" pitchFamily="18" charset="0"/>
                <a:ea typeface="Syne" pitchFamily="34" charset="-122"/>
                <a:cs typeface="Times New Roman" panose="02020603050405020304" pitchFamily="18" charset="0"/>
              </a:rPr>
              <a:t>Okullarda ve üniversitelerde kapsamlı "Yeşil Vizyon" programı, gençleri çok yönlü iklim liderlerine dönüştürür. Bu program, teknik beceriler, girişimcilik ruhu ve sosyal sorumluluk bilincini bir araya getirir.</a:t>
            </a:r>
            <a:endParaRPr lang="en-US" sz="1450" dirty="0">
              <a:latin typeface="Times New Roman" panose="02020603050405020304" pitchFamily="18" charset="0"/>
              <a:cs typeface="Times New Roman" panose="02020603050405020304" pitchFamily="18" charset="0"/>
            </a:endParaRPr>
          </a:p>
        </p:txBody>
      </p:sp>
      <p:sp>
        <p:nvSpPr>
          <p:cNvPr id="4" name="Text 2"/>
          <p:cNvSpPr/>
          <p:nvPr/>
        </p:nvSpPr>
        <p:spPr>
          <a:xfrm>
            <a:off x="1812608" y="2942273"/>
            <a:ext cx="3017520" cy="293489"/>
          </a:xfrm>
          <a:prstGeom prst="rect">
            <a:avLst/>
          </a:prstGeom>
          <a:noFill/>
          <a:ln/>
        </p:spPr>
        <p:txBody>
          <a:bodyPr wrap="none" lIns="0" tIns="0" rIns="0" bIns="0" rtlCol="0" anchor="t"/>
          <a:lstStyle/>
          <a:p>
            <a:pPr marL="0" indent="0" algn="r">
              <a:lnSpc>
                <a:spcPts val="2300"/>
              </a:lnSpc>
              <a:buNone/>
            </a:pPr>
            <a:r>
              <a:rPr lang="en-US" sz="1800" b="1" dirty="0">
                <a:solidFill>
                  <a:srgbClr val="D7E5D8"/>
                </a:solidFill>
                <a:latin typeface="Times New Roman" panose="02020603050405020304" pitchFamily="18" charset="0"/>
                <a:ea typeface="Syne Extra Bold" pitchFamily="34" charset="-122"/>
                <a:cs typeface="Times New Roman" panose="02020603050405020304" pitchFamily="18" charset="0"/>
              </a:rPr>
              <a:t>İklim Girişimciliği</a:t>
            </a:r>
            <a:endParaRPr lang="en-US" sz="1800" dirty="0">
              <a:latin typeface="Times New Roman" panose="02020603050405020304" pitchFamily="18" charset="0"/>
              <a:cs typeface="Times New Roman" panose="02020603050405020304" pitchFamily="18" charset="0"/>
            </a:endParaRPr>
          </a:p>
        </p:txBody>
      </p:sp>
      <p:sp>
        <p:nvSpPr>
          <p:cNvPr id="5" name="Text 3"/>
          <p:cNvSpPr/>
          <p:nvPr/>
        </p:nvSpPr>
        <p:spPr>
          <a:xfrm>
            <a:off x="751403" y="3348395"/>
            <a:ext cx="4078724" cy="601028"/>
          </a:xfrm>
          <a:prstGeom prst="rect">
            <a:avLst/>
          </a:prstGeom>
          <a:noFill/>
          <a:ln/>
        </p:spPr>
        <p:txBody>
          <a:bodyPr wrap="square" lIns="0" tIns="0" rIns="0" bIns="0" rtlCol="0" anchor="t"/>
          <a:lstStyle/>
          <a:p>
            <a:pPr marL="0" indent="0" algn="r">
              <a:lnSpc>
                <a:spcPts val="2350"/>
              </a:lnSpc>
              <a:buNone/>
            </a:pPr>
            <a:r>
              <a:rPr lang="en-US" sz="1450" dirty="0">
                <a:solidFill>
                  <a:srgbClr val="D7E5D8"/>
                </a:solidFill>
                <a:latin typeface="Times New Roman" panose="02020603050405020304" pitchFamily="18" charset="0"/>
                <a:ea typeface="Syne" pitchFamily="34" charset="-122"/>
                <a:cs typeface="Times New Roman" panose="02020603050405020304" pitchFamily="18" charset="0"/>
              </a:rPr>
              <a:t>Gençler, iklim sorunlarına yönelik özgün iş fikrileri geliştirirler ve bunları yürürlüğe kokarlar.</a:t>
            </a:r>
            <a:endParaRPr lang="en-US" sz="1450" dirty="0">
              <a:latin typeface="Times New Roman" panose="02020603050405020304" pitchFamily="18" charset="0"/>
              <a:cs typeface="Times New Roman" panose="02020603050405020304" pitchFamily="18" charset="0"/>
            </a:endParaRPr>
          </a:p>
        </p:txBody>
      </p:sp>
      <p:pic>
        <p:nvPicPr>
          <p:cNvPr id="6" name="Image 0" descr="preencoded.png"/>
          <p:cNvPicPr>
            <a:picLocks noChangeAspect="1"/>
          </p:cNvPicPr>
          <p:nvPr/>
        </p:nvPicPr>
        <p:blipFill>
          <a:blip r:embed="rId3"/>
          <a:stretch>
            <a:fillRect/>
          </a:stretch>
        </p:blipFill>
        <p:spPr>
          <a:xfrm>
            <a:off x="5017889" y="2881193"/>
            <a:ext cx="4594622" cy="4594622"/>
          </a:xfrm>
          <a:prstGeom prst="rect">
            <a:avLst/>
          </a:prstGeom>
        </p:spPr>
      </p:pic>
      <p:pic>
        <p:nvPicPr>
          <p:cNvPr id="7"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70558" y="3645218"/>
            <a:ext cx="280988" cy="280988"/>
          </a:xfrm>
          <a:prstGeom prst="rect">
            <a:avLst/>
          </a:prstGeom>
        </p:spPr>
      </p:pic>
      <p:sp>
        <p:nvSpPr>
          <p:cNvPr id="8" name="Text 4"/>
          <p:cNvSpPr/>
          <p:nvPr/>
        </p:nvSpPr>
        <p:spPr>
          <a:xfrm>
            <a:off x="9800273" y="2795588"/>
            <a:ext cx="4078724" cy="586978"/>
          </a:xfrm>
          <a:prstGeom prst="rect">
            <a:avLst/>
          </a:prstGeom>
          <a:noFill/>
          <a:ln/>
        </p:spPr>
        <p:txBody>
          <a:bodyPr wrap="square" lIns="0" tIns="0" rIns="0" bIns="0" rtlCol="0" anchor="t"/>
          <a:lstStyle/>
          <a:p>
            <a:pPr marL="0" indent="0" algn="l">
              <a:lnSpc>
                <a:spcPts val="2300"/>
              </a:lnSpc>
              <a:buNone/>
            </a:pPr>
            <a:r>
              <a:rPr lang="en-US" sz="1800" b="1" dirty="0">
                <a:solidFill>
                  <a:srgbClr val="D7E5D8"/>
                </a:solidFill>
                <a:latin typeface="Times New Roman" panose="02020603050405020304" pitchFamily="18" charset="0"/>
                <a:ea typeface="Syne Extra Bold" pitchFamily="34" charset="-122"/>
                <a:cs typeface="Times New Roman" panose="02020603050405020304" pitchFamily="18" charset="0"/>
              </a:rPr>
              <a:t>Sıfır Karbon Kampüsleri</a:t>
            </a:r>
            <a:endParaRPr lang="en-US" sz="1800" dirty="0">
              <a:latin typeface="Times New Roman" panose="02020603050405020304" pitchFamily="18" charset="0"/>
              <a:cs typeface="Times New Roman" panose="02020603050405020304" pitchFamily="18" charset="0"/>
            </a:endParaRPr>
          </a:p>
        </p:txBody>
      </p:sp>
      <p:sp>
        <p:nvSpPr>
          <p:cNvPr id="9" name="Text 5"/>
          <p:cNvSpPr/>
          <p:nvPr/>
        </p:nvSpPr>
        <p:spPr>
          <a:xfrm>
            <a:off x="9800273" y="3495199"/>
            <a:ext cx="4078724" cy="601028"/>
          </a:xfrm>
          <a:prstGeom prst="rect">
            <a:avLst/>
          </a:prstGeom>
          <a:noFill/>
          <a:ln/>
        </p:spPr>
        <p:txBody>
          <a:bodyPr wrap="square" lIns="0" tIns="0" rIns="0" bIns="0" rtlCol="0" anchor="t"/>
          <a:lstStyle/>
          <a:p>
            <a:pPr marL="0" indent="0" algn="l">
              <a:lnSpc>
                <a:spcPts val="2350"/>
              </a:lnSpc>
              <a:buNone/>
            </a:pPr>
            <a:r>
              <a:rPr lang="en-US" sz="1450" dirty="0">
                <a:solidFill>
                  <a:srgbClr val="D7E5D8"/>
                </a:solidFill>
                <a:latin typeface="Times New Roman" panose="02020603050405020304" pitchFamily="18" charset="0"/>
                <a:ea typeface="Syne" pitchFamily="34" charset="-122"/>
                <a:cs typeface="Times New Roman" panose="02020603050405020304" pitchFamily="18" charset="0"/>
              </a:rPr>
              <a:t>Okul ve üniversitelerin karbon ayak izi azaltılarak, yeşil bir kurum ortamı oluşturulur.</a:t>
            </a:r>
            <a:endParaRPr lang="en-US" sz="1450" dirty="0">
              <a:latin typeface="Times New Roman" panose="02020603050405020304" pitchFamily="18" charset="0"/>
              <a:cs typeface="Times New Roman" panose="02020603050405020304" pitchFamily="18" charset="0"/>
            </a:endParaRPr>
          </a:p>
        </p:txBody>
      </p:sp>
      <p:pic>
        <p:nvPicPr>
          <p:cNvPr id="10" name="Image 2" descr="preencoded.png"/>
          <p:cNvPicPr>
            <a:picLocks noChangeAspect="1"/>
          </p:cNvPicPr>
          <p:nvPr/>
        </p:nvPicPr>
        <p:blipFill>
          <a:blip r:embed="rId6"/>
          <a:stretch>
            <a:fillRect/>
          </a:stretch>
        </p:blipFill>
        <p:spPr>
          <a:xfrm>
            <a:off x="5017889" y="2881193"/>
            <a:ext cx="4594622" cy="4594622"/>
          </a:xfrm>
          <a:prstGeom prst="rect">
            <a:avLst/>
          </a:prstGeom>
        </p:spPr>
      </p:pic>
      <p:pic>
        <p:nvPicPr>
          <p:cNvPr id="11"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78735" y="3645218"/>
            <a:ext cx="280988" cy="280988"/>
          </a:xfrm>
          <a:prstGeom prst="rect">
            <a:avLst/>
          </a:prstGeom>
        </p:spPr>
      </p:pic>
      <p:sp>
        <p:nvSpPr>
          <p:cNvPr id="12" name="Text 6"/>
          <p:cNvSpPr/>
          <p:nvPr/>
        </p:nvSpPr>
        <p:spPr>
          <a:xfrm>
            <a:off x="9988153" y="4524613"/>
            <a:ext cx="2348270" cy="293489"/>
          </a:xfrm>
          <a:prstGeom prst="rect">
            <a:avLst/>
          </a:prstGeom>
          <a:noFill/>
          <a:ln/>
        </p:spPr>
        <p:txBody>
          <a:bodyPr wrap="none" lIns="0" tIns="0" rIns="0" bIns="0" rtlCol="0" anchor="t"/>
          <a:lstStyle/>
          <a:p>
            <a:pPr marL="0" indent="0" algn="l">
              <a:lnSpc>
                <a:spcPts val="2300"/>
              </a:lnSpc>
              <a:buNone/>
            </a:pPr>
            <a:r>
              <a:rPr lang="en-US" sz="1800" b="1" dirty="0">
                <a:solidFill>
                  <a:srgbClr val="D7E5D8"/>
                </a:solidFill>
                <a:latin typeface="Times New Roman" panose="02020603050405020304" pitchFamily="18" charset="0"/>
                <a:ea typeface="Syne Extra Bold" pitchFamily="34" charset="-122"/>
                <a:cs typeface="Times New Roman" panose="02020603050405020304" pitchFamily="18" charset="0"/>
              </a:rPr>
              <a:t>Yeşil Ulaşım</a:t>
            </a:r>
            <a:endParaRPr lang="en-US" sz="1800" dirty="0">
              <a:latin typeface="Times New Roman" panose="02020603050405020304" pitchFamily="18" charset="0"/>
              <a:cs typeface="Times New Roman" panose="02020603050405020304" pitchFamily="18" charset="0"/>
            </a:endParaRPr>
          </a:p>
        </p:txBody>
      </p:sp>
      <p:sp>
        <p:nvSpPr>
          <p:cNvPr id="13" name="Text 7"/>
          <p:cNvSpPr/>
          <p:nvPr/>
        </p:nvSpPr>
        <p:spPr>
          <a:xfrm>
            <a:off x="9988153" y="4930735"/>
            <a:ext cx="3890843" cy="901541"/>
          </a:xfrm>
          <a:prstGeom prst="rect">
            <a:avLst/>
          </a:prstGeom>
          <a:noFill/>
          <a:ln/>
        </p:spPr>
        <p:txBody>
          <a:bodyPr wrap="square" lIns="0" tIns="0" rIns="0" bIns="0" rtlCol="0" anchor="t"/>
          <a:lstStyle/>
          <a:p>
            <a:pPr marL="0" indent="0" algn="l">
              <a:lnSpc>
                <a:spcPts val="2350"/>
              </a:lnSpc>
              <a:buNone/>
            </a:pPr>
            <a:r>
              <a:rPr lang="en-US" sz="1450" dirty="0">
                <a:solidFill>
                  <a:srgbClr val="D7E5D8"/>
                </a:solidFill>
                <a:latin typeface="Times New Roman" panose="02020603050405020304" pitchFamily="18" charset="0"/>
                <a:ea typeface="Syne" pitchFamily="34" charset="-122"/>
                <a:cs typeface="Times New Roman" panose="02020603050405020304" pitchFamily="18" charset="0"/>
              </a:rPr>
              <a:t>Bisiklet yolları, elektrikli otobüsler ve toplu taşıma gibi çevre dostu ulaşım seçenekleri desteklenir.</a:t>
            </a:r>
            <a:endParaRPr lang="en-US" sz="1450" dirty="0">
              <a:latin typeface="Times New Roman" panose="02020603050405020304" pitchFamily="18" charset="0"/>
              <a:cs typeface="Times New Roman" panose="02020603050405020304" pitchFamily="18" charset="0"/>
            </a:endParaRPr>
          </a:p>
        </p:txBody>
      </p:sp>
      <p:pic>
        <p:nvPicPr>
          <p:cNvPr id="14" name="Image 4" descr="preencoded.png"/>
          <p:cNvPicPr>
            <a:picLocks noChangeAspect="1"/>
          </p:cNvPicPr>
          <p:nvPr/>
        </p:nvPicPr>
        <p:blipFill>
          <a:blip r:embed="rId9"/>
          <a:stretch>
            <a:fillRect/>
          </a:stretch>
        </p:blipFill>
        <p:spPr>
          <a:xfrm>
            <a:off x="5017889" y="2881193"/>
            <a:ext cx="4594622" cy="4594622"/>
          </a:xfrm>
          <a:prstGeom prst="rect">
            <a:avLst/>
          </a:prstGeom>
        </p:spPr>
      </p:pic>
      <p:pic>
        <p:nvPicPr>
          <p:cNvPr id="15" name="Image 5"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82764" y="5037892"/>
            <a:ext cx="280988" cy="280988"/>
          </a:xfrm>
          <a:prstGeom prst="rect">
            <a:avLst/>
          </a:prstGeom>
        </p:spPr>
      </p:pic>
      <p:sp>
        <p:nvSpPr>
          <p:cNvPr id="16" name="Text 8"/>
          <p:cNvSpPr/>
          <p:nvPr/>
        </p:nvSpPr>
        <p:spPr>
          <a:xfrm>
            <a:off x="9800273" y="6407468"/>
            <a:ext cx="3989189" cy="293489"/>
          </a:xfrm>
          <a:prstGeom prst="rect">
            <a:avLst/>
          </a:prstGeom>
          <a:noFill/>
          <a:ln/>
        </p:spPr>
        <p:txBody>
          <a:bodyPr wrap="none" lIns="0" tIns="0" rIns="0" bIns="0" rtlCol="0" anchor="t"/>
          <a:lstStyle/>
          <a:p>
            <a:pPr marL="0" indent="0" algn="l">
              <a:lnSpc>
                <a:spcPts val="2300"/>
              </a:lnSpc>
              <a:buNone/>
            </a:pPr>
            <a:r>
              <a:rPr lang="en-US" sz="1800" b="1" dirty="0">
                <a:solidFill>
                  <a:srgbClr val="D7E5D8"/>
                </a:solidFill>
                <a:latin typeface="Times New Roman" panose="02020603050405020304" pitchFamily="18" charset="0"/>
                <a:ea typeface="Syne Extra Bold" pitchFamily="34" charset="-122"/>
                <a:cs typeface="Times New Roman" panose="02020603050405020304" pitchFamily="18" charset="0"/>
              </a:rPr>
              <a:t>Yeşil Kariyer Programı</a:t>
            </a:r>
            <a:endParaRPr lang="en-US" sz="1800" dirty="0">
              <a:latin typeface="Times New Roman" panose="02020603050405020304" pitchFamily="18" charset="0"/>
              <a:cs typeface="Times New Roman" panose="02020603050405020304" pitchFamily="18" charset="0"/>
            </a:endParaRPr>
          </a:p>
        </p:txBody>
      </p:sp>
      <p:sp>
        <p:nvSpPr>
          <p:cNvPr id="17" name="Text 9"/>
          <p:cNvSpPr/>
          <p:nvPr/>
        </p:nvSpPr>
        <p:spPr>
          <a:xfrm>
            <a:off x="9800273" y="6813590"/>
            <a:ext cx="4078724" cy="601028"/>
          </a:xfrm>
          <a:prstGeom prst="rect">
            <a:avLst/>
          </a:prstGeom>
          <a:noFill/>
          <a:ln/>
        </p:spPr>
        <p:txBody>
          <a:bodyPr wrap="square" lIns="0" tIns="0" rIns="0" bIns="0" rtlCol="0" anchor="t"/>
          <a:lstStyle/>
          <a:p>
            <a:pPr marL="0" indent="0" algn="l">
              <a:lnSpc>
                <a:spcPts val="2350"/>
              </a:lnSpc>
              <a:buNone/>
            </a:pPr>
            <a:r>
              <a:rPr lang="en-US" sz="1450" dirty="0">
                <a:solidFill>
                  <a:srgbClr val="D7E5D8"/>
                </a:solidFill>
                <a:latin typeface="Times New Roman" panose="02020603050405020304" pitchFamily="18" charset="0"/>
                <a:ea typeface="Syne" pitchFamily="34" charset="-122"/>
                <a:cs typeface="Times New Roman" panose="02020603050405020304" pitchFamily="18" charset="0"/>
              </a:rPr>
              <a:t>Gençler, iklim ve çevre sektöründe kariyer yapmanın yollarını öğrenirler ve mentorluk alırlar.</a:t>
            </a:r>
            <a:endParaRPr lang="en-US" sz="1450" dirty="0">
              <a:latin typeface="Times New Roman" panose="02020603050405020304" pitchFamily="18" charset="0"/>
              <a:cs typeface="Times New Roman" panose="02020603050405020304" pitchFamily="18" charset="0"/>
            </a:endParaRPr>
          </a:p>
        </p:txBody>
      </p:sp>
      <p:pic>
        <p:nvPicPr>
          <p:cNvPr id="18" name="Image 6" descr="preencoded.png"/>
          <p:cNvPicPr>
            <a:picLocks noChangeAspect="1"/>
          </p:cNvPicPr>
          <p:nvPr/>
        </p:nvPicPr>
        <p:blipFill>
          <a:blip r:embed="rId12"/>
          <a:stretch>
            <a:fillRect/>
          </a:stretch>
        </p:blipFill>
        <p:spPr>
          <a:xfrm>
            <a:off x="5017889" y="2881193"/>
            <a:ext cx="4594622" cy="4594622"/>
          </a:xfrm>
          <a:prstGeom prst="rect">
            <a:avLst/>
          </a:prstGeom>
        </p:spPr>
      </p:pic>
      <p:pic>
        <p:nvPicPr>
          <p:cNvPr id="19" name="Image 7"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78735" y="6430447"/>
            <a:ext cx="280988" cy="280988"/>
          </a:xfrm>
          <a:prstGeom prst="rect">
            <a:avLst/>
          </a:prstGeom>
        </p:spPr>
      </p:pic>
      <p:sp>
        <p:nvSpPr>
          <p:cNvPr id="20" name="Text 10"/>
          <p:cNvSpPr/>
          <p:nvPr/>
        </p:nvSpPr>
        <p:spPr>
          <a:xfrm>
            <a:off x="751403" y="6260783"/>
            <a:ext cx="4078724" cy="586978"/>
          </a:xfrm>
          <a:prstGeom prst="rect">
            <a:avLst/>
          </a:prstGeom>
          <a:noFill/>
          <a:ln/>
        </p:spPr>
        <p:txBody>
          <a:bodyPr wrap="square" lIns="0" tIns="0" rIns="0" bIns="0" rtlCol="0" anchor="t"/>
          <a:lstStyle/>
          <a:p>
            <a:pPr marL="0" indent="0" algn="r">
              <a:lnSpc>
                <a:spcPts val="2300"/>
              </a:lnSpc>
              <a:buNone/>
            </a:pPr>
            <a:r>
              <a:rPr lang="en-US" sz="1800" b="1" dirty="0">
                <a:solidFill>
                  <a:srgbClr val="D7E5D8"/>
                </a:solidFill>
                <a:latin typeface="Times New Roman" panose="02020603050405020304" pitchFamily="18" charset="0"/>
                <a:ea typeface="Syne Extra Bold" pitchFamily="34" charset="-122"/>
                <a:cs typeface="Times New Roman" panose="02020603050405020304" pitchFamily="18" charset="0"/>
              </a:rPr>
              <a:t>Dijital İklim Platformları</a:t>
            </a:r>
            <a:endParaRPr lang="en-US" sz="1800" dirty="0">
              <a:latin typeface="Times New Roman" panose="02020603050405020304" pitchFamily="18" charset="0"/>
              <a:cs typeface="Times New Roman" panose="02020603050405020304" pitchFamily="18" charset="0"/>
            </a:endParaRPr>
          </a:p>
        </p:txBody>
      </p:sp>
      <p:sp>
        <p:nvSpPr>
          <p:cNvPr id="21" name="Text 11"/>
          <p:cNvSpPr/>
          <p:nvPr/>
        </p:nvSpPr>
        <p:spPr>
          <a:xfrm>
            <a:off x="751403" y="6960394"/>
            <a:ext cx="4078724" cy="601028"/>
          </a:xfrm>
          <a:prstGeom prst="rect">
            <a:avLst/>
          </a:prstGeom>
          <a:noFill/>
          <a:ln/>
        </p:spPr>
        <p:txBody>
          <a:bodyPr wrap="square" lIns="0" tIns="0" rIns="0" bIns="0" rtlCol="0" anchor="t"/>
          <a:lstStyle/>
          <a:p>
            <a:pPr marL="0" indent="0" algn="r">
              <a:lnSpc>
                <a:spcPts val="2350"/>
              </a:lnSpc>
              <a:buNone/>
            </a:pPr>
            <a:r>
              <a:rPr lang="en-US" sz="1450" dirty="0">
                <a:solidFill>
                  <a:srgbClr val="D7E5D8"/>
                </a:solidFill>
                <a:latin typeface="Times New Roman" panose="02020603050405020304" pitchFamily="18" charset="0"/>
                <a:ea typeface="Syne" pitchFamily="34" charset="-122"/>
                <a:cs typeface="Times New Roman" panose="02020603050405020304" pitchFamily="18" charset="0"/>
              </a:rPr>
              <a:t>Teknoloji kullanarak, iklim verisi ve eylemler hakkında bilgi paylaşan platformlar geliştirilir.</a:t>
            </a:r>
            <a:endParaRPr lang="en-US" sz="1450" dirty="0">
              <a:latin typeface="Times New Roman" panose="02020603050405020304" pitchFamily="18" charset="0"/>
              <a:cs typeface="Times New Roman" panose="02020603050405020304" pitchFamily="18" charset="0"/>
            </a:endParaRPr>
          </a:p>
        </p:txBody>
      </p:sp>
      <p:pic>
        <p:nvPicPr>
          <p:cNvPr id="22" name="Image 8" descr="preencoded.png"/>
          <p:cNvPicPr>
            <a:picLocks noChangeAspect="1"/>
          </p:cNvPicPr>
          <p:nvPr/>
        </p:nvPicPr>
        <p:blipFill>
          <a:blip r:embed="rId15"/>
          <a:stretch>
            <a:fillRect/>
          </a:stretch>
        </p:blipFill>
        <p:spPr>
          <a:xfrm>
            <a:off x="5017889" y="2881193"/>
            <a:ext cx="4594622" cy="4594622"/>
          </a:xfrm>
          <a:prstGeom prst="rect">
            <a:avLst/>
          </a:prstGeom>
        </p:spPr>
      </p:pic>
      <p:pic>
        <p:nvPicPr>
          <p:cNvPr id="23" name="Image 9" descr="preencoded.png"/>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370558" y="6430447"/>
            <a:ext cx="280988" cy="280988"/>
          </a:xfrm>
          <a:prstGeom prst="rect">
            <a:avLst/>
          </a:prstGeom>
        </p:spPr>
      </p:pic>
      <p:sp>
        <p:nvSpPr>
          <p:cNvPr id="24" name="Text 12"/>
          <p:cNvSpPr/>
          <p:nvPr/>
        </p:nvSpPr>
        <p:spPr>
          <a:xfrm>
            <a:off x="751403" y="4377928"/>
            <a:ext cx="3890843" cy="586978"/>
          </a:xfrm>
          <a:prstGeom prst="rect">
            <a:avLst/>
          </a:prstGeom>
          <a:noFill/>
          <a:ln/>
        </p:spPr>
        <p:txBody>
          <a:bodyPr wrap="square" lIns="0" tIns="0" rIns="0" bIns="0" rtlCol="0" anchor="t"/>
          <a:lstStyle/>
          <a:p>
            <a:pPr marL="0" indent="0" algn="r">
              <a:lnSpc>
                <a:spcPts val="2300"/>
              </a:lnSpc>
              <a:buNone/>
            </a:pPr>
            <a:r>
              <a:rPr lang="en-US" sz="1800" b="1" dirty="0">
                <a:solidFill>
                  <a:srgbClr val="D7E5D8"/>
                </a:solidFill>
                <a:latin typeface="Times New Roman" panose="02020603050405020304" pitchFamily="18" charset="0"/>
                <a:ea typeface="Syne Extra Bold" pitchFamily="34" charset="-122"/>
                <a:cs typeface="Times New Roman" panose="02020603050405020304" pitchFamily="18" charset="0"/>
              </a:rPr>
              <a:t>Yeşil Mentorlük ve Danışmanlık</a:t>
            </a:r>
            <a:endParaRPr lang="en-US" sz="1800" dirty="0">
              <a:latin typeface="Times New Roman" panose="02020603050405020304" pitchFamily="18" charset="0"/>
              <a:cs typeface="Times New Roman" panose="02020603050405020304" pitchFamily="18" charset="0"/>
            </a:endParaRPr>
          </a:p>
        </p:txBody>
      </p:sp>
      <p:sp>
        <p:nvSpPr>
          <p:cNvPr id="25" name="Text 13"/>
          <p:cNvSpPr/>
          <p:nvPr/>
        </p:nvSpPr>
        <p:spPr>
          <a:xfrm>
            <a:off x="751403" y="5077539"/>
            <a:ext cx="3890843" cy="901541"/>
          </a:xfrm>
          <a:prstGeom prst="rect">
            <a:avLst/>
          </a:prstGeom>
          <a:noFill/>
          <a:ln/>
        </p:spPr>
        <p:txBody>
          <a:bodyPr wrap="square" lIns="0" tIns="0" rIns="0" bIns="0" rtlCol="0" anchor="t"/>
          <a:lstStyle/>
          <a:p>
            <a:pPr marL="0" indent="0" algn="r">
              <a:lnSpc>
                <a:spcPts val="2350"/>
              </a:lnSpc>
              <a:buNone/>
            </a:pPr>
            <a:r>
              <a:rPr lang="en-US" sz="1450" dirty="0">
                <a:solidFill>
                  <a:srgbClr val="D7E5D8"/>
                </a:solidFill>
                <a:latin typeface="Times New Roman" panose="02020603050405020304" pitchFamily="18" charset="0"/>
                <a:ea typeface="Syne" pitchFamily="34" charset="-122"/>
                <a:cs typeface="Times New Roman" panose="02020603050405020304" pitchFamily="18" charset="0"/>
              </a:rPr>
              <a:t>Deneyimli profesyoneller, gençlere rehberlik ederek onların iklim projelerini başarıya taşımalarına yardımcı olur.</a:t>
            </a:r>
            <a:endParaRPr lang="en-US" sz="1450" dirty="0">
              <a:latin typeface="Times New Roman" panose="02020603050405020304" pitchFamily="18" charset="0"/>
              <a:cs typeface="Times New Roman" panose="02020603050405020304" pitchFamily="18" charset="0"/>
            </a:endParaRPr>
          </a:p>
        </p:txBody>
      </p:sp>
      <p:pic>
        <p:nvPicPr>
          <p:cNvPr id="26" name="Image 10" descr="preencoded.png"/>
          <p:cNvPicPr>
            <a:picLocks noChangeAspect="1"/>
          </p:cNvPicPr>
          <p:nvPr/>
        </p:nvPicPr>
        <p:blipFill>
          <a:blip r:embed="rId18"/>
          <a:stretch>
            <a:fillRect/>
          </a:stretch>
        </p:blipFill>
        <p:spPr>
          <a:xfrm>
            <a:off x="5017889" y="2881193"/>
            <a:ext cx="4594622" cy="4594622"/>
          </a:xfrm>
          <a:prstGeom prst="rect">
            <a:avLst/>
          </a:prstGeom>
        </p:spPr>
      </p:pic>
      <p:pic>
        <p:nvPicPr>
          <p:cNvPr id="27" name="Image 11" descr="preencoded.png"/>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566529" y="5037892"/>
            <a:ext cx="280988" cy="280988"/>
          </a:xfrm>
          <a:prstGeom prst="rect">
            <a:avLst/>
          </a:prstGeom>
        </p:spPr>
      </p:pic>
      <p:sp>
        <p:nvSpPr>
          <p:cNvPr id="28" name="Rectangle: Rounded Corners 27">
            <a:extLst>
              <a:ext uri="{FF2B5EF4-FFF2-40B4-BE49-F238E27FC236}">
                <a16:creationId xmlns:a16="http://schemas.microsoft.com/office/drawing/2014/main" id="{84AD0D9B-1183-8D9C-E3F4-020A7AD727EF}"/>
              </a:ext>
            </a:extLst>
          </p:cNvPr>
          <p:cNvSpPr/>
          <p:nvPr/>
        </p:nvSpPr>
        <p:spPr>
          <a:xfrm>
            <a:off x="12879659" y="7683190"/>
            <a:ext cx="1639229" cy="457200"/>
          </a:xfrm>
          <a:prstGeom prst="roundRect">
            <a:avLst/>
          </a:prstGeom>
          <a:solidFill>
            <a:srgbClr val="141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884</Words>
  <Application>Microsoft Office PowerPoint</Application>
  <PresentationFormat>Custom</PresentationFormat>
  <Paragraphs>86</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taher eskandari</dc:creator>
  <cp:lastModifiedBy>Taher Eskandarifard </cp:lastModifiedBy>
  <cp:revision>4</cp:revision>
  <dcterms:created xsi:type="dcterms:W3CDTF">2025-11-03T08:52:34Z</dcterms:created>
  <dcterms:modified xsi:type="dcterms:W3CDTF">2025-11-05T09:05:23Z</dcterms:modified>
</cp:coreProperties>
</file>