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x="18288000" cy="10287000"/>
  <p:notesSz cx="6858000" cy="9144000"/>
  <p:embeddedFontLst>
    <p:embeddedFont>
      <p:font typeface="Kalam" charset="1" panose="02000000000000000000"/>
      <p:regular r:id="rId22"/>
    </p:embeddedFont>
    <p:embeddedFont>
      <p:font typeface="Kalam Bold" charset="1" panose="0200000000000000000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fonts/font22.fntdata" Type="http://schemas.openxmlformats.org/officeDocument/2006/relationships/font"/><Relationship Id="rId23" Target="fonts/font23.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4.jpeg" Type="http://schemas.openxmlformats.org/officeDocument/2006/relationships/image"/><Relationship Id="rId4" Target="../media/image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 Id="rId3" Target="../media/image2.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7.jpeg" Type="http://schemas.openxmlformats.org/officeDocument/2006/relationships/image"/><Relationship Id="rId4" Target="../media/image2.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 Id="rId3" Target="../media/image2.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 Id="rId3" Target="../media/image10.jpeg" Type="http://schemas.openxmlformats.org/officeDocument/2006/relationships/image"/><Relationship Id="rId4" Target="../media/image2.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jpeg" Type="http://schemas.openxmlformats.org/officeDocument/2006/relationships/image"/><Relationship Id="rId3" Target="../media/image2.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media/image13.png" Type="http://schemas.openxmlformats.org/officeDocument/2006/relationships/image"/><Relationship Id="rId4" Target="../media/image14.png" Type="http://schemas.openxmlformats.org/officeDocument/2006/relationships/image"/><Relationship Id="rId5" Target="../media/image2.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jpeg" Type="http://schemas.openxmlformats.org/officeDocument/2006/relationships/image"/><Relationship Id="rId3" Target="../media/image16.png" Type="http://schemas.openxmlformats.org/officeDocument/2006/relationships/image"/><Relationship Id="rId4" Target="../media/image2.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jpeg" Type="http://schemas.openxmlformats.org/officeDocument/2006/relationships/image"/><Relationship Id="rId3" Target="../media/image2.png" Type="http://schemas.openxmlformats.org/officeDocument/2006/relationships/image"/><Relationship Id="rId4" Target="../media/image18.jpeg" Type="http://schemas.openxmlformats.org/officeDocument/2006/relationships/image"/><Relationship Id="rId5" Target="../media/image19.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20.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jpeg" Type="http://schemas.openxmlformats.org/officeDocument/2006/relationships/image"/><Relationship Id="rId3" Target="../media/image2.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2.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2.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84A9FF">
                <a:alpha val="100000"/>
              </a:srgbClr>
            </a:gs>
            <a:gs pos="100000">
              <a:srgbClr val="F5F8FF">
                <a:alpha val="100000"/>
              </a:srgbClr>
            </a:gs>
          </a:gsLst>
          <a:lin ang="5400000"/>
        </a:gra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tretch>
            <a:fillRect/>
          </a:stretch>
        </p:blipFill>
        <p:spPr>
          <a:xfrm rot="0">
            <a:off x="2280094" y="-1653702"/>
            <a:ext cx="13727812" cy="10558467"/>
          </a:xfrm>
          <a:prstGeom prst="rect">
            <a:avLst/>
          </a:prstGeom>
        </p:spPr>
      </p:pic>
      <p:sp>
        <p:nvSpPr>
          <p:cNvPr name="Freeform 3" id="3"/>
          <p:cNvSpPr/>
          <p:nvPr/>
        </p:nvSpPr>
        <p:spPr>
          <a:xfrm flipH="false" flipV="false" rot="0">
            <a:off x="0" y="9306793"/>
            <a:ext cx="4521618" cy="1021680"/>
          </a:xfrm>
          <a:custGeom>
            <a:avLst/>
            <a:gdLst/>
            <a:ahLst/>
            <a:cxnLst/>
            <a:rect r="r" b="b" t="t" l="l"/>
            <a:pathLst>
              <a:path h="1021680" w="4521618">
                <a:moveTo>
                  <a:pt x="0" y="0"/>
                </a:moveTo>
                <a:lnTo>
                  <a:pt x="4521618" y="0"/>
                </a:lnTo>
                <a:lnTo>
                  <a:pt x="4521618" y="1021680"/>
                </a:lnTo>
                <a:lnTo>
                  <a:pt x="0" y="1021680"/>
                </a:lnTo>
                <a:lnTo>
                  <a:pt x="0" y="0"/>
                </a:lnTo>
                <a:close/>
              </a:path>
            </a:pathLst>
          </a:custGeom>
          <a:blipFill>
            <a:blip r:embed="rId3"/>
            <a:stretch>
              <a:fillRect l="0" t="0" r="-7492" b="0"/>
            </a:stretch>
          </a:blipFill>
        </p:spPr>
      </p:sp>
      <p:sp>
        <p:nvSpPr>
          <p:cNvPr name="TextBox 4" id="4"/>
          <p:cNvSpPr txBox="true"/>
          <p:nvPr/>
        </p:nvSpPr>
        <p:spPr>
          <a:xfrm rot="0">
            <a:off x="5207454" y="6556827"/>
            <a:ext cx="7873091" cy="1759281"/>
          </a:xfrm>
          <a:prstGeom prst="rect">
            <a:avLst/>
          </a:prstGeom>
        </p:spPr>
        <p:txBody>
          <a:bodyPr anchor="t" rtlCol="false" tIns="0" lIns="0" bIns="0" rIns="0">
            <a:spAutoFit/>
          </a:bodyPr>
          <a:lstStyle/>
          <a:p>
            <a:pPr algn="ctr">
              <a:lnSpc>
                <a:spcPts val="14323"/>
              </a:lnSpc>
            </a:pPr>
            <a:r>
              <a:rPr lang="en-US" sz="10231">
                <a:solidFill>
                  <a:srgbClr val="000000"/>
                </a:solidFill>
                <a:latin typeface="Kalam"/>
                <a:ea typeface="Kalam"/>
                <a:cs typeface="Kalam"/>
                <a:sym typeface="Kalam"/>
              </a:rPr>
              <a:t>Mindful Sound</a:t>
            </a:r>
          </a:p>
        </p:txBody>
      </p:sp>
      <p:sp>
        <p:nvSpPr>
          <p:cNvPr name="TextBox 5" id="5"/>
          <p:cNvSpPr txBox="true"/>
          <p:nvPr/>
        </p:nvSpPr>
        <p:spPr>
          <a:xfrm rot="0">
            <a:off x="4706913" y="8597758"/>
            <a:ext cx="8874175" cy="1689242"/>
          </a:xfrm>
          <a:prstGeom prst="rect">
            <a:avLst/>
          </a:prstGeom>
        </p:spPr>
        <p:txBody>
          <a:bodyPr anchor="t" rtlCol="false" tIns="0" lIns="0" bIns="0" rIns="0">
            <a:spAutoFit/>
          </a:bodyPr>
          <a:lstStyle/>
          <a:p>
            <a:pPr algn="ctr">
              <a:lnSpc>
                <a:spcPts val="4542"/>
              </a:lnSpc>
            </a:pPr>
          </a:p>
          <a:p>
            <a:pPr algn="ctr">
              <a:lnSpc>
                <a:spcPts val="4542"/>
              </a:lnSpc>
            </a:pPr>
            <a:r>
              <a:rPr lang="en-US" sz="3244" spc="162">
                <a:solidFill>
                  <a:srgbClr val="000000"/>
                </a:solidFill>
                <a:latin typeface="Kalam"/>
                <a:ea typeface="Kalam"/>
                <a:cs typeface="Kalam"/>
                <a:sym typeface="Kalam"/>
              </a:rPr>
              <a:t>ERASMUS+ TRAINING COURSE IN BULGARIA</a:t>
            </a:r>
          </a:p>
          <a:p>
            <a:pPr algn="ctr">
              <a:lnSpc>
                <a:spcPts val="4542"/>
              </a:lnSpc>
            </a:pPr>
            <a:r>
              <a:rPr lang="en-US" sz="3244" spc="162">
                <a:solidFill>
                  <a:srgbClr val="000000"/>
                </a:solidFill>
                <a:latin typeface="Kalam"/>
                <a:ea typeface="Kalam"/>
                <a:cs typeface="Kalam"/>
                <a:sym typeface="Kalam"/>
              </a:rPr>
              <a:t>20.03.2025-31.03.2025</a:t>
            </a:r>
          </a:p>
        </p:txBody>
      </p:sp>
      <p:sp>
        <p:nvSpPr>
          <p:cNvPr name="TextBox 6" id="6"/>
          <p:cNvSpPr txBox="true"/>
          <p:nvPr/>
        </p:nvSpPr>
        <p:spPr>
          <a:xfrm rot="0">
            <a:off x="879277" y="8115250"/>
            <a:ext cx="16529447" cy="760873"/>
          </a:xfrm>
          <a:prstGeom prst="rect">
            <a:avLst/>
          </a:prstGeom>
        </p:spPr>
        <p:txBody>
          <a:bodyPr anchor="t" rtlCol="false" tIns="0" lIns="0" bIns="0" rIns="0">
            <a:spAutoFit/>
          </a:bodyPr>
          <a:lstStyle/>
          <a:p>
            <a:pPr algn="ctr">
              <a:lnSpc>
                <a:spcPts val="6362"/>
              </a:lnSpc>
              <a:spcBef>
                <a:spcPct val="0"/>
              </a:spcBef>
            </a:pPr>
            <a:r>
              <a:rPr lang="en-US" sz="4544" spc="227">
                <a:solidFill>
                  <a:srgbClr val="000000"/>
                </a:solidFill>
                <a:latin typeface="Kalam"/>
                <a:ea typeface="Kalam"/>
                <a:cs typeface="Kalam"/>
                <a:sym typeface="Kalam"/>
              </a:rPr>
              <a:t>TOOLS FOR SELF-DEVELOPMENT AND SOCIAL INCLUSION </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84A9FF">
                <a:alpha val="100000"/>
              </a:srgbClr>
            </a:gs>
            <a:gs pos="100000">
              <a:srgbClr val="F5F8FF">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false" flipV="false" rot="0">
            <a:off x="1810370" y="377529"/>
            <a:ext cx="7129716" cy="3836400"/>
          </a:xfrm>
          <a:custGeom>
            <a:avLst/>
            <a:gdLst/>
            <a:ahLst/>
            <a:cxnLst/>
            <a:rect r="r" b="b" t="t" l="l"/>
            <a:pathLst>
              <a:path h="3836400" w="7129716">
                <a:moveTo>
                  <a:pt x="0" y="0"/>
                </a:moveTo>
                <a:lnTo>
                  <a:pt x="7129716" y="0"/>
                </a:lnTo>
                <a:lnTo>
                  <a:pt x="7129716" y="3836399"/>
                </a:lnTo>
                <a:lnTo>
                  <a:pt x="0" y="3836399"/>
                </a:lnTo>
                <a:lnTo>
                  <a:pt x="0" y="0"/>
                </a:lnTo>
                <a:close/>
              </a:path>
            </a:pathLst>
          </a:custGeom>
          <a:blipFill>
            <a:blip r:embed="rId2"/>
            <a:stretch>
              <a:fillRect l="0" t="0" r="0" b="0"/>
            </a:stretch>
          </a:blipFill>
        </p:spPr>
      </p:sp>
      <p:sp>
        <p:nvSpPr>
          <p:cNvPr name="Freeform 3" id="3"/>
          <p:cNvSpPr/>
          <p:nvPr/>
        </p:nvSpPr>
        <p:spPr>
          <a:xfrm flipH="false" flipV="false" rot="0">
            <a:off x="1038038" y="4385982"/>
            <a:ext cx="8674380" cy="4879338"/>
          </a:xfrm>
          <a:custGeom>
            <a:avLst/>
            <a:gdLst/>
            <a:ahLst/>
            <a:cxnLst/>
            <a:rect r="r" b="b" t="t" l="l"/>
            <a:pathLst>
              <a:path h="4879338" w="8674380">
                <a:moveTo>
                  <a:pt x="0" y="0"/>
                </a:moveTo>
                <a:lnTo>
                  <a:pt x="8674380" y="0"/>
                </a:lnTo>
                <a:lnTo>
                  <a:pt x="8674380" y="4879338"/>
                </a:lnTo>
                <a:lnTo>
                  <a:pt x="0" y="4879338"/>
                </a:lnTo>
                <a:lnTo>
                  <a:pt x="0" y="0"/>
                </a:lnTo>
                <a:close/>
              </a:path>
            </a:pathLst>
          </a:custGeom>
          <a:blipFill>
            <a:blip r:embed="rId3"/>
            <a:stretch>
              <a:fillRect l="0" t="0" r="0" b="0"/>
            </a:stretch>
          </a:blipFill>
        </p:spPr>
      </p:sp>
      <p:sp>
        <p:nvSpPr>
          <p:cNvPr name="Freeform 4" id="4"/>
          <p:cNvSpPr/>
          <p:nvPr/>
        </p:nvSpPr>
        <p:spPr>
          <a:xfrm flipH="false" flipV="false" rot="0">
            <a:off x="0" y="9265320"/>
            <a:ext cx="4860419" cy="1021680"/>
          </a:xfrm>
          <a:custGeom>
            <a:avLst/>
            <a:gdLst/>
            <a:ahLst/>
            <a:cxnLst/>
            <a:rect r="r" b="b" t="t" l="l"/>
            <a:pathLst>
              <a:path h="1021680" w="4860419">
                <a:moveTo>
                  <a:pt x="0" y="0"/>
                </a:moveTo>
                <a:lnTo>
                  <a:pt x="4860419" y="0"/>
                </a:lnTo>
                <a:lnTo>
                  <a:pt x="4860419" y="1021680"/>
                </a:lnTo>
                <a:lnTo>
                  <a:pt x="0" y="1021680"/>
                </a:lnTo>
                <a:lnTo>
                  <a:pt x="0" y="0"/>
                </a:lnTo>
                <a:close/>
              </a:path>
            </a:pathLst>
          </a:custGeom>
          <a:blipFill>
            <a:blip r:embed="rId4"/>
            <a:stretch>
              <a:fillRect l="0" t="0" r="0" b="0"/>
            </a:stretch>
          </a:blipFill>
        </p:spPr>
      </p:sp>
      <p:sp>
        <p:nvSpPr>
          <p:cNvPr name="TextBox 5" id="5"/>
          <p:cNvSpPr txBox="true"/>
          <p:nvPr/>
        </p:nvSpPr>
        <p:spPr>
          <a:xfrm rot="0">
            <a:off x="10158992" y="581025"/>
            <a:ext cx="7777642" cy="9058275"/>
          </a:xfrm>
          <a:prstGeom prst="rect">
            <a:avLst/>
          </a:prstGeom>
        </p:spPr>
        <p:txBody>
          <a:bodyPr anchor="t" rtlCol="false" tIns="0" lIns="0" bIns="0" rIns="0">
            <a:spAutoFit/>
          </a:bodyPr>
          <a:lstStyle/>
          <a:p>
            <a:pPr algn="ctr">
              <a:lnSpc>
                <a:spcPts val="4200"/>
              </a:lnSpc>
              <a:spcBef>
                <a:spcPct val="0"/>
              </a:spcBef>
            </a:pPr>
            <a:r>
              <a:rPr lang="en-US" b="true" sz="3000" spc="150">
                <a:solidFill>
                  <a:srgbClr val="000000"/>
                </a:solidFill>
                <a:latin typeface="Kalam Bold"/>
                <a:ea typeface="Kalam Bold"/>
                <a:cs typeface="Kalam Bold"/>
                <a:sym typeface="Kalam Bold"/>
              </a:rPr>
              <a:t>FOUNDATION “FOR TOMORROW” IS A NON-PROFIT ORGANIZATION ESTABLISHED IN 2017 IN BLAGOEVGRAD. ITS MISSION IS TO SUPPORT YOUNG PEOPLE WITH SPECIAL EDUCATIONAL NEEDS (SEN) AND INTELLECTUAL DISABILITIES BY DEVELOPING THEIR ABILITIES AND PROMOTING INCLUSION THROUGH TRAINING, WORKSHOPS, AND SOCIAL INTEGRATION PROGRAMS. THE FOUNDATION AIMS TO IMPROVE THE QUALITY OF LIFE AND SOCIAL PARTICIPATION OF YOUTH WITH SEN OR DEVELOPMENTAL CHALLENGES, ENCOURAGE THE EXCHANGE OF GOOD PRACTICES, AND FOSTER AWARENESS AND EQUALITY. </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84A9FF">
                <a:alpha val="100000"/>
              </a:srgbClr>
            </a:gs>
            <a:gs pos="100000">
              <a:srgbClr val="F5F8FF">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false" flipV="false" rot="0">
            <a:off x="10252600" y="414876"/>
            <a:ext cx="7191500" cy="9588667"/>
          </a:xfrm>
          <a:custGeom>
            <a:avLst/>
            <a:gdLst/>
            <a:ahLst/>
            <a:cxnLst/>
            <a:rect r="r" b="b" t="t" l="l"/>
            <a:pathLst>
              <a:path h="9588667" w="7191500">
                <a:moveTo>
                  <a:pt x="0" y="0"/>
                </a:moveTo>
                <a:lnTo>
                  <a:pt x="7191500" y="0"/>
                </a:lnTo>
                <a:lnTo>
                  <a:pt x="7191500" y="9588667"/>
                </a:lnTo>
                <a:lnTo>
                  <a:pt x="0" y="9588667"/>
                </a:lnTo>
                <a:lnTo>
                  <a:pt x="0" y="0"/>
                </a:lnTo>
                <a:close/>
              </a:path>
            </a:pathLst>
          </a:custGeom>
          <a:blipFill>
            <a:blip r:embed="rId2"/>
            <a:stretch>
              <a:fillRect l="0" t="0" r="0" b="0"/>
            </a:stretch>
          </a:blipFill>
        </p:spPr>
      </p:sp>
      <p:sp>
        <p:nvSpPr>
          <p:cNvPr name="Freeform 3" id="3"/>
          <p:cNvSpPr/>
          <p:nvPr/>
        </p:nvSpPr>
        <p:spPr>
          <a:xfrm flipH="false" flipV="false" rot="0">
            <a:off x="13427581" y="9258300"/>
            <a:ext cx="4860419" cy="1021680"/>
          </a:xfrm>
          <a:custGeom>
            <a:avLst/>
            <a:gdLst/>
            <a:ahLst/>
            <a:cxnLst/>
            <a:rect r="r" b="b" t="t" l="l"/>
            <a:pathLst>
              <a:path h="1021680" w="4860419">
                <a:moveTo>
                  <a:pt x="0" y="0"/>
                </a:moveTo>
                <a:lnTo>
                  <a:pt x="4860419" y="0"/>
                </a:lnTo>
                <a:lnTo>
                  <a:pt x="4860419" y="1021680"/>
                </a:lnTo>
                <a:lnTo>
                  <a:pt x="0" y="1021680"/>
                </a:lnTo>
                <a:lnTo>
                  <a:pt x="0" y="0"/>
                </a:lnTo>
                <a:close/>
              </a:path>
            </a:pathLst>
          </a:custGeom>
          <a:blipFill>
            <a:blip r:embed="rId3"/>
            <a:stretch>
              <a:fillRect l="0" t="0" r="0" b="0"/>
            </a:stretch>
          </a:blipFill>
        </p:spPr>
      </p:sp>
      <p:sp>
        <p:nvSpPr>
          <p:cNvPr name="TextBox 4" id="4"/>
          <p:cNvSpPr txBox="true"/>
          <p:nvPr/>
        </p:nvSpPr>
        <p:spPr>
          <a:xfrm rot="0">
            <a:off x="376610" y="319626"/>
            <a:ext cx="9006780" cy="927100"/>
          </a:xfrm>
          <a:prstGeom prst="rect">
            <a:avLst/>
          </a:prstGeom>
        </p:spPr>
        <p:txBody>
          <a:bodyPr anchor="t" rtlCol="false" tIns="0" lIns="0" bIns="0" rIns="0">
            <a:spAutoFit/>
          </a:bodyPr>
          <a:lstStyle/>
          <a:p>
            <a:pPr algn="ctr">
              <a:lnSpc>
                <a:spcPts val="7699"/>
              </a:lnSpc>
              <a:spcBef>
                <a:spcPct val="0"/>
              </a:spcBef>
            </a:pPr>
            <a:r>
              <a:rPr lang="en-US" b="true" sz="5499" spc="274">
                <a:solidFill>
                  <a:srgbClr val="000000"/>
                </a:solidFill>
                <a:latin typeface="Kalam Bold"/>
                <a:ea typeface="Kalam Bold"/>
                <a:cs typeface="Kalam Bold"/>
                <a:sym typeface="Kalam Bold"/>
              </a:rPr>
              <a:t>MINDFUL SOUND PROJECT</a:t>
            </a:r>
          </a:p>
        </p:txBody>
      </p:sp>
      <p:sp>
        <p:nvSpPr>
          <p:cNvPr name="TextBox 5" id="5"/>
          <p:cNvSpPr txBox="true"/>
          <p:nvPr/>
        </p:nvSpPr>
        <p:spPr>
          <a:xfrm rot="0">
            <a:off x="0" y="1494126"/>
            <a:ext cx="10252600" cy="8381506"/>
          </a:xfrm>
          <a:prstGeom prst="rect">
            <a:avLst/>
          </a:prstGeom>
        </p:spPr>
        <p:txBody>
          <a:bodyPr anchor="t" rtlCol="false" tIns="0" lIns="0" bIns="0" rIns="0">
            <a:spAutoFit/>
          </a:bodyPr>
          <a:lstStyle/>
          <a:p>
            <a:pPr algn="ctr">
              <a:lnSpc>
                <a:spcPts val="3702"/>
              </a:lnSpc>
              <a:spcBef>
                <a:spcPct val="0"/>
              </a:spcBef>
            </a:pPr>
            <a:r>
              <a:rPr lang="en-US" b="true" sz="2644" spc="132">
                <a:solidFill>
                  <a:srgbClr val="000000"/>
                </a:solidFill>
                <a:latin typeface="Kalam Bold"/>
                <a:ea typeface="Kalam Bold"/>
                <a:cs typeface="Kalam Bold"/>
                <a:sym typeface="Kalam Bold"/>
              </a:rPr>
              <a:t>MINDFUL SOUND</a:t>
            </a:r>
            <a:r>
              <a:rPr lang="en-US" sz="2644" spc="132">
                <a:solidFill>
                  <a:srgbClr val="000000"/>
                </a:solidFill>
                <a:latin typeface="Kalam"/>
                <a:ea typeface="Kalam"/>
                <a:cs typeface="Kalam"/>
                <a:sym typeface="Kalam"/>
              </a:rPr>
              <a:t> IS DESIGNED FOR </a:t>
            </a:r>
            <a:r>
              <a:rPr lang="en-US" b="true" sz="2644" spc="132">
                <a:solidFill>
                  <a:srgbClr val="000000"/>
                </a:solidFill>
                <a:latin typeface="Kalam Bold"/>
                <a:ea typeface="Kalam Bold"/>
                <a:cs typeface="Kalam Bold"/>
                <a:sym typeface="Kalam Bold"/>
              </a:rPr>
              <a:t>Y</a:t>
            </a:r>
            <a:r>
              <a:rPr lang="en-US" b="true" sz="2644" spc="132">
                <a:solidFill>
                  <a:srgbClr val="000000"/>
                </a:solidFill>
                <a:latin typeface="Kalam Bold"/>
                <a:ea typeface="Kalam Bold"/>
                <a:cs typeface="Kalam Bold"/>
                <a:sym typeface="Kalam Bold"/>
              </a:rPr>
              <a:t>OUTH WORKERS</a:t>
            </a:r>
            <a:r>
              <a:rPr lang="en-US" sz="2644" spc="132">
                <a:solidFill>
                  <a:srgbClr val="000000"/>
                </a:solidFill>
                <a:latin typeface="Kalam"/>
                <a:ea typeface="Kalam"/>
                <a:cs typeface="Kalam"/>
                <a:sym typeface="Kalam"/>
              </a:rPr>
              <a:t> WHO HAVE EXPERIENCE OR INTEREST IN </a:t>
            </a:r>
            <a:r>
              <a:rPr lang="en-US" b="true" sz="2644" spc="132">
                <a:solidFill>
                  <a:srgbClr val="000000"/>
                </a:solidFill>
                <a:latin typeface="Kalam Bold"/>
                <a:ea typeface="Kalam Bold"/>
                <a:cs typeface="Kalam Bold"/>
                <a:sym typeface="Kalam Bold"/>
              </a:rPr>
              <a:t>ART </a:t>
            </a:r>
            <a:r>
              <a:rPr lang="en-US" sz="2644" spc="132">
                <a:solidFill>
                  <a:srgbClr val="000000"/>
                </a:solidFill>
                <a:latin typeface="Kalam"/>
                <a:ea typeface="Kalam"/>
                <a:cs typeface="Kalam"/>
                <a:sym typeface="Kalam"/>
              </a:rPr>
              <a:t>AND </a:t>
            </a:r>
            <a:r>
              <a:rPr lang="en-US" b="true" sz="2644" spc="132">
                <a:solidFill>
                  <a:srgbClr val="000000"/>
                </a:solidFill>
                <a:latin typeface="Kalam Bold"/>
                <a:ea typeface="Kalam Bold"/>
                <a:cs typeface="Kalam Bold"/>
                <a:sym typeface="Kalam Bold"/>
              </a:rPr>
              <a:t>NON-FORMAL EDUCATION</a:t>
            </a:r>
            <a:r>
              <a:rPr lang="en-US" sz="2644" spc="132">
                <a:solidFill>
                  <a:srgbClr val="000000"/>
                </a:solidFill>
                <a:latin typeface="Kalam"/>
                <a:ea typeface="Kalam"/>
                <a:cs typeface="Kalam"/>
                <a:sym typeface="Kalam"/>
              </a:rPr>
              <a:t>, AND IN SUPPORTING THE PERSONAL DEVELOPMENT AND </a:t>
            </a:r>
            <a:r>
              <a:rPr lang="en-US" b="true" sz="2644" spc="132">
                <a:solidFill>
                  <a:srgbClr val="000000"/>
                </a:solidFill>
                <a:latin typeface="Kalam Bold"/>
                <a:ea typeface="Kalam Bold"/>
                <a:cs typeface="Kalam Bold"/>
                <a:sym typeface="Kalam Bold"/>
              </a:rPr>
              <a:t>SOCIAL INCLUSION</a:t>
            </a:r>
            <a:r>
              <a:rPr lang="en-US" sz="2644" spc="132">
                <a:solidFill>
                  <a:srgbClr val="000000"/>
                </a:solidFill>
                <a:latin typeface="Kalam"/>
                <a:ea typeface="Kalam"/>
                <a:cs typeface="Kalam"/>
                <a:sym typeface="Kalam"/>
              </a:rPr>
              <a:t> OF YOUNG PEOPLE WITH SPECIAL EDUCATIONAL NEEDS. THROUGH INTERACTIVE AND EXPERIENTIAL ACTIVITIES, PARTICIPANTS WILL ENGAGE IN DEEP </a:t>
            </a:r>
            <a:r>
              <a:rPr lang="en-US" b="true" sz="2644" spc="132">
                <a:solidFill>
                  <a:srgbClr val="000000"/>
                </a:solidFill>
                <a:latin typeface="Kalam Bold"/>
                <a:ea typeface="Kalam Bold"/>
                <a:cs typeface="Kalam Bold"/>
                <a:sym typeface="Kalam Bold"/>
              </a:rPr>
              <a:t>SELF-WORK</a:t>
            </a:r>
            <a:r>
              <a:rPr lang="en-US" sz="2644" spc="132">
                <a:solidFill>
                  <a:srgbClr val="000000"/>
                </a:solidFill>
                <a:latin typeface="Kalam"/>
                <a:ea typeface="Kalam"/>
                <a:cs typeface="Kalam"/>
                <a:sym typeface="Kalam"/>
              </a:rPr>
              <a:t> USING </a:t>
            </a:r>
            <a:r>
              <a:rPr lang="en-US" b="true" sz="2644" spc="132">
                <a:solidFill>
                  <a:srgbClr val="000000"/>
                </a:solidFill>
                <a:latin typeface="Kalam Bold"/>
                <a:ea typeface="Kalam Bold"/>
                <a:cs typeface="Kalam Bold"/>
                <a:sym typeface="Kalam Bold"/>
              </a:rPr>
              <a:t>SOUND HEALING</a:t>
            </a:r>
            <a:r>
              <a:rPr lang="en-US" sz="2644" spc="132">
                <a:solidFill>
                  <a:srgbClr val="000000"/>
                </a:solidFill>
                <a:latin typeface="Kalam"/>
                <a:ea typeface="Kalam"/>
                <a:cs typeface="Kalam"/>
                <a:sym typeface="Kalam"/>
              </a:rPr>
              <a:t>, </a:t>
            </a:r>
            <a:r>
              <a:rPr lang="en-US" b="true" sz="2644" spc="132">
                <a:solidFill>
                  <a:srgbClr val="000000"/>
                </a:solidFill>
                <a:latin typeface="Kalam Bold"/>
                <a:ea typeface="Kalam Bold"/>
                <a:cs typeface="Kalam Bold"/>
                <a:sym typeface="Kalam Bold"/>
              </a:rPr>
              <a:t>ART TOOLS</a:t>
            </a:r>
            <a:r>
              <a:rPr lang="en-US" sz="2644" spc="132">
                <a:solidFill>
                  <a:srgbClr val="000000"/>
                </a:solidFill>
                <a:latin typeface="Kalam"/>
                <a:ea typeface="Kalam"/>
                <a:cs typeface="Kalam"/>
                <a:sym typeface="Kalam"/>
              </a:rPr>
              <a:t>,</a:t>
            </a:r>
            <a:r>
              <a:rPr lang="en-US" sz="2644" spc="132">
                <a:solidFill>
                  <a:srgbClr val="000000"/>
                </a:solidFill>
                <a:latin typeface="Kalam"/>
                <a:ea typeface="Kalam"/>
                <a:cs typeface="Kalam"/>
                <a:sym typeface="Kalam"/>
              </a:rPr>
              <a:t> </a:t>
            </a:r>
            <a:r>
              <a:rPr lang="en-US" sz="2644" spc="132">
                <a:solidFill>
                  <a:srgbClr val="000000"/>
                </a:solidFill>
                <a:latin typeface="Kalam"/>
                <a:ea typeface="Kalam"/>
                <a:cs typeface="Kalam"/>
                <a:sym typeface="Kalam"/>
              </a:rPr>
              <a:t>AND </a:t>
            </a:r>
            <a:r>
              <a:rPr lang="en-US" b="true" sz="2644" spc="132">
                <a:solidFill>
                  <a:srgbClr val="000000"/>
                </a:solidFill>
                <a:latin typeface="Kalam Bold"/>
                <a:ea typeface="Kalam Bold"/>
                <a:cs typeface="Kalam Bold"/>
                <a:sym typeface="Kalam Bold"/>
              </a:rPr>
              <a:t>MINDFULNESS</a:t>
            </a:r>
            <a:r>
              <a:rPr lang="en-US" sz="2644" spc="132">
                <a:solidFill>
                  <a:srgbClr val="000000"/>
                </a:solidFill>
                <a:latin typeface="Kalam"/>
                <a:ea typeface="Kalam"/>
                <a:cs typeface="Kalam"/>
                <a:sym typeface="Kalam"/>
              </a:rPr>
              <a:t>. THE TRAINING WILL FIRST FOCUS ON PERSONAL AWARENESS AND </a:t>
            </a:r>
            <a:r>
              <a:rPr lang="en-US" b="true" sz="2644" spc="132">
                <a:solidFill>
                  <a:srgbClr val="000000"/>
                </a:solidFill>
                <a:latin typeface="Kalam Bold"/>
                <a:ea typeface="Kalam Bold"/>
                <a:cs typeface="Kalam Bold"/>
                <a:sym typeface="Kalam Bold"/>
              </a:rPr>
              <a:t>SELF-GROWTH</a:t>
            </a:r>
            <a:r>
              <a:rPr lang="en-US" sz="2644" spc="132">
                <a:solidFill>
                  <a:srgbClr val="000000"/>
                </a:solidFill>
                <a:latin typeface="Kalam"/>
                <a:ea typeface="Kalam"/>
                <a:cs typeface="Kalam"/>
                <a:sym typeface="Kalam"/>
              </a:rPr>
              <a:t>, ENABLING PARTICIPANTS TO UNDERSTAND AND EMBODY THE METHODS. AFTERWARDS, WE WILL PRACTICE HOW TO APPLY THESE TOOLS TO </a:t>
            </a:r>
            <a:r>
              <a:rPr lang="en-US" b="true" sz="2644" spc="132">
                <a:solidFill>
                  <a:srgbClr val="000000"/>
                </a:solidFill>
                <a:latin typeface="Kalam Bold"/>
                <a:ea typeface="Kalam Bold"/>
                <a:cs typeface="Kalam Bold"/>
                <a:sym typeface="Kalam Bold"/>
              </a:rPr>
              <a:t>SUPPORT INDIVIDUALS WITH SPECIAL NEEDS</a:t>
            </a:r>
            <a:r>
              <a:rPr lang="en-US" sz="2644" spc="132">
                <a:solidFill>
                  <a:srgbClr val="000000"/>
                </a:solidFill>
                <a:latin typeface="Kalam"/>
                <a:ea typeface="Kalam"/>
                <a:cs typeface="Kalam"/>
                <a:sym typeface="Kalam"/>
              </a:rPr>
              <a:t>, HELPING THEM STRENGTHEN THEIR </a:t>
            </a:r>
            <a:r>
              <a:rPr lang="en-US" b="true" sz="2644" spc="132">
                <a:solidFill>
                  <a:srgbClr val="000000"/>
                </a:solidFill>
                <a:latin typeface="Kalam Bold"/>
                <a:ea typeface="Kalam Bold"/>
                <a:cs typeface="Kalam Bold"/>
                <a:sym typeface="Kalam Bold"/>
              </a:rPr>
              <a:t>MOTIVATION, CONFIDENCE, AND SENSE OF WELL-BEING</a:t>
            </a:r>
            <a:r>
              <a:rPr lang="en-US" sz="2644" spc="132">
                <a:solidFill>
                  <a:srgbClr val="000000"/>
                </a:solidFill>
                <a:latin typeface="Kalam"/>
                <a:ea typeface="Kalam"/>
                <a:cs typeface="Kalam"/>
                <a:sym typeface="Kalam"/>
              </a:rPr>
              <a:t>. THROUGHOUT THE PROJECT, YOUTH WORKERS WILL HAVE THE OPPORTUNITY TO PRACTICE THE TECHNIQUES WITH </a:t>
            </a:r>
            <a:r>
              <a:rPr lang="en-US" b="true" sz="2644" spc="132">
                <a:solidFill>
                  <a:srgbClr val="000000"/>
                </a:solidFill>
                <a:latin typeface="Kalam Bold"/>
                <a:ea typeface="Kalam Bold"/>
                <a:cs typeface="Kalam Bold"/>
                <a:sym typeface="Kalam Bold"/>
              </a:rPr>
              <a:t>DIRECT INDIVIDUAL AND GROUP WORK WITH YOUTHS WITH SPECIAL NEEDS,</a:t>
            </a:r>
            <a:r>
              <a:rPr lang="en-US" sz="2644" spc="132">
                <a:solidFill>
                  <a:srgbClr val="000000"/>
                </a:solidFill>
                <a:latin typeface="Kalam"/>
                <a:ea typeface="Kalam"/>
                <a:cs typeface="Kalam"/>
                <a:sym typeface="Kalam"/>
              </a:rPr>
              <a:t> </a:t>
            </a:r>
            <a:r>
              <a:rPr lang="en-US" sz="2644" spc="132">
                <a:solidFill>
                  <a:srgbClr val="000000"/>
                </a:solidFill>
                <a:latin typeface="Kalam"/>
                <a:ea typeface="Kalam"/>
                <a:cs typeface="Kalam"/>
                <a:sym typeface="Kalam"/>
              </a:rPr>
              <a:t>WHO WILL BE PARTICIPANTS OF THE PROJECT. </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84A9FF">
                <a:alpha val="100000"/>
              </a:srgbClr>
            </a:gs>
            <a:gs pos="100000">
              <a:srgbClr val="F5F8FF">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false" flipV="false" rot="0">
            <a:off x="9550861" y="0"/>
            <a:ext cx="5928664" cy="5928664"/>
          </a:xfrm>
          <a:custGeom>
            <a:avLst/>
            <a:gdLst/>
            <a:ahLst/>
            <a:cxnLst/>
            <a:rect r="r" b="b" t="t" l="l"/>
            <a:pathLst>
              <a:path h="5928664" w="5928664">
                <a:moveTo>
                  <a:pt x="0" y="0"/>
                </a:moveTo>
                <a:lnTo>
                  <a:pt x="5928664" y="0"/>
                </a:lnTo>
                <a:lnTo>
                  <a:pt x="5928664" y="5928664"/>
                </a:lnTo>
                <a:lnTo>
                  <a:pt x="0" y="5928664"/>
                </a:lnTo>
                <a:lnTo>
                  <a:pt x="0" y="0"/>
                </a:lnTo>
                <a:close/>
              </a:path>
            </a:pathLst>
          </a:custGeom>
          <a:blipFill>
            <a:blip r:embed="rId2"/>
            <a:stretch>
              <a:fillRect l="0" t="0" r="0" b="0"/>
            </a:stretch>
          </a:blipFill>
        </p:spPr>
      </p:sp>
      <p:sp>
        <p:nvSpPr>
          <p:cNvPr name="Freeform 3" id="3"/>
          <p:cNvSpPr/>
          <p:nvPr/>
        </p:nvSpPr>
        <p:spPr>
          <a:xfrm flipH="false" flipV="false" rot="0">
            <a:off x="11407816" y="5278045"/>
            <a:ext cx="6880184" cy="4914897"/>
          </a:xfrm>
          <a:custGeom>
            <a:avLst/>
            <a:gdLst/>
            <a:ahLst/>
            <a:cxnLst/>
            <a:rect r="r" b="b" t="t" l="l"/>
            <a:pathLst>
              <a:path h="4914897" w="6880184">
                <a:moveTo>
                  <a:pt x="0" y="0"/>
                </a:moveTo>
                <a:lnTo>
                  <a:pt x="6880184" y="0"/>
                </a:lnTo>
                <a:lnTo>
                  <a:pt x="6880184" y="4914897"/>
                </a:lnTo>
                <a:lnTo>
                  <a:pt x="0" y="4914897"/>
                </a:lnTo>
                <a:lnTo>
                  <a:pt x="0" y="0"/>
                </a:lnTo>
                <a:close/>
              </a:path>
            </a:pathLst>
          </a:custGeom>
          <a:blipFill>
            <a:blip r:embed="rId3"/>
            <a:stretch>
              <a:fillRect l="0" t="0" r="0" b="0"/>
            </a:stretch>
          </a:blipFill>
        </p:spPr>
      </p:sp>
      <p:sp>
        <p:nvSpPr>
          <p:cNvPr name="TextBox 4" id="4"/>
          <p:cNvSpPr txBox="true"/>
          <p:nvPr/>
        </p:nvSpPr>
        <p:spPr>
          <a:xfrm rot="0">
            <a:off x="0" y="45014"/>
            <a:ext cx="9550861" cy="1376187"/>
          </a:xfrm>
          <a:prstGeom prst="rect">
            <a:avLst/>
          </a:prstGeom>
        </p:spPr>
        <p:txBody>
          <a:bodyPr anchor="t" rtlCol="false" tIns="0" lIns="0" bIns="0" rIns="0">
            <a:spAutoFit/>
          </a:bodyPr>
          <a:lstStyle/>
          <a:p>
            <a:pPr algn="ctr">
              <a:lnSpc>
                <a:spcPts val="5522"/>
              </a:lnSpc>
              <a:spcBef>
                <a:spcPct val="0"/>
              </a:spcBef>
            </a:pPr>
            <a:r>
              <a:rPr lang="en-US" b="true" sz="3944" spc="197">
                <a:solidFill>
                  <a:srgbClr val="000000"/>
                </a:solidFill>
                <a:latin typeface="Kalam Bold"/>
                <a:ea typeface="Kalam Bold"/>
                <a:cs typeface="Kalam Bold"/>
                <a:sym typeface="Kalam Bold"/>
              </a:rPr>
              <a:t>SOUND HEALING IN THE CONTEXT OF SOCIAL WORK</a:t>
            </a:r>
          </a:p>
        </p:txBody>
      </p:sp>
      <p:sp>
        <p:nvSpPr>
          <p:cNvPr name="TextBox 5" id="5"/>
          <p:cNvSpPr txBox="true"/>
          <p:nvPr/>
        </p:nvSpPr>
        <p:spPr>
          <a:xfrm rot="0">
            <a:off x="0" y="1789734"/>
            <a:ext cx="9286709" cy="8220710"/>
          </a:xfrm>
          <a:prstGeom prst="rect">
            <a:avLst/>
          </a:prstGeom>
        </p:spPr>
        <p:txBody>
          <a:bodyPr anchor="t" rtlCol="false" tIns="0" lIns="0" bIns="0" rIns="0">
            <a:spAutoFit/>
          </a:bodyPr>
          <a:lstStyle/>
          <a:p>
            <a:pPr algn="ctr">
              <a:lnSpc>
                <a:spcPts val="3640"/>
              </a:lnSpc>
              <a:spcBef>
                <a:spcPct val="0"/>
              </a:spcBef>
            </a:pPr>
            <a:r>
              <a:rPr lang="en-US" sz="2600" spc="130">
                <a:solidFill>
                  <a:srgbClr val="000000"/>
                </a:solidFill>
                <a:latin typeface="Kalam"/>
                <a:ea typeface="Kalam"/>
                <a:cs typeface="Kalam"/>
                <a:sym typeface="Kalam"/>
              </a:rPr>
              <a:t>S</a:t>
            </a:r>
            <a:r>
              <a:rPr lang="en-US" sz="2600" spc="130">
                <a:solidFill>
                  <a:srgbClr val="000000"/>
                </a:solidFill>
                <a:latin typeface="Kalam"/>
                <a:ea typeface="Kalam"/>
                <a:cs typeface="Kalam"/>
                <a:sym typeface="Kalam"/>
              </a:rPr>
              <a:t>OUND HEALING CAN BE ESPECIALLY BENEFICIAL FOR PEOPLE WITH SPECIAL NEEDS BECAUSE IT PROMOTES </a:t>
            </a:r>
            <a:r>
              <a:rPr lang="en-US" b="true" sz="2600" spc="130">
                <a:solidFill>
                  <a:srgbClr val="000000"/>
                </a:solidFill>
                <a:latin typeface="Kalam Bold"/>
                <a:ea typeface="Kalam Bold"/>
                <a:cs typeface="Kalam Bold"/>
                <a:sym typeface="Kalam Bold"/>
              </a:rPr>
              <a:t>RELAXATION, EMOTIONAL REGULATION, AND SENSORY BALANCE</a:t>
            </a:r>
            <a:r>
              <a:rPr lang="en-US" sz="2600" spc="130">
                <a:solidFill>
                  <a:srgbClr val="000000"/>
                </a:solidFill>
                <a:latin typeface="Kalam"/>
                <a:ea typeface="Kalam"/>
                <a:cs typeface="Kalam"/>
                <a:sym typeface="Kalam"/>
              </a:rPr>
              <a:t>. </a:t>
            </a:r>
            <a:r>
              <a:rPr lang="en-US" b="true" sz="2600" spc="130">
                <a:solidFill>
                  <a:srgbClr val="000000"/>
                </a:solidFill>
                <a:latin typeface="Kalam Bold"/>
                <a:ea typeface="Kalam Bold"/>
                <a:cs typeface="Kalam Bold"/>
                <a:sym typeface="Kalam Bold"/>
              </a:rPr>
              <a:t>GENTLE SOUNDS AND VIBRATIONS </a:t>
            </a:r>
            <a:r>
              <a:rPr lang="en-US" sz="2600" spc="130">
                <a:solidFill>
                  <a:srgbClr val="000000"/>
                </a:solidFill>
                <a:latin typeface="Kalam"/>
                <a:ea typeface="Kalam"/>
                <a:cs typeface="Kalam"/>
                <a:sym typeface="Kalam"/>
              </a:rPr>
              <a:t>CAN HELP</a:t>
            </a:r>
            <a:r>
              <a:rPr lang="en-US" b="true" sz="2600" spc="130">
                <a:solidFill>
                  <a:srgbClr val="000000"/>
                </a:solidFill>
                <a:latin typeface="Kalam Bold"/>
                <a:ea typeface="Kalam Bold"/>
                <a:cs typeface="Kalam Bold"/>
                <a:sym typeface="Kalam Bold"/>
              </a:rPr>
              <a:t> REDUCE ANXIETY, IMPROVE FOCUS, AND CREATE A SENSE OF SAFETY, WHICH SUPPORTS LEARNING AND COMMUNICATION</a:t>
            </a:r>
            <a:r>
              <a:rPr lang="en-US" sz="2600" spc="130">
                <a:solidFill>
                  <a:srgbClr val="000000"/>
                </a:solidFill>
                <a:latin typeface="Kalam"/>
                <a:ea typeface="Kalam"/>
                <a:cs typeface="Kalam"/>
                <a:sym typeface="Kalam"/>
              </a:rPr>
              <a:t>. FOR INDIVIDUALS WHO EXPERIENCE </a:t>
            </a:r>
            <a:r>
              <a:rPr lang="en-US" b="true" sz="2600" spc="130">
                <a:solidFill>
                  <a:srgbClr val="000000"/>
                </a:solidFill>
                <a:latin typeface="Kalam Bold"/>
                <a:ea typeface="Kalam Bold"/>
                <a:cs typeface="Kalam Bold"/>
                <a:sym typeface="Kalam Bold"/>
              </a:rPr>
              <a:t>SENSORY OVERLOAD</a:t>
            </a:r>
            <a:r>
              <a:rPr lang="en-US" sz="2600" spc="130">
                <a:solidFill>
                  <a:srgbClr val="000000"/>
                </a:solidFill>
                <a:latin typeface="Kalam"/>
                <a:ea typeface="Kalam"/>
                <a:cs typeface="Kalam"/>
                <a:sym typeface="Kalam"/>
              </a:rPr>
              <a:t> OR DIFFICULTY EXPRESSING EMOTIONS, SOUND HEALING OFFERS A </a:t>
            </a:r>
            <a:r>
              <a:rPr lang="en-US" b="true" sz="2600" spc="130">
                <a:solidFill>
                  <a:srgbClr val="000000"/>
                </a:solidFill>
                <a:latin typeface="Kalam Bold"/>
                <a:ea typeface="Kalam Bold"/>
                <a:cs typeface="Kalam Bold"/>
                <a:sym typeface="Kalam Bold"/>
              </a:rPr>
              <a:t>CALMING, NON-VERBAL WAY TO SUPPORT WELL-BEING AND SELF-AWARENESS</a:t>
            </a:r>
            <a:r>
              <a:rPr lang="en-US" sz="2600" spc="130">
                <a:solidFill>
                  <a:srgbClr val="000000"/>
                </a:solidFill>
                <a:latin typeface="Kalam"/>
                <a:ea typeface="Kalam"/>
                <a:cs typeface="Kalam"/>
                <a:sym typeface="Kalam"/>
              </a:rPr>
              <a:t>. </a:t>
            </a:r>
          </a:p>
          <a:p>
            <a:pPr algn="ctr">
              <a:lnSpc>
                <a:spcPts val="3640"/>
              </a:lnSpc>
              <a:spcBef>
                <a:spcPct val="0"/>
              </a:spcBef>
            </a:pPr>
            <a:r>
              <a:rPr lang="en-US" sz="2600" spc="130">
                <a:solidFill>
                  <a:srgbClr val="000000"/>
                </a:solidFill>
                <a:latin typeface="Kalam"/>
                <a:ea typeface="Kalam"/>
                <a:cs typeface="Kalam"/>
                <a:sym typeface="Kalam"/>
              </a:rPr>
              <a:t>THE CURRENT PROJECT WILL FOCUS EXACTLY ON THE USE OF </a:t>
            </a:r>
            <a:r>
              <a:rPr lang="en-US" b="true" sz="2600" spc="130">
                <a:solidFill>
                  <a:srgbClr val="000000"/>
                </a:solidFill>
                <a:latin typeface="Kalam Bold"/>
                <a:ea typeface="Kalam Bold"/>
                <a:cs typeface="Kalam Bold"/>
                <a:sym typeface="Kalam Bold"/>
              </a:rPr>
              <a:t>DIFFERENT SOUND AND MUSIC FROM NATURE, INSTRUMENTS</a:t>
            </a:r>
            <a:r>
              <a:rPr lang="en-US" sz="2600" spc="130">
                <a:solidFill>
                  <a:srgbClr val="000000"/>
                </a:solidFill>
                <a:latin typeface="Kalam"/>
                <a:ea typeface="Kalam"/>
                <a:cs typeface="Kalam"/>
                <a:sym typeface="Kalam"/>
              </a:rPr>
              <a:t>, ETC. AS </a:t>
            </a:r>
            <a:r>
              <a:rPr lang="en-US" b="true" sz="2600" spc="130">
                <a:solidFill>
                  <a:srgbClr val="000000"/>
                </a:solidFill>
                <a:latin typeface="Kalam Bold"/>
                <a:ea typeface="Kalam Bold"/>
                <a:cs typeface="Kalam Bold"/>
                <a:sym typeface="Kalam Bold"/>
              </a:rPr>
              <a:t>TOOLS FOR SELF-DEVELOPMENT AND INNOVATIVE SOCIAL WORK. </a:t>
            </a:r>
            <a:r>
              <a:rPr lang="en-US" sz="2600" spc="130">
                <a:solidFill>
                  <a:srgbClr val="000000"/>
                </a:solidFill>
                <a:latin typeface="Kalam"/>
                <a:ea typeface="Kalam"/>
                <a:cs typeface="Kalam"/>
                <a:sym typeface="Kalam"/>
              </a:rPr>
              <a:t>WE WILL WORK DIRECTLY WITH </a:t>
            </a:r>
            <a:r>
              <a:rPr lang="en-US" b="true" sz="2600" spc="130">
                <a:solidFill>
                  <a:srgbClr val="000000"/>
                </a:solidFill>
                <a:latin typeface="Kalam Bold"/>
                <a:ea typeface="Kalam Bold"/>
                <a:cs typeface="Kalam Bold"/>
                <a:sym typeface="Kalam Bold"/>
              </a:rPr>
              <a:t>YOUTH WITH INTELLECTUAL DIFFICULTIES FROM THE LOCAL COMMUNITY</a:t>
            </a:r>
            <a:r>
              <a:rPr lang="en-US" sz="2600" spc="130">
                <a:solidFill>
                  <a:srgbClr val="000000"/>
                </a:solidFill>
                <a:latin typeface="Kalam"/>
                <a:ea typeface="Kalam"/>
                <a:cs typeface="Kalam"/>
                <a:sym typeface="Kalam"/>
              </a:rPr>
              <a:t>, WHO WILL BE INCLUDED AS PARTICIPANTS IN THE PROJECT. </a:t>
            </a:r>
            <a:r>
              <a:rPr lang="en-US" sz="2600" spc="130">
                <a:solidFill>
                  <a:srgbClr val="000000"/>
                </a:solidFill>
                <a:latin typeface="Kalam"/>
                <a:ea typeface="Kalam"/>
                <a:cs typeface="Kalam"/>
                <a:sym typeface="Kalam"/>
              </a:rPr>
              <a:t> </a:t>
            </a:r>
          </a:p>
        </p:txBody>
      </p:sp>
      <p:sp>
        <p:nvSpPr>
          <p:cNvPr name="Freeform 6" id="6"/>
          <p:cNvSpPr/>
          <p:nvPr/>
        </p:nvSpPr>
        <p:spPr>
          <a:xfrm flipH="false" flipV="false" rot="0">
            <a:off x="13427581" y="9258300"/>
            <a:ext cx="4860419" cy="1021680"/>
          </a:xfrm>
          <a:custGeom>
            <a:avLst/>
            <a:gdLst/>
            <a:ahLst/>
            <a:cxnLst/>
            <a:rect r="r" b="b" t="t" l="l"/>
            <a:pathLst>
              <a:path h="1021680" w="4860419">
                <a:moveTo>
                  <a:pt x="0" y="0"/>
                </a:moveTo>
                <a:lnTo>
                  <a:pt x="4860419" y="0"/>
                </a:lnTo>
                <a:lnTo>
                  <a:pt x="4860419" y="1021680"/>
                </a:lnTo>
                <a:lnTo>
                  <a:pt x="0" y="1021680"/>
                </a:lnTo>
                <a:lnTo>
                  <a:pt x="0" y="0"/>
                </a:lnTo>
                <a:close/>
              </a:path>
            </a:pathLst>
          </a:custGeom>
          <a:blipFill>
            <a:blip r:embed="rId4"/>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84A9FF">
                <a:alpha val="100000"/>
              </a:srgbClr>
            </a:gs>
            <a:gs pos="100000">
              <a:srgbClr val="F5F8FF">
                <a:alpha val="100000"/>
              </a:srgbClr>
            </a:gs>
          </a:gsLst>
          <a:lin ang="5400000"/>
        </a:gradFill>
      </p:bgPr>
    </p:bg>
    <p:spTree>
      <p:nvGrpSpPr>
        <p:cNvPr id="1" name=""/>
        <p:cNvGrpSpPr/>
        <p:nvPr/>
      </p:nvGrpSpPr>
      <p:grpSpPr>
        <a:xfrm>
          <a:off x="0" y="0"/>
          <a:ext cx="0" cy="0"/>
          <a:chOff x="0" y="0"/>
          <a:chExt cx="0" cy="0"/>
        </a:xfrm>
      </p:grpSpPr>
      <p:sp>
        <p:nvSpPr>
          <p:cNvPr name="TextBox 2" id="2"/>
          <p:cNvSpPr txBox="true"/>
          <p:nvPr/>
        </p:nvSpPr>
        <p:spPr>
          <a:xfrm rot="0">
            <a:off x="7562704" y="319087"/>
            <a:ext cx="10725296" cy="9702165"/>
          </a:xfrm>
          <a:prstGeom prst="rect">
            <a:avLst/>
          </a:prstGeom>
        </p:spPr>
        <p:txBody>
          <a:bodyPr anchor="t" rtlCol="false" tIns="0" lIns="0" bIns="0" rIns="0">
            <a:spAutoFit/>
          </a:bodyPr>
          <a:lstStyle/>
          <a:p>
            <a:pPr algn="ctr">
              <a:lnSpc>
                <a:spcPts val="4899"/>
              </a:lnSpc>
            </a:pPr>
            <a:r>
              <a:rPr lang="en-US" b="true" sz="3499" spc="174">
                <a:solidFill>
                  <a:srgbClr val="000000"/>
                </a:solidFill>
                <a:latin typeface="Kalam Bold"/>
                <a:ea typeface="Kalam Bold"/>
                <a:cs typeface="Kalam Bold"/>
                <a:sym typeface="Kalam Bold"/>
              </a:rPr>
              <a:t>DURING THE PROJECT, </a:t>
            </a:r>
          </a:p>
          <a:p>
            <a:pPr algn="ctr">
              <a:lnSpc>
                <a:spcPts val="4899"/>
              </a:lnSpc>
            </a:pPr>
            <a:r>
              <a:rPr lang="en-US" b="true" sz="3499" spc="174">
                <a:solidFill>
                  <a:srgbClr val="000000"/>
                </a:solidFill>
                <a:latin typeface="Kalam Bold"/>
                <a:ea typeface="Kalam Bold"/>
                <a:cs typeface="Kalam Bold"/>
                <a:sym typeface="Kalam Bold"/>
              </a:rPr>
              <a:t>YOUTH WORKERS WILL LEARN: </a:t>
            </a:r>
          </a:p>
          <a:p>
            <a:pPr algn="ctr">
              <a:lnSpc>
                <a:spcPts val="4479"/>
              </a:lnSpc>
            </a:pPr>
          </a:p>
          <a:p>
            <a:pPr algn="l" marL="604519" indent="-302260" lvl="1">
              <a:lnSpc>
                <a:spcPts val="3919"/>
              </a:lnSpc>
              <a:buFont typeface="Arial"/>
              <a:buChar char="•"/>
            </a:pPr>
            <a:r>
              <a:rPr lang="en-US" sz="2799" spc="139">
                <a:solidFill>
                  <a:srgbClr val="000000"/>
                </a:solidFill>
                <a:latin typeface="Kalam"/>
                <a:ea typeface="Kalam"/>
                <a:cs typeface="Kalam"/>
                <a:sym typeface="Kalam"/>
              </a:rPr>
              <a:t>HOW TO USE </a:t>
            </a:r>
            <a:r>
              <a:rPr lang="en-US" b="true" sz="2799" spc="139">
                <a:solidFill>
                  <a:srgbClr val="000000"/>
                </a:solidFill>
                <a:latin typeface="Kalam Bold"/>
                <a:ea typeface="Kalam Bold"/>
                <a:cs typeface="Kalam Bold"/>
                <a:sym typeface="Kalam Bold"/>
              </a:rPr>
              <a:t>SOUND AND MINDFULNESS FOR PERSONAL SELF-DEVELOPMENT</a:t>
            </a:r>
          </a:p>
          <a:p>
            <a:pPr algn="l" marL="604519" indent="-302260" lvl="1">
              <a:lnSpc>
                <a:spcPts val="3919"/>
              </a:lnSpc>
              <a:buFont typeface="Arial"/>
              <a:buChar char="•"/>
            </a:pPr>
            <a:r>
              <a:rPr lang="en-US" sz="2799" spc="139">
                <a:solidFill>
                  <a:srgbClr val="000000"/>
                </a:solidFill>
                <a:latin typeface="Kalam"/>
                <a:ea typeface="Kalam"/>
                <a:cs typeface="Kalam"/>
                <a:sym typeface="Kalam"/>
              </a:rPr>
              <a:t>HOW TO USE THE NEW TOOLS IN </a:t>
            </a:r>
            <a:r>
              <a:rPr lang="en-US" b="true" sz="2799" spc="139">
                <a:solidFill>
                  <a:srgbClr val="000000"/>
                </a:solidFill>
                <a:latin typeface="Kalam Bold"/>
                <a:ea typeface="Kalam Bold"/>
                <a:cs typeface="Kalam Bold"/>
                <a:sym typeface="Kalam Bold"/>
              </a:rPr>
              <a:t>SOCIAL WORK</a:t>
            </a:r>
            <a:r>
              <a:rPr lang="en-US" sz="2799" spc="139">
                <a:solidFill>
                  <a:srgbClr val="000000"/>
                </a:solidFill>
                <a:latin typeface="Kalam"/>
                <a:ea typeface="Kalam"/>
                <a:cs typeface="Kalam"/>
                <a:sym typeface="Kalam"/>
              </a:rPr>
              <a:t> FOR PEOPLE WITH SPECIAL NEEDS</a:t>
            </a:r>
          </a:p>
          <a:p>
            <a:pPr algn="l" marL="604519" indent="-302260" lvl="1">
              <a:lnSpc>
                <a:spcPts val="3919"/>
              </a:lnSpc>
              <a:buFont typeface="Arial"/>
              <a:buChar char="•"/>
            </a:pPr>
            <a:r>
              <a:rPr lang="en-US" sz="2799" spc="139">
                <a:solidFill>
                  <a:srgbClr val="000000"/>
                </a:solidFill>
                <a:latin typeface="Kalam"/>
                <a:ea typeface="Kalam"/>
                <a:cs typeface="Kalam"/>
                <a:sym typeface="Kalam"/>
              </a:rPr>
              <a:t>HOW TO PROMOTE THE OVERALL </a:t>
            </a:r>
            <a:r>
              <a:rPr lang="en-US" b="true" sz="2799" spc="139">
                <a:solidFill>
                  <a:srgbClr val="000000"/>
                </a:solidFill>
                <a:latin typeface="Kalam Bold"/>
                <a:ea typeface="Kalam Bold"/>
                <a:cs typeface="Kalam Bold"/>
                <a:sym typeface="Kalam Bold"/>
              </a:rPr>
              <a:t>WELL-BEING</a:t>
            </a:r>
            <a:r>
              <a:rPr lang="en-US" sz="2799" spc="139">
                <a:solidFill>
                  <a:srgbClr val="000000"/>
                </a:solidFill>
                <a:latin typeface="Kalam"/>
                <a:ea typeface="Kalam"/>
                <a:cs typeface="Kalam"/>
                <a:sym typeface="Kalam"/>
              </a:rPr>
              <a:t> OF YOUTH WITH SPECIAL NEEDS THROUGH </a:t>
            </a:r>
            <a:r>
              <a:rPr lang="en-US" b="true" sz="2799" spc="139">
                <a:solidFill>
                  <a:srgbClr val="000000"/>
                </a:solidFill>
                <a:latin typeface="Kalam Bold"/>
                <a:ea typeface="Kalam Bold"/>
                <a:cs typeface="Kalam Bold"/>
                <a:sym typeface="Kalam Bold"/>
              </a:rPr>
              <a:t>CREATIVE AND SENSORY-BASED ACTIVITIES</a:t>
            </a:r>
          </a:p>
          <a:p>
            <a:pPr algn="l" marL="604519" indent="-302260" lvl="1">
              <a:lnSpc>
                <a:spcPts val="3919"/>
              </a:lnSpc>
              <a:buFont typeface="Arial"/>
              <a:buChar char="•"/>
            </a:pPr>
            <a:r>
              <a:rPr lang="en-US" sz="2799" spc="139">
                <a:solidFill>
                  <a:srgbClr val="000000"/>
                </a:solidFill>
                <a:latin typeface="Kalam"/>
                <a:ea typeface="Kalam"/>
                <a:cs typeface="Kalam"/>
                <a:sym typeface="Kalam"/>
              </a:rPr>
              <a:t>HOW TO SUPPORT THE </a:t>
            </a:r>
            <a:r>
              <a:rPr lang="en-US" b="true" sz="2799" spc="139">
                <a:solidFill>
                  <a:srgbClr val="000000"/>
                </a:solidFill>
                <a:latin typeface="Kalam Bold"/>
                <a:ea typeface="Kalam Bold"/>
                <a:cs typeface="Kalam Bold"/>
                <a:sym typeface="Kalam Bold"/>
              </a:rPr>
              <a:t>AUTONOMY AND INDEPENDENCE</a:t>
            </a:r>
            <a:r>
              <a:rPr lang="en-US" sz="2799" spc="139">
                <a:solidFill>
                  <a:srgbClr val="000000"/>
                </a:solidFill>
                <a:latin typeface="Kalam"/>
                <a:ea typeface="Kalam"/>
                <a:cs typeface="Kalam"/>
                <a:sym typeface="Kalam"/>
              </a:rPr>
              <a:t> OF PEOPLE WITH INTELLECTUAL DIFFICULTIES AND HOW TO HELP THEM </a:t>
            </a:r>
            <a:r>
              <a:rPr lang="en-US" b="true" sz="2799" spc="139">
                <a:solidFill>
                  <a:srgbClr val="000000"/>
                </a:solidFill>
                <a:latin typeface="Kalam Bold"/>
                <a:ea typeface="Kalam Bold"/>
                <a:cs typeface="Kalam Bold"/>
                <a:sym typeface="Kalam Bold"/>
              </a:rPr>
              <a:t>EXPRESS THEMSELVES MORE FREELY</a:t>
            </a:r>
          </a:p>
          <a:p>
            <a:pPr algn="l" marL="604519" indent="-302260" lvl="1">
              <a:lnSpc>
                <a:spcPts val="3919"/>
              </a:lnSpc>
              <a:buFont typeface="Arial"/>
              <a:buChar char="•"/>
            </a:pPr>
            <a:r>
              <a:rPr lang="en-US" sz="2799" spc="139">
                <a:solidFill>
                  <a:srgbClr val="000000"/>
                </a:solidFill>
                <a:latin typeface="Kalam"/>
                <a:ea typeface="Kalam"/>
                <a:cs typeface="Kalam"/>
                <a:sym typeface="Kalam"/>
              </a:rPr>
              <a:t>HOW TO USE </a:t>
            </a:r>
            <a:r>
              <a:rPr lang="en-US" b="true" sz="2799" spc="139">
                <a:solidFill>
                  <a:srgbClr val="000000"/>
                </a:solidFill>
                <a:latin typeface="Kalam Bold"/>
                <a:ea typeface="Kalam Bold"/>
                <a:cs typeface="Kalam Bold"/>
                <a:sym typeface="Kalam Bold"/>
              </a:rPr>
              <a:t>MINDFULLNESS, SOUND AND ARTISTIC TOOLS</a:t>
            </a:r>
            <a:r>
              <a:rPr lang="en-US" sz="2799" spc="139">
                <a:solidFill>
                  <a:srgbClr val="000000"/>
                </a:solidFill>
                <a:latin typeface="Kalam"/>
                <a:ea typeface="Kalam"/>
                <a:cs typeface="Kalam"/>
                <a:sym typeface="Kalam"/>
              </a:rPr>
              <a:t> TO HELP INDIVIDUALS WITH SPECIAL NEEDS BUILD </a:t>
            </a:r>
            <a:r>
              <a:rPr lang="en-US" b="true" sz="2799" spc="139">
                <a:solidFill>
                  <a:srgbClr val="000000"/>
                </a:solidFill>
                <a:latin typeface="Kalam Bold"/>
                <a:ea typeface="Kalam Bold"/>
                <a:cs typeface="Kalam Bold"/>
                <a:sym typeface="Kalam Bold"/>
              </a:rPr>
              <a:t>CONFIDENCE, STRENGTHEN MOTIVATION, AND UNFOLD THEIR FULL POTENTIAL</a:t>
            </a:r>
          </a:p>
          <a:p>
            <a:pPr algn="l" marL="604519" indent="-302260" lvl="1">
              <a:lnSpc>
                <a:spcPts val="3919"/>
              </a:lnSpc>
              <a:buFont typeface="Arial"/>
              <a:buChar char="•"/>
            </a:pPr>
            <a:r>
              <a:rPr lang="en-US" sz="2799" spc="139">
                <a:solidFill>
                  <a:srgbClr val="000000"/>
                </a:solidFill>
                <a:latin typeface="Kalam"/>
                <a:ea typeface="Kalam"/>
                <a:cs typeface="Kalam"/>
                <a:sym typeface="Kalam"/>
              </a:rPr>
              <a:t>HOW TO APPLY THE NEW SKILLS IN THEIR PERSONAL WORK</a:t>
            </a:r>
          </a:p>
        </p:txBody>
      </p:sp>
      <p:sp>
        <p:nvSpPr>
          <p:cNvPr name="Freeform 3" id="3"/>
          <p:cNvSpPr/>
          <p:nvPr/>
        </p:nvSpPr>
        <p:spPr>
          <a:xfrm flipH="false" flipV="false" rot="0">
            <a:off x="128360" y="1509755"/>
            <a:ext cx="7434344" cy="7748545"/>
          </a:xfrm>
          <a:custGeom>
            <a:avLst/>
            <a:gdLst/>
            <a:ahLst/>
            <a:cxnLst/>
            <a:rect r="r" b="b" t="t" l="l"/>
            <a:pathLst>
              <a:path h="7748545" w="7434344">
                <a:moveTo>
                  <a:pt x="0" y="0"/>
                </a:moveTo>
                <a:lnTo>
                  <a:pt x="7434344" y="0"/>
                </a:lnTo>
                <a:lnTo>
                  <a:pt x="7434344" y="7748545"/>
                </a:lnTo>
                <a:lnTo>
                  <a:pt x="0" y="7748545"/>
                </a:lnTo>
                <a:lnTo>
                  <a:pt x="0" y="0"/>
                </a:lnTo>
                <a:close/>
              </a:path>
            </a:pathLst>
          </a:custGeom>
          <a:blipFill>
            <a:blip r:embed="rId2"/>
            <a:stretch>
              <a:fillRect l="-29033" t="0" r="-9934" b="0"/>
            </a:stretch>
          </a:blipFill>
        </p:spPr>
      </p:sp>
      <p:sp>
        <p:nvSpPr>
          <p:cNvPr name="Freeform 4" id="4"/>
          <p:cNvSpPr/>
          <p:nvPr/>
        </p:nvSpPr>
        <p:spPr>
          <a:xfrm flipH="false" flipV="false" rot="0">
            <a:off x="0" y="9258300"/>
            <a:ext cx="4860419" cy="1021680"/>
          </a:xfrm>
          <a:custGeom>
            <a:avLst/>
            <a:gdLst/>
            <a:ahLst/>
            <a:cxnLst/>
            <a:rect r="r" b="b" t="t" l="l"/>
            <a:pathLst>
              <a:path h="1021680" w="4860419">
                <a:moveTo>
                  <a:pt x="0" y="0"/>
                </a:moveTo>
                <a:lnTo>
                  <a:pt x="4860419" y="0"/>
                </a:lnTo>
                <a:lnTo>
                  <a:pt x="4860419" y="1021680"/>
                </a:lnTo>
                <a:lnTo>
                  <a:pt x="0" y="1021680"/>
                </a:lnTo>
                <a:lnTo>
                  <a:pt x="0" y="0"/>
                </a:lnTo>
                <a:close/>
              </a:path>
            </a:pathLst>
          </a:custGeom>
          <a:blipFill>
            <a:blip r:embed="rId3"/>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84A9FF">
                <a:alpha val="100000"/>
              </a:srgbClr>
            </a:gs>
            <a:gs pos="100000">
              <a:srgbClr val="F5F8FF">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false" flipV="false" rot="0">
            <a:off x="12299036" y="5576570"/>
            <a:ext cx="5590093" cy="4192570"/>
          </a:xfrm>
          <a:custGeom>
            <a:avLst/>
            <a:gdLst/>
            <a:ahLst/>
            <a:cxnLst/>
            <a:rect r="r" b="b" t="t" l="l"/>
            <a:pathLst>
              <a:path h="4192570" w="5590093">
                <a:moveTo>
                  <a:pt x="0" y="0"/>
                </a:moveTo>
                <a:lnTo>
                  <a:pt x="5590093" y="0"/>
                </a:lnTo>
                <a:lnTo>
                  <a:pt x="5590093" y="4192570"/>
                </a:lnTo>
                <a:lnTo>
                  <a:pt x="0" y="4192570"/>
                </a:lnTo>
                <a:lnTo>
                  <a:pt x="0" y="0"/>
                </a:lnTo>
                <a:close/>
              </a:path>
            </a:pathLst>
          </a:custGeom>
          <a:blipFill>
            <a:blip r:embed="rId2"/>
            <a:stretch>
              <a:fillRect l="0" t="0" r="0" b="0"/>
            </a:stretch>
          </a:blipFill>
        </p:spPr>
      </p:sp>
      <p:sp>
        <p:nvSpPr>
          <p:cNvPr name="Freeform 3" id="3"/>
          <p:cNvSpPr/>
          <p:nvPr/>
        </p:nvSpPr>
        <p:spPr>
          <a:xfrm flipH="false" flipV="false" rot="0">
            <a:off x="10787088" y="1432266"/>
            <a:ext cx="6262269" cy="4696702"/>
          </a:xfrm>
          <a:custGeom>
            <a:avLst/>
            <a:gdLst/>
            <a:ahLst/>
            <a:cxnLst/>
            <a:rect r="r" b="b" t="t" l="l"/>
            <a:pathLst>
              <a:path h="4696702" w="6262269">
                <a:moveTo>
                  <a:pt x="0" y="0"/>
                </a:moveTo>
                <a:lnTo>
                  <a:pt x="6262269" y="0"/>
                </a:lnTo>
                <a:lnTo>
                  <a:pt x="6262269" y="4696702"/>
                </a:lnTo>
                <a:lnTo>
                  <a:pt x="0" y="4696702"/>
                </a:lnTo>
                <a:lnTo>
                  <a:pt x="0" y="0"/>
                </a:lnTo>
                <a:close/>
              </a:path>
            </a:pathLst>
          </a:custGeom>
          <a:blipFill>
            <a:blip r:embed="rId3"/>
            <a:stretch>
              <a:fillRect l="0" t="0" r="0" b="0"/>
            </a:stretch>
          </a:blipFill>
        </p:spPr>
      </p:sp>
      <p:sp>
        <p:nvSpPr>
          <p:cNvPr name="Freeform 4" id="4"/>
          <p:cNvSpPr/>
          <p:nvPr/>
        </p:nvSpPr>
        <p:spPr>
          <a:xfrm flipH="false" flipV="false" rot="0">
            <a:off x="13427581" y="9258300"/>
            <a:ext cx="4860419" cy="1021680"/>
          </a:xfrm>
          <a:custGeom>
            <a:avLst/>
            <a:gdLst/>
            <a:ahLst/>
            <a:cxnLst/>
            <a:rect r="r" b="b" t="t" l="l"/>
            <a:pathLst>
              <a:path h="1021680" w="4860419">
                <a:moveTo>
                  <a:pt x="0" y="0"/>
                </a:moveTo>
                <a:lnTo>
                  <a:pt x="4860419" y="0"/>
                </a:lnTo>
                <a:lnTo>
                  <a:pt x="4860419" y="1021680"/>
                </a:lnTo>
                <a:lnTo>
                  <a:pt x="0" y="1021680"/>
                </a:lnTo>
                <a:lnTo>
                  <a:pt x="0" y="0"/>
                </a:lnTo>
                <a:close/>
              </a:path>
            </a:pathLst>
          </a:custGeom>
          <a:blipFill>
            <a:blip r:embed="rId4"/>
            <a:stretch>
              <a:fillRect l="0" t="0" r="0" b="0"/>
            </a:stretch>
          </a:blipFill>
        </p:spPr>
      </p:sp>
      <p:sp>
        <p:nvSpPr>
          <p:cNvPr name="TextBox 5" id="5"/>
          <p:cNvSpPr txBox="true"/>
          <p:nvPr/>
        </p:nvSpPr>
        <p:spPr>
          <a:xfrm rot="0">
            <a:off x="5549682" y="284428"/>
            <a:ext cx="7558236" cy="927100"/>
          </a:xfrm>
          <a:prstGeom prst="rect">
            <a:avLst/>
          </a:prstGeom>
        </p:spPr>
        <p:txBody>
          <a:bodyPr anchor="t" rtlCol="false" tIns="0" lIns="0" bIns="0" rIns="0">
            <a:spAutoFit/>
          </a:bodyPr>
          <a:lstStyle/>
          <a:p>
            <a:pPr algn="ctr">
              <a:lnSpc>
                <a:spcPts val="7699"/>
              </a:lnSpc>
              <a:spcBef>
                <a:spcPct val="0"/>
              </a:spcBef>
            </a:pPr>
            <a:r>
              <a:rPr lang="en-US" b="true" sz="5499" spc="274">
                <a:solidFill>
                  <a:srgbClr val="000000"/>
                </a:solidFill>
                <a:latin typeface="Kalam Bold"/>
                <a:ea typeface="Kalam Bold"/>
                <a:cs typeface="Kalam Bold"/>
                <a:sym typeface="Kalam Bold"/>
              </a:rPr>
              <a:t>PLANNED ACTIVITIES </a:t>
            </a:r>
          </a:p>
        </p:txBody>
      </p:sp>
      <p:sp>
        <p:nvSpPr>
          <p:cNvPr name="TextBox 6" id="6"/>
          <p:cNvSpPr txBox="true"/>
          <p:nvPr/>
        </p:nvSpPr>
        <p:spPr>
          <a:xfrm rot="0">
            <a:off x="130709" y="1154378"/>
            <a:ext cx="10866321" cy="9132622"/>
          </a:xfrm>
          <a:prstGeom prst="rect">
            <a:avLst/>
          </a:prstGeom>
        </p:spPr>
        <p:txBody>
          <a:bodyPr anchor="t" rtlCol="false" tIns="0" lIns="0" bIns="0" rIns="0">
            <a:spAutoFit/>
          </a:bodyPr>
          <a:lstStyle/>
          <a:p>
            <a:pPr algn="l" marL="618672" indent="-309336" lvl="1">
              <a:lnSpc>
                <a:spcPts val="4011"/>
              </a:lnSpc>
              <a:buFont typeface="Arial"/>
              <a:buChar char="•"/>
            </a:pPr>
            <a:r>
              <a:rPr lang="en-US" sz="2865" spc="143">
                <a:solidFill>
                  <a:srgbClr val="000000"/>
                </a:solidFill>
                <a:latin typeface="Kalam"/>
                <a:ea typeface="Kalam"/>
                <a:cs typeface="Kalam"/>
                <a:sym typeface="Kalam"/>
              </a:rPr>
              <a:t>TRAINING SESSIONS AND WORKSHOPS </a:t>
            </a:r>
          </a:p>
          <a:p>
            <a:pPr algn="l" marL="618672" indent="-309336" lvl="1">
              <a:lnSpc>
                <a:spcPts val="4011"/>
              </a:lnSpc>
              <a:buFont typeface="Arial"/>
              <a:buChar char="•"/>
            </a:pPr>
            <a:r>
              <a:rPr lang="en-US" sz="2865" spc="143">
                <a:solidFill>
                  <a:srgbClr val="000000"/>
                </a:solidFill>
                <a:latin typeface="Kalam"/>
                <a:ea typeface="Kalam"/>
                <a:cs typeface="Kalam"/>
                <a:sym typeface="Kalam"/>
              </a:rPr>
              <a:t>NON-FORMAL EDUCATION ACTIVITIES AND GAMES</a:t>
            </a:r>
          </a:p>
          <a:p>
            <a:pPr algn="l" marL="618672" indent="-309336" lvl="1">
              <a:lnSpc>
                <a:spcPts val="4011"/>
              </a:lnSpc>
              <a:buFont typeface="Arial"/>
              <a:buChar char="•"/>
            </a:pPr>
            <a:r>
              <a:rPr lang="en-US" b="true" sz="2865" spc="143">
                <a:solidFill>
                  <a:srgbClr val="000000"/>
                </a:solidFill>
                <a:latin typeface="Kalam Bold"/>
                <a:ea typeface="Kalam Bold"/>
                <a:cs typeface="Kalam Bold"/>
                <a:sym typeface="Kalam Bold"/>
              </a:rPr>
              <a:t>CREATIVE WORK FOR EXPLORATION OF THE USE OF DIFFERENT SOUNDS</a:t>
            </a:r>
            <a:r>
              <a:rPr lang="en-US" sz="2865" spc="143">
                <a:solidFill>
                  <a:srgbClr val="000000"/>
                </a:solidFill>
                <a:latin typeface="Kalam"/>
                <a:ea typeface="Kalam"/>
                <a:cs typeface="Kalam"/>
                <a:sym typeface="Kalam"/>
              </a:rPr>
              <a:t>- VOICE, SOUNDS FROM NATURE, INSTRUMENTS </a:t>
            </a:r>
          </a:p>
          <a:p>
            <a:pPr algn="l" marL="618672" indent="-309336" lvl="1">
              <a:lnSpc>
                <a:spcPts val="4011"/>
              </a:lnSpc>
              <a:buFont typeface="Arial"/>
              <a:buChar char="•"/>
            </a:pPr>
            <a:r>
              <a:rPr lang="en-US" b="true" sz="2865" spc="143">
                <a:solidFill>
                  <a:srgbClr val="000000"/>
                </a:solidFill>
                <a:latin typeface="Kalam Bold"/>
                <a:ea typeface="Kalam Bold"/>
                <a:cs typeface="Kalam Bold"/>
                <a:sym typeface="Kalam Bold"/>
              </a:rPr>
              <a:t>MINDFUL ACTIVITIES FOR SELF-GROWTH: </a:t>
            </a:r>
            <a:r>
              <a:rPr lang="en-US" sz="2865" spc="143">
                <a:solidFill>
                  <a:srgbClr val="000000"/>
                </a:solidFill>
                <a:latin typeface="Kalam"/>
                <a:ea typeface="Kalam"/>
                <a:cs typeface="Kalam"/>
                <a:sym typeface="Kalam"/>
              </a:rPr>
              <a:t>GROUNDING, FREE WANDERING, DEEP SELF-EXPLORATION, NATURAL SENSATORY EXPERIENCES </a:t>
            </a:r>
          </a:p>
          <a:p>
            <a:pPr algn="l" marL="618672" indent="-309336" lvl="1">
              <a:lnSpc>
                <a:spcPts val="4011"/>
              </a:lnSpc>
              <a:buFont typeface="Arial"/>
              <a:buChar char="•"/>
            </a:pPr>
            <a:r>
              <a:rPr lang="en-US" b="true" sz="2865" spc="143">
                <a:solidFill>
                  <a:srgbClr val="000000"/>
                </a:solidFill>
                <a:latin typeface="Kalam Bold"/>
                <a:ea typeface="Kalam Bold"/>
                <a:cs typeface="Kalam Bold"/>
                <a:sym typeface="Kalam Bold"/>
              </a:rPr>
              <a:t>ART ACTIVITIES</a:t>
            </a:r>
            <a:r>
              <a:rPr lang="en-US" sz="2865" spc="143">
                <a:solidFill>
                  <a:srgbClr val="000000"/>
                </a:solidFill>
                <a:latin typeface="Kalam"/>
                <a:ea typeface="Kalam"/>
                <a:cs typeface="Kalam"/>
                <a:sym typeface="Kalam"/>
              </a:rPr>
              <a:t> TO DEVELOP </a:t>
            </a:r>
            <a:r>
              <a:rPr lang="en-US" b="true" sz="2865" spc="143">
                <a:solidFill>
                  <a:srgbClr val="000000"/>
                </a:solidFill>
                <a:latin typeface="Kalam Bold"/>
                <a:ea typeface="Kalam Bold"/>
                <a:cs typeface="Kalam Bold"/>
                <a:sym typeface="Kalam Bold"/>
              </a:rPr>
              <a:t>INNER POTENTIAL</a:t>
            </a:r>
            <a:r>
              <a:rPr lang="en-US" sz="2865" spc="143">
                <a:solidFill>
                  <a:srgbClr val="000000"/>
                </a:solidFill>
                <a:latin typeface="Kalam"/>
                <a:ea typeface="Kalam"/>
                <a:cs typeface="Kalam"/>
                <a:sym typeface="Kalam"/>
              </a:rPr>
              <a:t>- IMPROVISED CONCERTS, NATURAL CRAFTING, THEATER </a:t>
            </a:r>
          </a:p>
          <a:p>
            <a:pPr algn="l" marL="618672" indent="-309336" lvl="1">
              <a:lnSpc>
                <a:spcPts val="4011"/>
              </a:lnSpc>
              <a:buFont typeface="Arial"/>
              <a:buChar char="•"/>
            </a:pPr>
            <a:r>
              <a:rPr lang="en-US" b="true" sz="2865" spc="143">
                <a:solidFill>
                  <a:srgbClr val="000000"/>
                </a:solidFill>
                <a:latin typeface="Kalam Bold"/>
                <a:ea typeface="Kalam Bold"/>
                <a:cs typeface="Kalam Bold"/>
                <a:sym typeface="Kalam Bold"/>
              </a:rPr>
              <a:t>ON-SITE VISIT</a:t>
            </a:r>
            <a:r>
              <a:rPr lang="en-US" sz="2865" spc="143">
                <a:solidFill>
                  <a:srgbClr val="000000"/>
                </a:solidFill>
                <a:latin typeface="Kalam"/>
                <a:ea typeface="Kalam"/>
                <a:cs typeface="Kalam"/>
                <a:sym typeface="Kalam"/>
              </a:rPr>
              <a:t> OF ORGANIZATIONS WORKING WITH SPECIAL NEEDS PEOPLE</a:t>
            </a:r>
          </a:p>
          <a:p>
            <a:pPr algn="l" marL="618672" indent="-309336" lvl="1">
              <a:lnSpc>
                <a:spcPts val="4011"/>
              </a:lnSpc>
              <a:buFont typeface="Arial"/>
              <a:buChar char="•"/>
            </a:pPr>
            <a:r>
              <a:rPr lang="en-US" b="true" sz="2865" spc="143">
                <a:solidFill>
                  <a:srgbClr val="000000"/>
                </a:solidFill>
                <a:latin typeface="Kalam Bold"/>
                <a:ea typeface="Kalam Bold"/>
                <a:cs typeface="Kalam Bold"/>
                <a:sym typeface="Kalam Bold"/>
              </a:rPr>
              <a:t>PRACTICAL WORK WITH YOUTHS WITH SPECIAL NEEDS FROM THE LOCAL COMMUNITY</a:t>
            </a:r>
          </a:p>
          <a:p>
            <a:pPr algn="l" marL="618672" indent="-309336" lvl="1">
              <a:lnSpc>
                <a:spcPts val="4011"/>
              </a:lnSpc>
              <a:buFont typeface="Arial"/>
              <a:buChar char="•"/>
            </a:pPr>
            <a:r>
              <a:rPr lang="en-US" sz="2865" spc="143">
                <a:solidFill>
                  <a:srgbClr val="000000"/>
                </a:solidFill>
                <a:latin typeface="Kalam"/>
                <a:ea typeface="Kalam"/>
                <a:cs typeface="Kalam"/>
                <a:sym typeface="Kalam"/>
              </a:rPr>
              <a:t>CROSS-CULTURAL ACTIVITIES AND CULTURAL EXCHANGE</a:t>
            </a:r>
          </a:p>
          <a:p>
            <a:pPr algn="l">
              <a:lnSpc>
                <a:spcPts val="4011"/>
              </a:lnSpc>
            </a:pPr>
            <a:r>
              <a:rPr lang="en-US" sz="2865" spc="143">
                <a:solidFill>
                  <a:srgbClr val="000000"/>
                </a:solidFill>
                <a:latin typeface="Kalam"/>
                <a:ea typeface="Kalam"/>
                <a:cs typeface="Kalam"/>
                <a:sym typeface="Kalam"/>
              </a:rPr>
              <a:t>ALL ACTIVITIES WILL BE LED BY TRAINED ART THERAPISTS AND PSYCHOLOGISTS </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84A9FF">
                <a:alpha val="100000"/>
              </a:srgbClr>
            </a:gs>
            <a:gs pos="100000">
              <a:srgbClr val="F5F8FF">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false" flipV="false" rot="0">
            <a:off x="7899735" y="1028700"/>
            <a:ext cx="10388265" cy="8229057"/>
          </a:xfrm>
          <a:custGeom>
            <a:avLst/>
            <a:gdLst/>
            <a:ahLst/>
            <a:cxnLst/>
            <a:rect r="r" b="b" t="t" l="l"/>
            <a:pathLst>
              <a:path h="8229057" w="10388265">
                <a:moveTo>
                  <a:pt x="0" y="0"/>
                </a:moveTo>
                <a:lnTo>
                  <a:pt x="10388265" y="0"/>
                </a:lnTo>
                <a:lnTo>
                  <a:pt x="10388265" y="8229057"/>
                </a:lnTo>
                <a:lnTo>
                  <a:pt x="0" y="8229057"/>
                </a:lnTo>
                <a:lnTo>
                  <a:pt x="0" y="0"/>
                </a:lnTo>
                <a:close/>
              </a:path>
            </a:pathLst>
          </a:custGeom>
          <a:blipFill>
            <a:blip r:embed="rId2"/>
            <a:stretch>
              <a:fillRect l="-11837" t="-854" r="0" b="0"/>
            </a:stretch>
          </a:blipFill>
        </p:spPr>
      </p:sp>
      <p:sp>
        <p:nvSpPr>
          <p:cNvPr name="TextBox 3" id="3"/>
          <p:cNvSpPr txBox="true"/>
          <p:nvPr/>
        </p:nvSpPr>
        <p:spPr>
          <a:xfrm rot="0">
            <a:off x="0" y="304674"/>
            <a:ext cx="7899735" cy="9591675"/>
          </a:xfrm>
          <a:prstGeom prst="rect">
            <a:avLst/>
          </a:prstGeom>
        </p:spPr>
        <p:txBody>
          <a:bodyPr anchor="t" rtlCol="false" tIns="0" lIns="0" bIns="0" rIns="0">
            <a:spAutoFit/>
          </a:bodyPr>
          <a:lstStyle/>
          <a:p>
            <a:pPr algn="ctr">
              <a:lnSpc>
                <a:spcPts val="4200"/>
              </a:lnSpc>
              <a:spcBef>
                <a:spcPct val="0"/>
              </a:spcBef>
            </a:pPr>
            <a:r>
              <a:rPr lang="en-US" b="true" sz="3000" spc="150">
                <a:solidFill>
                  <a:srgbClr val="000000"/>
                </a:solidFill>
                <a:latin typeface="Kalam Bold"/>
                <a:ea typeface="Kalam Bold"/>
                <a:cs typeface="Kalam Bold"/>
                <a:sym typeface="Kalam Bold"/>
              </a:rPr>
              <a:t>MIHAELLA ST</a:t>
            </a:r>
            <a:r>
              <a:rPr lang="en-US" b="true" sz="3000" spc="150">
                <a:solidFill>
                  <a:srgbClr val="000000"/>
                </a:solidFill>
                <a:latin typeface="Kalam Bold"/>
                <a:ea typeface="Kalam Bold"/>
                <a:cs typeface="Kalam Bold"/>
                <a:sym typeface="Kalam Bold"/>
              </a:rPr>
              <a:t>OIKOVA</a:t>
            </a:r>
            <a:r>
              <a:rPr lang="en-US" sz="3000" spc="150">
                <a:solidFill>
                  <a:srgbClr val="000000"/>
                </a:solidFill>
                <a:latin typeface="Kalam"/>
                <a:ea typeface="Kalam"/>
                <a:cs typeface="Kalam"/>
                <a:sym typeface="Kalam"/>
              </a:rPr>
              <a:t> A.K.A ORFA IS A MULTI-DISCIPLINARY ARTIST. AS A SPECIALIZED </a:t>
            </a:r>
            <a:r>
              <a:rPr lang="en-US" b="true" sz="3000" spc="150">
                <a:solidFill>
                  <a:srgbClr val="000000"/>
                </a:solidFill>
                <a:latin typeface="Kalam Bold"/>
                <a:ea typeface="Kalam Bold"/>
                <a:cs typeface="Kalam Bold"/>
                <a:sym typeface="Kalam Bold"/>
              </a:rPr>
              <a:t>SOUND THERAPIST</a:t>
            </a:r>
            <a:r>
              <a:rPr lang="en-US" sz="3000" spc="150">
                <a:solidFill>
                  <a:srgbClr val="000000"/>
                </a:solidFill>
                <a:latin typeface="Kalam"/>
                <a:ea typeface="Kalam"/>
                <a:cs typeface="Kalam"/>
                <a:sym typeface="Kalam"/>
              </a:rPr>
              <a:t>, SHE WILL BE THE MAIN FACILITATOR IN THIS PROGRAM. SHE HAS A BACKGROUND IN ACTING, SINGING, COMPOSING, AND APPLIED ARTS, AND IS THE CO-FOUNDER OF DANCE THEATER AND </a:t>
            </a:r>
            <a:r>
              <a:rPr lang="en-US" b="true" sz="3000" spc="150">
                <a:solidFill>
                  <a:srgbClr val="000000"/>
                </a:solidFill>
                <a:latin typeface="Kalam Bold"/>
                <a:ea typeface="Kalam Bold"/>
                <a:cs typeface="Kalam Bold"/>
                <a:sym typeface="Kalam Bold"/>
              </a:rPr>
              <a:t>``ORFEA  SONICENTER``</a:t>
            </a:r>
            <a:r>
              <a:rPr lang="en-US" sz="3000" spc="150">
                <a:solidFill>
                  <a:srgbClr val="000000"/>
                </a:solidFill>
                <a:latin typeface="Kalam"/>
                <a:ea typeface="Kalam"/>
                <a:cs typeface="Kalam"/>
                <a:sym typeface="Kalam"/>
              </a:rPr>
              <a:t> FOR </a:t>
            </a:r>
            <a:r>
              <a:rPr lang="en-US" b="true" sz="3000" spc="150">
                <a:solidFill>
                  <a:srgbClr val="000000"/>
                </a:solidFill>
                <a:latin typeface="Kalam Bold"/>
                <a:ea typeface="Kalam Bold"/>
                <a:cs typeface="Kalam Bold"/>
                <a:sym typeface="Kalam Bold"/>
              </a:rPr>
              <a:t>HOLISTIC HEALTH AND SELF-AWARENESS THROUGH THE ARTS</a:t>
            </a:r>
            <a:r>
              <a:rPr lang="en-US" sz="3000" spc="150">
                <a:solidFill>
                  <a:srgbClr val="000000"/>
                </a:solidFill>
                <a:latin typeface="Kalam"/>
                <a:ea typeface="Kalam"/>
                <a:cs typeface="Kalam"/>
                <a:sym typeface="Kalam"/>
              </a:rPr>
              <a:t>. PIONEERING </a:t>
            </a:r>
            <a:r>
              <a:rPr lang="en-US" b="true" sz="3000" spc="150">
                <a:solidFill>
                  <a:srgbClr val="000000"/>
                </a:solidFill>
                <a:latin typeface="Kalam Bold"/>
                <a:ea typeface="Kalam Bold"/>
                <a:cs typeface="Kalam Bold"/>
                <a:sym typeface="Kalam Bold"/>
              </a:rPr>
              <a:t>SOUND HEALING EDUCATION</a:t>
            </a:r>
            <a:r>
              <a:rPr lang="en-US" sz="3000" spc="150">
                <a:solidFill>
                  <a:srgbClr val="000000"/>
                </a:solidFill>
                <a:latin typeface="Kalam"/>
                <a:ea typeface="Kalam"/>
                <a:cs typeface="Kalam"/>
                <a:sym typeface="Kalam"/>
              </a:rPr>
              <a:t> AND </a:t>
            </a:r>
            <a:r>
              <a:rPr lang="en-US" b="true" sz="3000" spc="150">
                <a:solidFill>
                  <a:srgbClr val="000000"/>
                </a:solidFill>
                <a:latin typeface="Kalam Bold"/>
                <a:ea typeface="Kalam Bold"/>
                <a:cs typeface="Kalam Bold"/>
                <a:sym typeface="Kalam Bold"/>
              </a:rPr>
              <a:t>MEDITATIVE CONCERTS</a:t>
            </a:r>
            <a:r>
              <a:rPr lang="en-US" sz="3000" spc="150">
                <a:solidFill>
                  <a:srgbClr val="000000"/>
                </a:solidFill>
                <a:latin typeface="Kalam"/>
                <a:ea typeface="Kalam"/>
                <a:cs typeface="Kalam"/>
                <a:sym typeface="Kalam"/>
              </a:rPr>
              <a:t> IN BULGARIA. MIHAELLA ALSO HAS WIDE EXPERIENCE IN THE FIELD OF YOUTH WORK AS SHE WORKS WITH YOUTHS WITH SPECIAL EDUCATIONAL NEEDS AND ORGANIZES </a:t>
            </a:r>
            <a:r>
              <a:rPr lang="en-US" b="true" sz="3000" spc="150">
                <a:solidFill>
                  <a:srgbClr val="000000"/>
                </a:solidFill>
                <a:latin typeface="Kalam Bold"/>
                <a:ea typeface="Kalam Bold"/>
                <a:cs typeface="Kalam Bold"/>
                <a:sym typeface="Kalam Bold"/>
              </a:rPr>
              <a:t>SOUND-RELATED PROJECTS TO PROMOTE THEIR WELL-BEING</a:t>
            </a:r>
            <a:r>
              <a:rPr lang="en-US" sz="3000" spc="150">
                <a:solidFill>
                  <a:srgbClr val="000000"/>
                </a:solidFill>
                <a:latin typeface="Kalam"/>
                <a:ea typeface="Kalam"/>
                <a:cs typeface="Kalam"/>
                <a:sym typeface="Kalam"/>
              </a:rPr>
              <a:t>.</a:t>
            </a:r>
          </a:p>
        </p:txBody>
      </p:sp>
      <p:sp>
        <p:nvSpPr>
          <p:cNvPr name="Freeform 4" id="4"/>
          <p:cNvSpPr/>
          <p:nvPr/>
        </p:nvSpPr>
        <p:spPr>
          <a:xfrm flipH="false" flipV="false" rot="0">
            <a:off x="13427581" y="9258300"/>
            <a:ext cx="4860419" cy="1021680"/>
          </a:xfrm>
          <a:custGeom>
            <a:avLst/>
            <a:gdLst/>
            <a:ahLst/>
            <a:cxnLst/>
            <a:rect r="r" b="b" t="t" l="l"/>
            <a:pathLst>
              <a:path h="1021680" w="4860419">
                <a:moveTo>
                  <a:pt x="0" y="0"/>
                </a:moveTo>
                <a:lnTo>
                  <a:pt x="4860419" y="0"/>
                </a:lnTo>
                <a:lnTo>
                  <a:pt x="4860419" y="1021680"/>
                </a:lnTo>
                <a:lnTo>
                  <a:pt x="0" y="1021680"/>
                </a:lnTo>
                <a:lnTo>
                  <a:pt x="0" y="0"/>
                </a:lnTo>
                <a:close/>
              </a:path>
            </a:pathLst>
          </a:custGeom>
          <a:blipFill>
            <a:blip r:embed="rId3"/>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84A9FF">
                <a:alpha val="100000"/>
              </a:srgbClr>
            </a:gs>
            <a:gs pos="100000">
              <a:srgbClr val="F5F8FF">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9704717" cy="5143500"/>
          </a:xfrm>
          <a:custGeom>
            <a:avLst/>
            <a:gdLst/>
            <a:ahLst/>
            <a:cxnLst/>
            <a:rect r="r" b="b" t="t" l="l"/>
            <a:pathLst>
              <a:path h="5143500" w="9704717">
                <a:moveTo>
                  <a:pt x="0" y="0"/>
                </a:moveTo>
                <a:lnTo>
                  <a:pt x="9704717" y="0"/>
                </a:lnTo>
                <a:lnTo>
                  <a:pt x="9704717" y="5143500"/>
                </a:lnTo>
                <a:lnTo>
                  <a:pt x="0" y="5143500"/>
                </a:lnTo>
                <a:lnTo>
                  <a:pt x="0" y="0"/>
                </a:lnTo>
                <a:close/>
              </a:path>
            </a:pathLst>
          </a:custGeom>
          <a:blipFill>
            <a:blip r:embed="rId2"/>
            <a:stretch>
              <a:fillRect l="0" t="0" r="0" b="0"/>
            </a:stretch>
          </a:blipFill>
        </p:spPr>
      </p:sp>
      <p:sp>
        <p:nvSpPr>
          <p:cNvPr name="Freeform 3" id="3"/>
          <p:cNvSpPr/>
          <p:nvPr/>
        </p:nvSpPr>
        <p:spPr>
          <a:xfrm flipH="false" flipV="false" rot="0">
            <a:off x="8224820" y="5307044"/>
            <a:ext cx="10063180" cy="4979956"/>
          </a:xfrm>
          <a:custGeom>
            <a:avLst/>
            <a:gdLst/>
            <a:ahLst/>
            <a:cxnLst/>
            <a:rect r="r" b="b" t="t" l="l"/>
            <a:pathLst>
              <a:path h="4979956" w="10063180">
                <a:moveTo>
                  <a:pt x="0" y="0"/>
                </a:moveTo>
                <a:lnTo>
                  <a:pt x="10063180" y="0"/>
                </a:lnTo>
                <a:lnTo>
                  <a:pt x="10063180" y="4979956"/>
                </a:lnTo>
                <a:lnTo>
                  <a:pt x="0" y="4979956"/>
                </a:lnTo>
                <a:lnTo>
                  <a:pt x="0" y="0"/>
                </a:lnTo>
                <a:close/>
              </a:path>
            </a:pathLst>
          </a:custGeom>
          <a:blipFill>
            <a:blip r:embed="rId3"/>
            <a:stretch>
              <a:fillRect l="0" t="-6580" r="0" b="-6580"/>
            </a:stretch>
          </a:blipFill>
        </p:spPr>
      </p:sp>
      <p:sp>
        <p:nvSpPr>
          <p:cNvPr name="Freeform 4" id="4"/>
          <p:cNvSpPr/>
          <p:nvPr/>
        </p:nvSpPr>
        <p:spPr>
          <a:xfrm flipH="false" flipV="false" rot="0">
            <a:off x="0" y="5307044"/>
            <a:ext cx="8029007" cy="4979956"/>
          </a:xfrm>
          <a:custGeom>
            <a:avLst/>
            <a:gdLst/>
            <a:ahLst/>
            <a:cxnLst/>
            <a:rect r="r" b="b" t="t" l="l"/>
            <a:pathLst>
              <a:path h="4979956" w="8029007">
                <a:moveTo>
                  <a:pt x="0" y="0"/>
                </a:moveTo>
                <a:lnTo>
                  <a:pt x="8029007" y="0"/>
                </a:lnTo>
                <a:lnTo>
                  <a:pt x="8029007" y="4979956"/>
                </a:lnTo>
                <a:lnTo>
                  <a:pt x="0" y="4979956"/>
                </a:lnTo>
                <a:lnTo>
                  <a:pt x="0" y="0"/>
                </a:lnTo>
                <a:close/>
              </a:path>
            </a:pathLst>
          </a:custGeom>
          <a:blipFill>
            <a:blip r:embed="rId4"/>
            <a:stretch>
              <a:fillRect l="0" t="-3708" r="0" b="-3708"/>
            </a:stretch>
          </a:blipFill>
        </p:spPr>
      </p:sp>
      <p:sp>
        <p:nvSpPr>
          <p:cNvPr name="Freeform 5" id="5"/>
          <p:cNvSpPr/>
          <p:nvPr/>
        </p:nvSpPr>
        <p:spPr>
          <a:xfrm flipH="false" flipV="false" rot="0">
            <a:off x="-8060" y="9258300"/>
            <a:ext cx="4860419" cy="1021680"/>
          </a:xfrm>
          <a:custGeom>
            <a:avLst/>
            <a:gdLst/>
            <a:ahLst/>
            <a:cxnLst/>
            <a:rect r="r" b="b" t="t" l="l"/>
            <a:pathLst>
              <a:path h="1021680" w="4860419">
                <a:moveTo>
                  <a:pt x="0" y="0"/>
                </a:moveTo>
                <a:lnTo>
                  <a:pt x="4860418" y="0"/>
                </a:lnTo>
                <a:lnTo>
                  <a:pt x="4860418" y="1021680"/>
                </a:lnTo>
                <a:lnTo>
                  <a:pt x="0" y="1021680"/>
                </a:lnTo>
                <a:lnTo>
                  <a:pt x="0" y="0"/>
                </a:lnTo>
                <a:close/>
              </a:path>
            </a:pathLst>
          </a:custGeom>
          <a:blipFill>
            <a:blip r:embed="rId5"/>
            <a:stretch>
              <a:fillRect l="0" t="0" r="0" b="0"/>
            </a:stretch>
          </a:blipFill>
        </p:spPr>
      </p:sp>
      <p:sp>
        <p:nvSpPr>
          <p:cNvPr name="TextBox 6" id="6"/>
          <p:cNvSpPr txBox="true"/>
          <p:nvPr/>
        </p:nvSpPr>
        <p:spPr>
          <a:xfrm rot="0">
            <a:off x="9917356" y="793750"/>
            <a:ext cx="8370644" cy="3489325"/>
          </a:xfrm>
          <a:prstGeom prst="rect">
            <a:avLst/>
          </a:prstGeom>
        </p:spPr>
        <p:txBody>
          <a:bodyPr anchor="t" rtlCol="false" tIns="0" lIns="0" bIns="0" rIns="0">
            <a:spAutoFit/>
          </a:bodyPr>
          <a:lstStyle/>
          <a:p>
            <a:pPr algn="ctr">
              <a:lnSpc>
                <a:spcPts val="5599"/>
              </a:lnSpc>
              <a:spcBef>
                <a:spcPct val="0"/>
              </a:spcBef>
            </a:pPr>
            <a:r>
              <a:rPr lang="en-US" b="true" sz="3999" spc="199">
                <a:solidFill>
                  <a:srgbClr val="000000"/>
                </a:solidFill>
                <a:latin typeface="Kalam Bold"/>
                <a:ea typeface="Kalam Bold"/>
                <a:cs typeface="Kalam Bold"/>
                <a:sym typeface="Kalam Bold"/>
              </a:rPr>
              <a:t>WE WILL INCLUDE IN THE PROGRAM ON-SITE VISITS AND EXCURSIONS FOR SIGHTSEEING TO SOME OF BULGARIA'S MOST BEAUTIFUL LAND MARKS.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84A9FF">
                <a:alpha val="100000"/>
              </a:srgbClr>
            </a:gs>
            <a:gs pos="100000">
              <a:srgbClr val="F5F8FF">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false" flipV="false" rot="0">
            <a:off x="9061818" y="408925"/>
            <a:ext cx="8743570" cy="5825403"/>
          </a:xfrm>
          <a:custGeom>
            <a:avLst/>
            <a:gdLst/>
            <a:ahLst/>
            <a:cxnLst/>
            <a:rect r="r" b="b" t="t" l="l"/>
            <a:pathLst>
              <a:path h="5825403" w="8743570">
                <a:moveTo>
                  <a:pt x="0" y="0"/>
                </a:moveTo>
                <a:lnTo>
                  <a:pt x="8743569" y="0"/>
                </a:lnTo>
                <a:lnTo>
                  <a:pt x="8743569" y="5825403"/>
                </a:lnTo>
                <a:lnTo>
                  <a:pt x="0" y="5825403"/>
                </a:lnTo>
                <a:lnTo>
                  <a:pt x="0" y="0"/>
                </a:lnTo>
                <a:close/>
              </a:path>
            </a:pathLst>
          </a:custGeom>
          <a:blipFill>
            <a:blip r:embed="rId2"/>
            <a:stretch>
              <a:fillRect l="0" t="0" r="0" b="0"/>
            </a:stretch>
          </a:blipFill>
        </p:spPr>
      </p:sp>
      <p:sp>
        <p:nvSpPr>
          <p:cNvPr name="Freeform 3" id="3"/>
          <p:cNvSpPr/>
          <p:nvPr/>
        </p:nvSpPr>
        <p:spPr>
          <a:xfrm flipH="false" flipV="false" rot="0">
            <a:off x="670054" y="4228129"/>
            <a:ext cx="7787972" cy="5825403"/>
          </a:xfrm>
          <a:custGeom>
            <a:avLst/>
            <a:gdLst/>
            <a:ahLst/>
            <a:cxnLst/>
            <a:rect r="r" b="b" t="t" l="l"/>
            <a:pathLst>
              <a:path h="5825403" w="7787972">
                <a:moveTo>
                  <a:pt x="0" y="0"/>
                </a:moveTo>
                <a:lnTo>
                  <a:pt x="7787972" y="0"/>
                </a:lnTo>
                <a:lnTo>
                  <a:pt x="7787972" y="5825403"/>
                </a:lnTo>
                <a:lnTo>
                  <a:pt x="0" y="5825403"/>
                </a:lnTo>
                <a:lnTo>
                  <a:pt x="0" y="0"/>
                </a:lnTo>
                <a:close/>
              </a:path>
            </a:pathLst>
          </a:custGeom>
          <a:blipFill>
            <a:blip r:embed="rId3"/>
            <a:stretch>
              <a:fillRect l="0" t="0" r="0" b="0"/>
            </a:stretch>
          </a:blipFill>
        </p:spPr>
      </p:sp>
      <p:sp>
        <p:nvSpPr>
          <p:cNvPr name="Freeform 4" id="4"/>
          <p:cNvSpPr/>
          <p:nvPr/>
        </p:nvSpPr>
        <p:spPr>
          <a:xfrm flipH="false" flipV="false" rot="0">
            <a:off x="0" y="9258300"/>
            <a:ext cx="4860419" cy="1021680"/>
          </a:xfrm>
          <a:custGeom>
            <a:avLst/>
            <a:gdLst/>
            <a:ahLst/>
            <a:cxnLst/>
            <a:rect r="r" b="b" t="t" l="l"/>
            <a:pathLst>
              <a:path h="1021680" w="4860419">
                <a:moveTo>
                  <a:pt x="0" y="0"/>
                </a:moveTo>
                <a:lnTo>
                  <a:pt x="4860419" y="0"/>
                </a:lnTo>
                <a:lnTo>
                  <a:pt x="4860419" y="1021680"/>
                </a:lnTo>
                <a:lnTo>
                  <a:pt x="0" y="1021680"/>
                </a:lnTo>
                <a:lnTo>
                  <a:pt x="0" y="0"/>
                </a:lnTo>
                <a:close/>
              </a:path>
            </a:pathLst>
          </a:custGeom>
          <a:blipFill>
            <a:blip r:embed="rId4"/>
            <a:stretch>
              <a:fillRect l="0" t="0" r="0" b="0"/>
            </a:stretch>
          </a:blipFill>
        </p:spPr>
      </p:sp>
      <p:sp>
        <p:nvSpPr>
          <p:cNvPr name="TextBox 5" id="5"/>
          <p:cNvSpPr txBox="true"/>
          <p:nvPr/>
        </p:nvSpPr>
        <p:spPr>
          <a:xfrm rot="0">
            <a:off x="9428342" y="6827678"/>
            <a:ext cx="8010522" cy="2941462"/>
          </a:xfrm>
          <a:prstGeom prst="rect">
            <a:avLst/>
          </a:prstGeom>
        </p:spPr>
        <p:txBody>
          <a:bodyPr anchor="t" rtlCol="false" tIns="0" lIns="0" bIns="0" rIns="0">
            <a:spAutoFit/>
          </a:bodyPr>
          <a:lstStyle/>
          <a:p>
            <a:pPr algn="ctr">
              <a:lnSpc>
                <a:spcPts val="6082"/>
              </a:lnSpc>
            </a:pPr>
            <a:r>
              <a:rPr lang="en-US" sz="4344" spc="217">
                <a:solidFill>
                  <a:srgbClr val="000000"/>
                </a:solidFill>
                <a:latin typeface="Kalam"/>
                <a:ea typeface="Kalam"/>
                <a:cs typeface="Kalam"/>
                <a:sym typeface="Kalam"/>
              </a:rPr>
              <a:t>PROJECT DURATION: FROM </a:t>
            </a:r>
            <a:r>
              <a:rPr lang="en-US" b="true" sz="4344" spc="217">
                <a:solidFill>
                  <a:srgbClr val="000000"/>
                </a:solidFill>
                <a:latin typeface="Kalam Bold"/>
                <a:ea typeface="Kalam Bold"/>
                <a:cs typeface="Kalam Bold"/>
                <a:sym typeface="Kalam Bold"/>
              </a:rPr>
              <a:t>16.03.2026 TO 27.03.2026</a:t>
            </a:r>
            <a:r>
              <a:rPr lang="en-US" sz="4344" spc="217">
                <a:solidFill>
                  <a:srgbClr val="000000"/>
                </a:solidFill>
                <a:latin typeface="Kalam"/>
                <a:ea typeface="Kalam"/>
                <a:cs typeface="Kalam"/>
                <a:sym typeface="Kalam"/>
              </a:rPr>
              <a:t> - </a:t>
            </a:r>
          </a:p>
          <a:p>
            <a:pPr algn="ctr">
              <a:lnSpc>
                <a:spcPts val="5662"/>
              </a:lnSpc>
              <a:spcBef>
                <a:spcPct val="0"/>
              </a:spcBef>
            </a:pPr>
            <a:r>
              <a:rPr lang="en-US" sz="4044" spc="202">
                <a:solidFill>
                  <a:srgbClr val="000000"/>
                </a:solidFill>
                <a:latin typeface="Kalam"/>
                <a:ea typeface="Kalam"/>
                <a:cs typeface="Kalam"/>
                <a:sym typeface="Kalam"/>
              </a:rPr>
              <a:t>10 PROGRAM DAYS AND 2 TRAVEL DAYS</a:t>
            </a:r>
          </a:p>
        </p:txBody>
      </p:sp>
      <p:sp>
        <p:nvSpPr>
          <p:cNvPr name="TextBox 6" id="6"/>
          <p:cNvSpPr txBox="true"/>
          <p:nvPr/>
        </p:nvSpPr>
        <p:spPr>
          <a:xfrm rot="0">
            <a:off x="558779" y="404652"/>
            <a:ext cx="8010522" cy="3823477"/>
          </a:xfrm>
          <a:prstGeom prst="rect">
            <a:avLst/>
          </a:prstGeom>
        </p:spPr>
        <p:txBody>
          <a:bodyPr anchor="t" rtlCol="false" tIns="0" lIns="0" bIns="0" rIns="0">
            <a:spAutoFit/>
          </a:bodyPr>
          <a:lstStyle/>
          <a:p>
            <a:pPr algn="ctr">
              <a:lnSpc>
                <a:spcPts val="6082"/>
              </a:lnSpc>
              <a:spcBef>
                <a:spcPct val="0"/>
              </a:spcBef>
            </a:pPr>
            <a:r>
              <a:rPr lang="en-US" sz="4344" spc="217">
                <a:solidFill>
                  <a:srgbClr val="000000"/>
                </a:solidFill>
                <a:latin typeface="Kalam"/>
                <a:ea typeface="Kalam"/>
                <a:cs typeface="Kalam"/>
                <a:sym typeface="Kalam"/>
              </a:rPr>
              <a:t>THE PROJECT WILL BE HOSTED IN </a:t>
            </a:r>
            <a:r>
              <a:rPr lang="en-US" b="true" sz="4344" spc="217">
                <a:solidFill>
                  <a:srgbClr val="000000"/>
                </a:solidFill>
                <a:latin typeface="Kalam Bold"/>
                <a:ea typeface="Kalam Bold"/>
                <a:cs typeface="Kalam Bold"/>
                <a:sym typeface="Kalam Bold"/>
              </a:rPr>
              <a:t>DOLNI RAKOVETS - </a:t>
            </a:r>
            <a:r>
              <a:rPr lang="en-US" sz="4344" spc="217">
                <a:solidFill>
                  <a:srgbClr val="000000"/>
                </a:solidFill>
                <a:latin typeface="Kalam"/>
                <a:ea typeface="Kalam"/>
                <a:cs typeface="Kalam"/>
                <a:sym typeface="Kalam"/>
              </a:rPr>
              <a:t>A VILLAGE WITH MINERAL SPRINGS,</a:t>
            </a:r>
            <a:r>
              <a:rPr lang="en-US" b="true" sz="4344" spc="217">
                <a:solidFill>
                  <a:srgbClr val="000000"/>
                </a:solidFill>
                <a:latin typeface="Kalam Bold"/>
                <a:ea typeface="Kalam Bold"/>
                <a:cs typeface="Kalam Bold"/>
                <a:sym typeface="Kalam Bold"/>
              </a:rPr>
              <a:t> </a:t>
            </a:r>
            <a:r>
              <a:rPr lang="en-US" sz="4344" spc="217">
                <a:solidFill>
                  <a:srgbClr val="000000"/>
                </a:solidFill>
                <a:latin typeface="Kalam"/>
                <a:ea typeface="Kalam"/>
                <a:cs typeface="Kalam"/>
                <a:sym typeface="Kalam"/>
              </a:rPr>
              <a:t>1 HOUR AWAY FROM THE CAPITAL SOFIA. </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84A9FF">
                <a:alpha val="100000"/>
              </a:srgbClr>
            </a:gs>
            <a:gs pos="100000">
              <a:srgbClr val="F5F8FF">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false" flipV="false" rot="0">
            <a:off x="9144000" y="5537996"/>
            <a:ext cx="9214562" cy="4741984"/>
          </a:xfrm>
          <a:custGeom>
            <a:avLst/>
            <a:gdLst/>
            <a:ahLst/>
            <a:cxnLst/>
            <a:rect r="r" b="b" t="t" l="l"/>
            <a:pathLst>
              <a:path h="4741984" w="9214562">
                <a:moveTo>
                  <a:pt x="0" y="0"/>
                </a:moveTo>
                <a:lnTo>
                  <a:pt x="9214562" y="0"/>
                </a:lnTo>
                <a:lnTo>
                  <a:pt x="9214562" y="4741984"/>
                </a:lnTo>
                <a:lnTo>
                  <a:pt x="0" y="4741984"/>
                </a:lnTo>
                <a:lnTo>
                  <a:pt x="0" y="0"/>
                </a:lnTo>
                <a:close/>
              </a:path>
            </a:pathLst>
          </a:custGeom>
          <a:blipFill>
            <a:blip r:embed="rId2"/>
            <a:stretch>
              <a:fillRect l="-10069" t="-5151" r="-10069" b="0"/>
            </a:stretch>
          </a:blipFill>
        </p:spPr>
      </p:sp>
      <p:sp>
        <p:nvSpPr>
          <p:cNvPr name="Freeform 3" id="3"/>
          <p:cNvSpPr/>
          <p:nvPr/>
        </p:nvSpPr>
        <p:spPr>
          <a:xfrm flipH="false" flipV="false" rot="0">
            <a:off x="13437106" y="9258300"/>
            <a:ext cx="4860419" cy="1021680"/>
          </a:xfrm>
          <a:custGeom>
            <a:avLst/>
            <a:gdLst/>
            <a:ahLst/>
            <a:cxnLst/>
            <a:rect r="r" b="b" t="t" l="l"/>
            <a:pathLst>
              <a:path h="1021680" w="4860419">
                <a:moveTo>
                  <a:pt x="0" y="0"/>
                </a:moveTo>
                <a:lnTo>
                  <a:pt x="4860419" y="0"/>
                </a:lnTo>
                <a:lnTo>
                  <a:pt x="4860419" y="1021680"/>
                </a:lnTo>
                <a:lnTo>
                  <a:pt x="0" y="1021680"/>
                </a:lnTo>
                <a:lnTo>
                  <a:pt x="0" y="0"/>
                </a:lnTo>
                <a:close/>
              </a:path>
            </a:pathLst>
          </a:custGeom>
          <a:blipFill>
            <a:blip r:embed="rId3"/>
            <a:stretch>
              <a:fillRect l="0" t="0" r="0" b="0"/>
            </a:stretch>
          </a:blipFill>
        </p:spPr>
      </p:sp>
      <p:sp>
        <p:nvSpPr>
          <p:cNvPr name="Freeform 4" id="4"/>
          <p:cNvSpPr/>
          <p:nvPr/>
        </p:nvSpPr>
        <p:spPr>
          <a:xfrm flipH="false" flipV="false" rot="0">
            <a:off x="472609" y="260481"/>
            <a:ext cx="7661192" cy="4822886"/>
          </a:xfrm>
          <a:custGeom>
            <a:avLst/>
            <a:gdLst/>
            <a:ahLst/>
            <a:cxnLst/>
            <a:rect r="r" b="b" t="t" l="l"/>
            <a:pathLst>
              <a:path h="4822886" w="7661192">
                <a:moveTo>
                  <a:pt x="0" y="0"/>
                </a:moveTo>
                <a:lnTo>
                  <a:pt x="7661192" y="0"/>
                </a:lnTo>
                <a:lnTo>
                  <a:pt x="7661192" y="4822886"/>
                </a:lnTo>
                <a:lnTo>
                  <a:pt x="0" y="4822886"/>
                </a:lnTo>
                <a:lnTo>
                  <a:pt x="0" y="0"/>
                </a:lnTo>
                <a:close/>
              </a:path>
            </a:pathLst>
          </a:custGeom>
          <a:blipFill>
            <a:blip r:embed="rId4"/>
            <a:stretch>
              <a:fillRect l="-26691" t="0" r="-13073" b="0"/>
            </a:stretch>
          </a:blipFill>
        </p:spPr>
      </p:sp>
      <p:sp>
        <p:nvSpPr>
          <p:cNvPr name="Freeform 5" id="5"/>
          <p:cNvSpPr/>
          <p:nvPr/>
        </p:nvSpPr>
        <p:spPr>
          <a:xfrm flipH="false" flipV="false" rot="0">
            <a:off x="1091617" y="5390526"/>
            <a:ext cx="6423176" cy="4889454"/>
          </a:xfrm>
          <a:custGeom>
            <a:avLst/>
            <a:gdLst/>
            <a:ahLst/>
            <a:cxnLst/>
            <a:rect r="r" b="b" t="t" l="l"/>
            <a:pathLst>
              <a:path h="4889454" w="6423176">
                <a:moveTo>
                  <a:pt x="0" y="0"/>
                </a:moveTo>
                <a:lnTo>
                  <a:pt x="6423176" y="0"/>
                </a:lnTo>
                <a:lnTo>
                  <a:pt x="6423176" y="4889454"/>
                </a:lnTo>
                <a:lnTo>
                  <a:pt x="0" y="4889454"/>
                </a:lnTo>
                <a:lnTo>
                  <a:pt x="0" y="0"/>
                </a:lnTo>
                <a:close/>
              </a:path>
            </a:pathLst>
          </a:custGeom>
          <a:blipFill>
            <a:blip r:embed="rId5"/>
            <a:stretch>
              <a:fillRect l="0" t="0" r="-1496" b="0"/>
            </a:stretch>
          </a:blipFill>
        </p:spPr>
      </p:sp>
      <p:sp>
        <p:nvSpPr>
          <p:cNvPr name="TextBox 6" id="6"/>
          <p:cNvSpPr txBox="true"/>
          <p:nvPr/>
        </p:nvSpPr>
        <p:spPr>
          <a:xfrm rot="0">
            <a:off x="10417377" y="165231"/>
            <a:ext cx="4689425" cy="804545"/>
          </a:xfrm>
          <a:prstGeom prst="rect">
            <a:avLst/>
          </a:prstGeom>
        </p:spPr>
        <p:txBody>
          <a:bodyPr anchor="t" rtlCol="false" tIns="0" lIns="0" bIns="0" rIns="0">
            <a:spAutoFit/>
          </a:bodyPr>
          <a:lstStyle/>
          <a:p>
            <a:pPr algn="ctr">
              <a:lnSpc>
                <a:spcPts val="6580"/>
              </a:lnSpc>
              <a:spcBef>
                <a:spcPct val="0"/>
              </a:spcBef>
            </a:pPr>
            <a:r>
              <a:rPr lang="en-US" b="true" sz="4700" spc="235">
                <a:solidFill>
                  <a:srgbClr val="000000"/>
                </a:solidFill>
                <a:latin typeface="Kalam Bold"/>
                <a:ea typeface="Kalam Bold"/>
                <a:cs typeface="Kalam Bold"/>
                <a:sym typeface="Kalam Bold"/>
              </a:rPr>
              <a:t>ACCOMODATION</a:t>
            </a:r>
          </a:p>
        </p:txBody>
      </p:sp>
      <p:sp>
        <p:nvSpPr>
          <p:cNvPr name="TextBox 7" id="7"/>
          <p:cNvSpPr txBox="true"/>
          <p:nvPr/>
        </p:nvSpPr>
        <p:spPr>
          <a:xfrm rot="0">
            <a:off x="8547577" y="971550"/>
            <a:ext cx="9740423" cy="4612639"/>
          </a:xfrm>
          <a:prstGeom prst="rect">
            <a:avLst/>
          </a:prstGeom>
        </p:spPr>
        <p:txBody>
          <a:bodyPr anchor="t" rtlCol="false" tIns="0" lIns="0" bIns="0" rIns="0">
            <a:spAutoFit/>
          </a:bodyPr>
          <a:lstStyle/>
          <a:p>
            <a:pPr algn="ctr">
              <a:lnSpc>
                <a:spcPts val="4060"/>
              </a:lnSpc>
              <a:spcBef>
                <a:spcPct val="0"/>
              </a:spcBef>
            </a:pPr>
            <a:r>
              <a:rPr lang="en-US" sz="2900" spc="145">
                <a:solidFill>
                  <a:srgbClr val="000000"/>
                </a:solidFill>
                <a:latin typeface="Kalam"/>
                <a:ea typeface="Kalam"/>
                <a:cs typeface="Kalam"/>
                <a:sym typeface="Kalam"/>
              </a:rPr>
              <a:t>THE PROJECT WILL TAKE PLACE IN </a:t>
            </a:r>
            <a:r>
              <a:rPr lang="en-US" b="true" sz="2900" spc="145">
                <a:solidFill>
                  <a:srgbClr val="000000"/>
                </a:solidFill>
                <a:latin typeface="Kalam Bold"/>
                <a:ea typeface="Kalam Bold"/>
                <a:cs typeface="Kalam Bold"/>
                <a:sym typeface="Kalam Bold"/>
              </a:rPr>
              <a:t>HOUSE "OM''</a:t>
            </a:r>
            <a:r>
              <a:rPr lang="en-US" sz="2900" spc="145">
                <a:solidFill>
                  <a:srgbClr val="000000"/>
                </a:solidFill>
                <a:latin typeface="Kalam"/>
                <a:ea typeface="Kalam"/>
                <a:cs typeface="Kalam"/>
                <a:sym typeface="Kalam"/>
              </a:rPr>
              <a:t> LOCATED IN DOLNI RAKOVETS VILLAGE, 50KM AWAY FROM THE CAPITAL SOFIA. THE HOUSE HAS A BIG YARD, COZY TRAINING HALL, SPACIOUS LIVING ROOM, BEDROOMS FOR 2-3 PEOPLE AND SHARED BATHROOMS. WE WILL HAVE DINNER AT THE HOUSE AND LUNCH AND DINNER IN THE NEAR BY REASTAURANT WHERE FOOD OPTIONS ARE AVALIABLE.</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84A9FF">
                <a:alpha val="100000"/>
              </a:srgbClr>
            </a:gs>
            <a:gs pos="100000">
              <a:srgbClr val="F5F8FF">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false" flipV="false" rot="0">
            <a:off x="13427581" y="9258300"/>
            <a:ext cx="4860419" cy="1021680"/>
          </a:xfrm>
          <a:custGeom>
            <a:avLst/>
            <a:gdLst/>
            <a:ahLst/>
            <a:cxnLst/>
            <a:rect r="r" b="b" t="t" l="l"/>
            <a:pathLst>
              <a:path h="1021680" w="4860419">
                <a:moveTo>
                  <a:pt x="0" y="0"/>
                </a:moveTo>
                <a:lnTo>
                  <a:pt x="4860419" y="0"/>
                </a:lnTo>
                <a:lnTo>
                  <a:pt x="4860419" y="1021680"/>
                </a:lnTo>
                <a:lnTo>
                  <a:pt x="0" y="1021680"/>
                </a:lnTo>
                <a:lnTo>
                  <a:pt x="0" y="0"/>
                </a:lnTo>
                <a:close/>
              </a:path>
            </a:pathLst>
          </a:custGeom>
          <a:blipFill>
            <a:blip r:embed="rId2"/>
            <a:stretch>
              <a:fillRect l="0" t="0" r="0" b="0"/>
            </a:stretch>
          </a:blipFill>
        </p:spPr>
      </p:sp>
      <p:sp>
        <p:nvSpPr>
          <p:cNvPr name="Freeform 3" id="3"/>
          <p:cNvSpPr/>
          <p:nvPr/>
        </p:nvSpPr>
        <p:spPr>
          <a:xfrm flipH="false" flipV="false" rot="0">
            <a:off x="9870068" y="4278477"/>
            <a:ext cx="7115026" cy="4002202"/>
          </a:xfrm>
          <a:custGeom>
            <a:avLst/>
            <a:gdLst/>
            <a:ahLst/>
            <a:cxnLst/>
            <a:rect r="r" b="b" t="t" l="l"/>
            <a:pathLst>
              <a:path h="4002202" w="7115026">
                <a:moveTo>
                  <a:pt x="0" y="0"/>
                </a:moveTo>
                <a:lnTo>
                  <a:pt x="7115027" y="0"/>
                </a:lnTo>
                <a:lnTo>
                  <a:pt x="7115027" y="4002202"/>
                </a:lnTo>
                <a:lnTo>
                  <a:pt x="0" y="4002202"/>
                </a:lnTo>
                <a:lnTo>
                  <a:pt x="0" y="0"/>
                </a:lnTo>
                <a:close/>
              </a:path>
            </a:pathLst>
          </a:custGeom>
          <a:blipFill>
            <a:blip r:embed="rId3"/>
            <a:stretch>
              <a:fillRect l="0" t="0" r="0" b="0"/>
            </a:stretch>
          </a:blipFill>
        </p:spPr>
      </p:sp>
      <p:sp>
        <p:nvSpPr>
          <p:cNvPr name="TextBox 4" id="4"/>
          <p:cNvSpPr txBox="true"/>
          <p:nvPr/>
        </p:nvSpPr>
        <p:spPr>
          <a:xfrm rot="0">
            <a:off x="6044505" y="933450"/>
            <a:ext cx="6198989" cy="854075"/>
          </a:xfrm>
          <a:prstGeom prst="rect">
            <a:avLst/>
          </a:prstGeom>
        </p:spPr>
        <p:txBody>
          <a:bodyPr anchor="t" rtlCol="false" tIns="0" lIns="0" bIns="0" rIns="0">
            <a:spAutoFit/>
          </a:bodyPr>
          <a:lstStyle/>
          <a:p>
            <a:pPr algn="ctr">
              <a:lnSpc>
                <a:spcPts val="7000"/>
              </a:lnSpc>
              <a:spcBef>
                <a:spcPct val="0"/>
              </a:spcBef>
            </a:pPr>
            <a:r>
              <a:rPr lang="en-US" b="true" sz="5000" spc="250">
                <a:solidFill>
                  <a:srgbClr val="000000"/>
                </a:solidFill>
                <a:latin typeface="Kalam Bold"/>
                <a:ea typeface="Kalam Bold"/>
                <a:cs typeface="Kalam Bold"/>
                <a:sym typeface="Kalam Bold"/>
              </a:rPr>
              <a:t>HOW TO GET THERE</a:t>
            </a:r>
          </a:p>
        </p:txBody>
      </p:sp>
      <p:sp>
        <p:nvSpPr>
          <p:cNvPr name="TextBox 5" id="5"/>
          <p:cNvSpPr txBox="true"/>
          <p:nvPr/>
        </p:nvSpPr>
        <p:spPr>
          <a:xfrm rot="0">
            <a:off x="0" y="2057109"/>
            <a:ext cx="18288000" cy="2116597"/>
          </a:xfrm>
          <a:prstGeom prst="rect">
            <a:avLst/>
          </a:prstGeom>
        </p:spPr>
        <p:txBody>
          <a:bodyPr anchor="t" rtlCol="false" tIns="0" lIns="0" bIns="0" rIns="0">
            <a:spAutoFit/>
          </a:bodyPr>
          <a:lstStyle/>
          <a:p>
            <a:pPr algn="ctr">
              <a:lnSpc>
                <a:spcPts val="5662"/>
              </a:lnSpc>
            </a:pPr>
            <a:r>
              <a:rPr lang="en-US" sz="4044" spc="202">
                <a:solidFill>
                  <a:srgbClr val="000000"/>
                </a:solidFill>
                <a:latin typeface="Kalam"/>
                <a:ea typeface="Kalam"/>
                <a:cs typeface="Kalam"/>
                <a:sym typeface="Kalam"/>
              </a:rPr>
              <a:t>THE CLOSEST ARIPORT TO BLAGOEVGRAD IS SOFIA AIRPORT.</a:t>
            </a:r>
          </a:p>
          <a:p>
            <a:pPr algn="ctr">
              <a:lnSpc>
                <a:spcPts val="5662"/>
              </a:lnSpc>
              <a:spcBef>
                <a:spcPct val="0"/>
              </a:spcBef>
            </a:pPr>
            <a:r>
              <a:rPr lang="en-US" sz="4044" spc="202">
                <a:solidFill>
                  <a:srgbClr val="000000"/>
                </a:solidFill>
                <a:latin typeface="Kalam"/>
                <a:ea typeface="Kalam"/>
                <a:cs typeface="Kalam"/>
                <a:sym typeface="Kalam"/>
              </a:rPr>
              <a:t>FROM THE AIRPORT TAKE METRO TO THE CENTRAL RAILWAY STATION AND FROM THERE TAKE DIRECT TRAIN TO DOLNI RAKOVETS. </a:t>
            </a:r>
          </a:p>
        </p:txBody>
      </p:sp>
      <p:sp>
        <p:nvSpPr>
          <p:cNvPr name="TextBox 6" id="6"/>
          <p:cNvSpPr txBox="true"/>
          <p:nvPr/>
        </p:nvSpPr>
        <p:spPr>
          <a:xfrm rot="0">
            <a:off x="-684966" y="4961701"/>
            <a:ext cx="9828966" cy="1944370"/>
          </a:xfrm>
          <a:prstGeom prst="rect">
            <a:avLst/>
          </a:prstGeom>
        </p:spPr>
        <p:txBody>
          <a:bodyPr anchor="t" rtlCol="false" tIns="0" lIns="0" bIns="0" rIns="0">
            <a:spAutoFit/>
          </a:bodyPr>
          <a:lstStyle/>
          <a:p>
            <a:pPr algn="ctr">
              <a:lnSpc>
                <a:spcPts val="5180"/>
              </a:lnSpc>
            </a:pPr>
          </a:p>
          <a:p>
            <a:pPr algn="ctr">
              <a:lnSpc>
                <a:spcPts val="5180"/>
              </a:lnSpc>
            </a:pPr>
            <a:r>
              <a:rPr lang="en-US" sz="3700" spc="185">
                <a:solidFill>
                  <a:srgbClr val="000000"/>
                </a:solidFill>
                <a:latin typeface="Kalam"/>
                <a:ea typeface="Kalam"/>
                <a:cs typeface="Kalam"/>
                <a:sym typeface="Kalam"/>
              </a:rPr>
              <a:t>WEBSITE FOR TRAIN TICKET:</a:t>
            </a:r>
          </a:p>
          <a:p>
            <a:pPr algn="ctr">
              <a:lnSpc>
                <a:spcPts val="5180"/>
              </a:lnSpc>
              <a:spcBef>
                <a:spcPct val="0"/>
              </a:spcBef>
            </a:pPr>
            <a:r>
              <a:rPr lang="en-US" sz="3700" spc="185" u="sng">
                <a:solidFill>
                  <a:srgbClr val="004AAD"/>
                </a:solidFill>
                <a:latin typeface="Kalam"/>
                <a:ea typeface="Kalam"/>
                <a:cs typeface="Kalam"/>
                <a:sym typeface="Kalam"/>
              </a:rPr>
              <a:t>HTTPS://BILETI.BDZ.BG/</a:t>
            </a:r>
          </a:p>
        </p:txBody>
      </p:sp>
      <p:sp>
        <p:nvSpPr>
          <p:cNvPr name="TextBox 7" id="7"/>
          <p:cNvSpPr txBox="true"/>
          <p:nvPr/>
        </p:nvSpPr>
        <p:spPr>
          <a:xfrm rot="0">
            <a:off x="0" y="8420400"/>
            <a:ext cx="12243495" cy="1348740"/>
          </a:xfrm>
          <a:prstGeom prst="rect">
            <a:avLst/>
          </a:prstGeom>
        </p:spPr>
        <p:txBody>
          <a:bodyPr anchor="t" rtlCol="false" tIns="0" lIns="0" bIns="0" rIns="0">
            <a:spAutoFit/>
          </a:bodyPr>
          <a:lstStyle/>
          <a:p>
            <a:pPr algn="ctr">
              <a:lnSpc>
                <a:spcPts val="5460"/>
              </a:lnSpc>
              <a:spcBef>
                <a:spcPct val="0"/>
              </a:spcBef>
            </a:pPr>
            <a:r>
              <a:rPr lang="en-US" sz="3900" spc="195">
                <a:solidFill>
                  <a:srgbClr val="000000"/>
                </a:solidFill>
                <a:latin typeface="Kalam"/>
                <a:ea typeface="Kalam"/>
                <a:cs typeface="Kalam"/>
                <a:sym typeface="Kalam"/>
              </a:rPr>
              <a:t>WE WILL PROVIDE TRANSPORT FROM THE TRAIN STATION IN DOLNI RAKOVETS TO THE HOUSE</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84A9FF">
                <a:alpha val="100000"/>
              </a:srgbClr>
            </a:gs>
            <a:gs pos="100000">
              <a:srgbClr val="F5F8FF">
                <a:alpha val="100000"/>
              </a:srgbClr>
            </a:gs>
          </a:gsLst>
          <a:lin ang="5400000"/>
        </a:gradFill>
      </p:bgPr>
    </p:bg>
    <p:spTree>
      <p:nvGrpSpPr>
        <p:cNvPr id="1" name=""/>
        <p:cNvGrpSpPr/>
        <p:nvPr/>
      </p:nvGrpSpPr>
      <p:grpSpPr>
        <a:xfrm>
          <a:off x="0" y="0"/>
          <a:ext cx="0" cy="0"/>
          <a:chOff x="0" y="0"/>
          <a:chExt cx="0" cy="0"/>
        </a:xfrm>
      </p:grpSpPr>
      <p:sp>
        <p:nvSpPr>
          <p:cNvPr name="TextBox 2" id="2"/>
          <p:cNvSpPr txBox="true"/>
          <p:nvPr/>
        </p:nvSpPr>
        <p:spPr>
          <a:xfrm rot="0">
            <a:off x="477090" y="1649400"/>
            <a:ext cx="16782210" cy="8893175"/>
          </a:xfrm>
          <a:prstGeom prst="rect">
            <a:avLst/>
          </a:prstGeom>
        </p:spPr>
        <p:txBody>
          <a:bodyPr anchor="t" rtlCol="false" tIns="0" lIns="0" bIns="0" rIns="0">
            <a:spAutoFit/>
          </a:bodyPr>
          <a:lstStyle/>
          <a:p>
            <a:pPr algn="l" marL="734063" indent="-367031" lvl="1">
              <a:lnSpc>
                <a:spcPts val="4760"/>
              </a:lnSpc>
              <a:buAutoNum type="arabicPeriod" startAt="1"/>
            </a:pPr>
            <a:r>
              <a:rPr lang="en-US" sz="3400" spc="170">
                <a:solidFill>
                  <a:srgbClr val="000000"/>
                </a:solidFill>
                <a:latin typeface="Kalam"/>
                <a:ea typeface="Kalam"/>
                <a:cs typeface="Kalam"/>
                <a:sym typeface="Kalam"/>
              </a:rPr>
              <a:t>PARTICIPANTS GET APPROVAL FROM </a:t>
            </a:r>
            <a:r>
              <a:rPr lang="en-US" b="true" sz="3400" spc="170">
                <a:solidFill>
                  <a:srgbClr val="000000"/>
                </a:solidFill>
                <a:latin typeface="Kalam Bold"/>
                <a:ea typeface="Kalam Bold"/>
                <a:cs typeface="Kalam Bold"/>
                <a:sym typeface="Kalam Bold"/>
              </a:rPr>
              <a:t>SENDING ORGANIZATION</a:t>
            </a:r>
            <a:r>
              <a:rPr lang="en-US" sz="3400" spc="170">
                <a:solidFill>
                  <a:srgbClr val="000000"/>
                </a:solidFill>
                <a:latin typeface="Kalam"/>
                <a:ea typeface="Kalam"/>
                <a:cs typeface="Kalam"/>
                <a:sym typeface="Kalam"/>
              </a:rPr>
              <a:t> AND APPLY THROUGH THE </a:t>
            </a:r>
            <a:r>
              <a:rPr lang="en-US" b="true" sz="3400" spc="170">
                <a:solidFill>
                  <a:srgbClr val="000000"/>
                </a:solidFill>
                <a:latin typeface="Kalam Bold"/>
                <a:ea typeface="Kalam Bold"/>
                <a:cs typeface="Kalam Bold"/>
                <a:sym typeface="Kalam Bold"/>
              </a:rPr>
              <a:t>APPLICATION FORM</a:t>
            </a:r>
            <a:r>
              <a:rPr lang="en-US" sz="3400" spc="170">
                <a:solidFill>
                  <a:srgbClr val="000000"/>
                </a:solidFill>
                <a:latin typeface="Kalam"/>
                <a:ea typeface="Kalam"/>
                <a:cs typeface="Kalam"/>
                <a:sym typeface="Kalam"/>
              </a:rPr>
              <a:t> UNITL </a:t>
            </a:r>
            <a:r>
              <a:rPr lang="en-US" b="true" sz="3400" spc="170">
                <a:solidFill>
                  <a:srgbClr val="000000"/>
                </a:solidFill>
                <a:latin typeface="Kalam Bold"/>
                <a:ea typeface="Kalam Bold"/>
                <a:cs typeface="Kalam Bold"/>
                <a:sym typeface="Kalam Bold"/>
              </a:rPr>
              <a:t>10.02.2026 - </a:t>
            </a:r>
            <a:r>
              <a:rPr lang="en-US" b="true" sz="3400" spc="170" u="sng">
                <a:solidFill>
                  <a:srgbClr val="004AAD"/>
                </a:solidFill>
                <a:latin typeface="Kalam Bold"/>
                <a:ea typeface="Kalam Bold"/>
                <a:cs typeface="Kalam Bold"/>
                <a:sym typeface="Kalam Bold"/>
              </a:rPr>
              <a:t>https://forms.gle/fvuUVZcujZxWfAsE9</a:t>
            </a:r>
            <a:r>
              <a:rPr lang="en-US" sz="3400" spc="170">
                <a:solidFill>
                  <a:srgbClr val="000000"/>
                </a:solidFill>
                <a:latin typeface="Kalam"/>
                <a:ea typeface="Kalam"/>
                <a:cs typeface="Kalam"/>
                <a:sym typeface="Kalam"/>
              </a:rPr>
              <a:t> </a:t>
            </a:r>
          </a:p>
          <a:p>
            <a:pPr algn="l" marL="734063" indent="-367031" lvl="1">
              <a:lnSpc>
                <a:spcPts val="4760"/>
              </a:lnSpc>
              <a:buAutoNum type="arabicPeriod" startAt="1"/>
            </a:pPr>
            <a:r>
              <a:rPr lang="en-US" sz="3400" spc="170">
                <a:solidFill>
                  <a:srgbClr val="000000"/>
                </a:solidFill>
                <a:latin typeface="Kalam"/>
                <a:ea typeface="Kalam"/>
                <a:cs typeface="Kalam"/>
                <a:sym typeface="Kalam"/>
              </a:rPr>
              <a:t>POSSIBILITY TO SCHEDULE AN INTERVIEW WITH PARTICIPANTS FOR FINAL SELECTION </a:t>
            </a:r>
          </a:p>
          <a:p>
            <a:pPr algn="l" marL="734063" indent="-367031" lvl="1">
              <a:lnSpc>
                <a:spcPts val="4760"/>
              </a:lnSpc>
              <a:buAutoNum type="arabicPeriod" startAt="1"/>
            </a:pPr>
            <a:r>
              <a:rPr lang="en-US" sz="3400" spc="170">
                <a:solidFill>
                  <a:srgbClr val="000000"/>
                </a:solidFill>
                <a:latin typeface="Kalam"/>
                <a:ea typeface="Kalam"/>
                <a:cs typeface="Kalam"/>
                <a:sym typeface="Kalam"/>
              </a:rPr>
              <a:t>FINAL SELECTION OF 13 PARTICIPANTS UNTIL </a:t>
            </a:r>
            <a:r>
              <a:rPr lang="en-US" b="true" sz="3400" spc="170">
                <a:solidFill>
                  <a:srgbClr val="000000"/>
                </a:solidFill>
                <a:latin typeface="Kalam Bold"/>
                <a:ea typeface="Kalam Bold"/>
                <a:cs typeface="Kalam Bold"/>
                <a:sym typeface="Kalam Bold"/>
              </a:rPr>
              <a:t>20.02.2026</a:t>
            </a:r>
          </a:p>
          <a:p>
            <a:pPr algn="l" marL="690884" indent="-345442" lvl="1">
              <a:lnSpc>
                <a:spcPts val="4480"/>
              </a:lnSpc>
              <a:buAutoNum type="arabicPeriod" startAt="1"/>
            </a:pPr>
            <a:r>
              <a:rPr lang="en-US" sz="3200" spc="160">
                <a:solidFill>
                  <a:srgbClr val="000000"/>
                </a:solidFill>
                <a:latin typeface="Kalam"/>
                <a:ea typeface="Kalam"/>
                <a:cs typeface="Kalam"/>
                <a:sym typeface="Kalam"/>
              </a:rPr>
              <a:t>PARTICIPANTS </a:t>
            </a:r>
            <a:r>
              <a:rPr lang="en-US" b="true" sz="3200" spc="160">
                <a:solidFill>
                  <a:srgbClr val="000000"/>
                </a:solidFill>
                <a:latin typeface="Kalam Bold"/>
                <a:ea typeface="Kalam Bold"/>
                <a:cs typeface="Kalam Bold"/>
                <a:sym typeface="Kalam Bold"/>
              </a:rPr>
              <a:t>BUY TICKETS</a:t>
            </a:r>
            <a:r>
              <a:rPr lang="en-US" sz="3200" spc="160">
                <a:solidFill>
                  <a:srgbClr val="000000"/>
                </a:solidFill>
                <a:latin typeface="Kalam"/>
                <a:ea typeface="Kalam"/>
                <a:cs typeface="Kalam"/>
                <a:sym typeface="Kalam"/>
              </a:rPr>
              <a:t> (SAVE ALL RECEIPTS AND BOARDING PASSES FOR REIMBURSEMENT!)- WE ENCOURAGE </a:t>
            </a:r>
            <a:r>
              <a:rPr lang="en-US" b="true" sz="3200" spc="160">
                <a:solidFill>
                  <a:srgbClr val="000000"/>
                </a:solidFill>
                <a:latin typeface="Kalam Bold"/>
                <a:ea typeface="Kalam Bold"/>
                <a:cs typeface="Kalam Bold"/>
                <a:sym typeface="Kalam Bold"/>
              </a:rPr>
              <a:t>GREEN TRAVEL</a:t>
            </a:r>
            <a:r>
              <a:rPr lang="en-US" sz="3200" spc="160">
                <a:solidFill>
                  <a:srgbClr val="000000"/>
                </a:solidFill>
                <a:latin typeface="Kalam"/>
                <a:ea typeface="Kalam"/>
                <a:cs typeface="Kalam"/>
                <a:sym typeface="Kalam"/>
              </a:rPr>
              <a:t> AND CAN PROVIDE EXTRA MONEY FOR ACCOMMODATION ON THE WAY WITHIN THE ALLOWE BUDGET </a:t>
            </a:r>
          </a:p>
          <a:p>
            <a:pPr algn="l" marL="734063" indent="-367031" lvl="1">
              <a:lnSpc>
                <a:spcPts val="4760"/>
              </a:lnSpc>
              <a:buAutoNum type="arabicPeriod" startAt="1"/>
            </a:pPr>
            <a:r>
              <a:rPr lang="en-US" b="true" sz="3400" spc="170">
                <a:solidFill>
                  <a:srgbClr val="000000"/>
                </a:solidFill>
                <a:latin typeface="Kalam Bold"/>
                <a:ea typeface="Kalam Bold"/>
                <a:cs typeface="Kalam Bold"/>
                <a:sym typeface="Kalam Bold"/>
              </a:rPr>
              <a:t>PREPARATORY ACTIVITES</a:t>
            </a:r>
            <a:r>
              <a:rPr lang="en-US" sz="3400" spc="170">
                <a:solidFill>
                  <a:srgbClr val="000000"/>
                </a:solidFill>
                <a:latin typeface="Kalam"/>
                <a:ea typeface="Kalam"/>
                <a:cs typeface="Kalam"/>
                <a:sym typeface="Kalam"/>
              </a:rPr>
              <a:t> BEFORE THE PROJECT- PRESENTATIONS, WORKSHOPS</a:t>
            </a:r>
          </a:p>
          <a:p>
            <a:pPr algn="l" marL="734063" indent="-367031" lvl="1">
              <a:lnSpc>
                <a:spcPts val="4760"/>
              </a:lnSpc>
              <a:buAutoNum type="arabicPeriod" startAt="1"/>
            </a:pPr>
            <a:r>
              <a:rPr lang="en-US" sz="3400" spc="170">
                <a:solidFill>
                  <a:srgbClr val="000000"/>
                </a:solidFill>
                <a:latin typeface="Kalam"/>
                <a:ea typeface="Kalam"/>
                <a:cs typeface="Kalam"/>
                <a:sym typeface="Kalam"/>
              </a:rPr>
              <a:t>PROJECT ACTIVITIES FROM </a:t>
            </a:r>
            <a:r>
              <a:rPr lang="en-US" b="true" sz="3400" spc="170">
                <a:solidFill>
                  <a:srgbClr val="000000"/>
                </a:solidFill>
                <a:latin typeface="Kalam Bold"/>
                <a:ea typeface="Kalam Bold"/>
                <a:cs typeface="Kalam Bold"/>
                <a:sym typeface="Kalam Bold"/>
              </a:rPr>
              <a:t>20.03.2026 TO 31.03.2026</a:t>
            </a:r>
          </a:p>
          <a:p>
            <a:pPr algn="l" marL="734063" indent="-367031" lvl="1">
              <a:lnSpc>
                <a:spcPts val="4760"/>
              </a:lnSpc>
              <a:buAutoNum type="arabicPeriod" startAt="1"/>
            </a:pPr>
            <a:r>
              <a:rPr lang="en-US" b="true" sz="3400" spc="170">
                <a:solidFill>
                  <a:srgbClr val="000000"/>
                </a:solidFill>
                <a:latin typeface="Kalam Bold"/>
                <a:ea typeface="Kalam Bold"/>
                <a:cs typeface="Kalam Bold"/>
                <a:sym typeface="Kalam Bold"/>
              </a:rPr>
              <a:t>DISSEMINATION ACTIVITIES</a:t>
            </a:r>
            <a:r>
              <a:rPr lang="en-US" sz="3400" spc="170">
                <a:solidFill>
                  <a:srgbClr val="000000"/>
                </a:solidFill>
                <a:latin typeface="Kalam"/>
                <a:ea typeface="Kalam"/>
                <a:cs typeface="Kalam"/>
                <a:sym typeface="Kalam"/>
              </a:rPr>
              <a:t> ORGANIZED BY PARTICIPANTS IN THEIR COUNTRIES AND REPORTS </a:t>
            </a:r>
          </a:p>
          <a:p>
            <a:pPr algn="ctr">
              <a:lnSpc>
                <a:spcPts val="5040"/>
              </a:lnSpc>
              <a:spcBef>
                <a:spcPct val="0"/>
              </a:spcBef>
            </a:pPr>
          </a:p>
        </p:txBody>
      </p:sp>
      <p:sp>
        <p:nvSpPr>
          <p:cNvPr name="Freeform 3" id="3"/>
          <p:cNvSpPr/>
          <p:nvPr/>
        </p:nvSpPr>
        <p:spPr>
          <a:xfrm flipH="false" flipV="false" rot="0">
            <a:off x="13771096" y="9330508"/>
            <a:ext cx="4516904" cy="949472"/>
          </a:xfrm>
          <a:custGeom>
            <a:avLst/>
            <a:gdLst/>
            <a:ahLst/>
            <a:cxnLst/>
            <a:rect r="r" b="b" t="t" l="l"/>
            <a:pathLst>
              <a:path h="949472" w="4516904">
                <a:moveTo>
                  <a:pt x="0" y="0"/>
                </a:moveTo>
                <a:lnTo>
                  <a:pt x="4516904" y="0"/>
                </a:lnTo>
                <a:lnTo>
                  <a:pt x="4516904" y="949472"/>
                </a:lnTo>
                <a:lnTo>
                  <a:pt x="0" y="949472"/>
                </a:lnTo>
                <a:lnTo>
                  <a:pt x="0" y="0"/>
                </a:lnTo>
                <a:close/>
              </a:path>
            </a:pathLst>
          </a:custGeom>
          <a:blipFill>
            <a:blip r:embed="rId2"/>
            <a:stretch>
              <a:fillRect l="0" t="0" r="0" b="0"/>
            </a:stretch>
          </a:blipFill>
        </p:spPr>
      </p:sp>
      <p:sp>
        <p:nvSpPr>
          <p:cNvPr name="TextBox 4" id="4"/>
          <p:cNvSpPr txBox="true"/>
          <p:nvPr/>
        </p:nvSpPr>
        <p:spPr>
          <a:xfrm rot="0">
            <a:off x="5878934" y="517525"/>
            <a:ext cx="6530132" cy="927100"/>
          </a:xfrm>
          <a:prstGeom prst="rect">
            <a:avLst/>
          </a:prstGeom>
        </p:spPr>
        <p:txBody>
          <a:bodyPr anchor="t" rtlCol="false" tIns="0" lIns="0" bIns="0" rIns="0">
            <a:spAutoFit/>
          </a:bodyPr>
          <a:lstStyle/>
          <a:p>
            <a:pPr algn="ctr">
              <a:lnSpc>
                <a:spcPts val="7699"/>
              </a:lnSpc>
              <a:spcBef>
                <a:spcPct val="0"/>
              </a:spcBef>
            </a:pPr>
            <a:r>
              <a:rPr lang="en-US" b="true" sz="5499" spc="274">
                <a:solidFill>
                  <a:srgbClr val="000000"/>
                </a:solidFill>
                <a:latin typeface="Kalam Bold"/>
                <a:ea typeface="Kalam Bold"/>
                <a:cs typeface="Kalam Bold"/>
                <a:sym typeface="Kalam Bold"/>
              </a:rPr>
              <a:t>PROJECT TIMELINE</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84A9FF">
                <a:alpha val="100000"/>
              </a:srgbClr>
            </a:gs>
            <a:gs pos="100000">
              <a:srgbClr val="F5F8FF">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false" flipV="false" rot="0">
            <a:off x="9657909" y="2543774"/>
            <a:ext cx="8422836" cy="5613853"/>
          </a:xfrm>
          <a:custGeom>
            <a:avLst/>
            <a:gdLst/>
            <a:ahLst/>
            <a:cxnLst/>
            <a:rect r="r" b="b" t="t" l="l"/>
            <a:pathLst>
              <a:path h="5613853" w="8422836">
                <a:moveTo>
                  <a:pt x="0" y="0"/>
                </a:moveTo>
                <a:lnTo>
                  <a:pt x="8422836" y="0"/>
                </a:lnTo>
                <a:lnTo>
                  <a:pt x="8422836" y="5613854"/>
                </a:lnTo>
                <a:lnTo>
                  <a:pt x="0" y="5613854"/>
                </a:lnTo>
                <a:lnTo>
                  <a:pt x="0" y="0"/>
                </a:lnTo>
                <a:close/>
              </a:path>
            </a:pathLst>
          </a:custGeom>
          <a:blipFill>
            <a:blip r:embed="rId2"/>
            <a:stretch>
              <a:fillRect l="0" t="0" r="0" b="0"/>
            </a:stretch>
          </a:blipFill>
        </p:spPr>
      </p:sp>
      <p:sp>
        <p:nvSpPr>
          <p:cNvPr name="Freeform 3" id="3"/>
          <p:cNvSpPr/>
          <p:nvPr/>
        </p:nvSpPr>
        <p:spPr>
          <a:xfrm flipH="false" flipV="false" rot="0">
            <a:off x="40690" y="9215700"/>
            <a:ext cx="4860419" cy="1021680"/>
          </a:xfrm>
          <a:custGeom>
            <a:avLst/>
            <a:gdLst/>
            <a:ahLst/>
            <a:cxnLst/>
            <a:rect r="r" b="b" t="t" l="l"/>
            <a:pathLst>
              <a:path h="1021680" w="4860419">
                <a:moveTo>
                  <a:pt x="0" y="0"/>
                </a:moveTo>
                <a:lnTo>
                  <a:pt x="4860419" y="0"/>
                </a:lnTo>
                <a:lnTo>
                  <a:pt x="4860419" y="1021680"/>
                </a:lnTo>
                <a:lnTo>
                  <a:pt x="0" y="1021680"/>
                </a:lnTo>
                <a:lnTo>
                  <a:pt x="0" y="0"/>
                </a:lnTo>
                <a:close/>
              </a:path>
            </a:pathLst>
          </a:custGeom>
          <a:blipFill>
            <a:blip r:embed="rId3"/>
            <a:stretch>
              <a:fillRect l="0" t="0" r="0" b="0"/>
            </a:stretch>
          </a:blipFill>
        </p:spPr>
      </p:sp>
      <p:sp>
        <p:nvSpPr>
          <p:cNvPr name="TextBox 4" id="4"/>
          <p:cNvSpPr txBox="true"/>
          <p:nvPr/>
        </p:nvSpPr>
        <p:spPr>
          <a:xfrm rot="0">
            <a:off x="5684178" y="517525"/>
            <a:ext cx="7658844" cy="927100"/>
          </a:xfrm>
          <a:prstGeom prst="rect">
            <a:avLst/>
          </a:prstGeom>
        </p:spPr>
        <p:txBody>
          <a:bodyPr anchor="t" rtlCol="false" tIns="0" lIns="0" bIns="0" rIns="0">
            <a:spAutoFit/>
          </a:bodyPr>
          <a:lstStyle/>
          <a:p>
            <a:pPr algn="ctr">
              <a:lnSpc>
                <a:spcPts val="7699"/>
              </a:lnSpc>
              <a:spcBef>
                <a:spcPct val="0"/>
              </a:spcBef>
            </a:pPr>
            <a:r>
              <a:rPr lang="en-US" b="true" sz="5499" spc="274">
                <a:solidFill>
                  <a:srgbClr val="000000"/>
                </a:solidFill>
                <a:latin typeface="Kalam Bold"/>
                <a:ea typeface="Kalam Bold"/>
                <a:cs typeface="Kalam Bold"/>
                <a:sym typeface="Kalam Bold"/>
              </a:rPr>
              <a:t>PARTICIPANT PROFILE</a:t>
            </a:r>
          </a:p>
        </p:txBody>
      </p:sp>
      <p:sp>
        <p:nvSpPr>
          <p:cNvPr name="TextBox 5" id="5"/>
          <p:cNvSpPr txBox="true"/>
          <p:nvPr/>
        </p:nvSpPr>
        <p:spPr>
          <a:xfrm rot="0">
            <a:off x="144308" y="1594843"/>
            <a:ext cx="9513600" cy="7045959"/>
          </a:xfrm>
          <a:prstGeom prst="rect">
            <a:avLst/>
          </a:prstGeom>
        </p:spPr>
        <p:txBody>
          <a:bodyPr anchor="t" rtlCol="false" tIns="0" lIns="0" bIns="0" rIns="0">
            <a:spAutoFit/>
          </a:bodyPr>
          <a:lstStyle/>
          <a:p>
            <a:pPr algn="l" marL="669294" indent="-334647" lvl="1">
              <a:lnSpc>
                <a:spcPts val="4340"/>
              </a:lnSpc>
              <a:buFont typeface="Arial"/>
              <a:buChar char="•"/>
            </a:pPr>
            <a:r>
              <a:rPr lang="en-US" sz="3100" spc="155">
                <a:solidFill>
                  <a:srgbClr val="000000"/>
                </a:solidFill>
                <a:latin typeface="Kalam"/>
                <a:ea typeface="Kalam"/>
                <a:cs typeface="Kalam"/>
                <a:sym typeface="Kalam"/>
              </a:rPr>
              <a:t>OLDER THAN </a:t>
            </a:r>
            <a:r>
              <a:rPr lang="en-US" b="true" sz="3100" spc="155">
                <a:solidFill>
                  <a:srgbClr val="000000"/>
                </a:solidFill>
                <a:latin typeface="Kalam Bold"/>
                <a:ea typeface="Kalam Bold"/>
                <a:cs typeface="Kalam Bold"/>
                <a:sym typeface="Kalam Bold"/>
              </a:rPr>
              <a:t>21 YEARS</a:t>
            </a:r>
            <a:r>
              <a:rPr lang="en-US" sz="3100" spc="155">
                <a:solidFill>
                  <a:srgbClr val="000000"/>
                </a:solidFill>
                <a:latin typeface="Kalam"/>
                <a:ea typeface="Kalam"/>
                <a:cs typeface="Kalam"/>
                <a:sym typeface="Kalam"/>
              </a:rPr>
              <a:t> WITH NO AGE LIMIT</a:t>
            </a:r>
          </a:p>
          <a:p>
            <a:pPr algn="l" marL="669294" indent="-334647" lvl="1">
              <a:lnSpc>
                <a:spcPts val="4340"/>
              </a:lnSpc>
              <a:buFont typeface="Arial"/>
              <a:buChar char="•"/>
            </a:pPr>
            <a:r>
              <a:rPr lang="en-US" sz="3100" spc="155">
                <a:solidFill>
                  <a:srgbClr val="000000"/>
                </a:solidFill>
                <a:latin typeface="Kalam"/>
                <a:ea typeface="Kalam"/>
                <a:cs typeface="Kalam"/>
                <a:sym typeface="Kalam"/>
              </a:rPr>
              <a:t>RELEVANT EXPERIENCE IN </a:t>
            </a:r>
            <a:r>
              <a:rPr lang="en-US" b="true" sz="3100" spc="155">
                <a:solidFill>
                  <a:srgbClr val="000000"/>
                </a:solidFill>
                <a:latin typeface="Kalam Bold"/>
                <a:ea typeface="Kalam Bold"/>
                <a:cs typeface="Kalam Bold"/>
                <a:sym typeface="Kalam Bold"/>
              </a:rPr>
              <a:t>YOUTH WORK</a:t>
            </a:r>
            <a:r>
              <a:rPr lang="en-US" sz="3100" spc="155">
                <a:solidFill>
                  <a:srgbClr val="000000"/>
                </a:solidFill>
                <a:latin typeface="Kalam"/>
                <a:ea typeface="Kalam"/>
                <a:cs typeface="Kalam"/>
                <a:sym typeface="Kalam"/>
              </a:rPr>
              <a:t>, </a:t>
            </a:r>
            <a:r>
              <a:rPr lang="en-US" b="true" sz="3100" spc="155">
                <a:solidFill>
                  <a:srgbClr val="000000"/>
                </a:solidFill>
                <a:latin typeface="Kalam Bold"/>
                <a:ea typeface="Kalam Bold"/>
                <a:cs typeface="Kalam Bold"/>
                <a:sym typeface="Kalam Bold"/>
              </a:rPr>
              <a:t>PSYCHOLOGY,</a:t>
            </a:r>
            <a:r>
              <a:rPr lang="en-US" sz="3100" spc="155">
                <a:solidFill>
                  <a:srgbClr val="000000"/>
                </a:solidFill>
                <a:latin typeface="Kalam"/>
                <a:ea typeface="Kalam"/>
                <a:cs typeface="Kalam"/>
                <a:sym typeface="Kalam"/>
              </a:rPr>
              <a:t> </a:t>
            </a:r>
            <a:r>
              <a:rPr lang="en-US" b="true" sz="3100" spc="155">
                <a:solidFill>
                  <a:srgbClr val="000000"/>
                </a:solidFill>
                <a:latin typeface="Kalam Bold"/>
                <a:ea typeface="Kalam Bold"/>
                <a:cs typeface="Kalam Bold"/>
                <a:sym typeface="Kalam Bold"/>
              </a:rPr>
              <a:t>EDUCATION OR ART</a:t>
            </a:r>
          </a:p>
          <a:p>
            <a:pPr algn="l" marL="669294" indent="-334647" lvl="1">
              <a:lnSpc>
                <a:spcPts val="4340"/>
              </a:lnSpc>
              <a:buFont typeface="Arial"/>
              <a:buChar char="•"/>
            </a:pPr>
            <a:r>
              <a:rPr lang="en-US" sz="3100" spc="155">
                <a:solidFill>
                  <a:srgbClr val="000000"/>
                </a:solidFill>
                <a:latin typeface="Kalam"/>
                <a:ea typeface="Kalam"/>
                <a:cs typeface="Kalam"/>
                <a:sym typeface="Kalam"/>
              </a:rPr>
              <a:t>MOTIVATED TO </a:t>
            </a:r>
            <a:r>
              <a:rPr lang="en-US" b="true" sz="3100" spc="155">
                <a:solidFill>
                  <a:srgbClr val="000000"/>
                </a:solidFill>
                <a:latin typeface="Kalam Bold"/>
                <a:ea typeface="Kalam Bold"/>
                <a:cs typeface="Kalam Bold"/>
                <a:sym typeface="Kalam Bold"/>
              </a:rPr>
              <a:t>COOPERATE </a:t>
            </a:r>
            <a:r>
              <a:rPr lang="en-US" sz="3100" spc="155">
                <a:solidFill>
                  <a:srgbClr val="000000"/>
                </a:solidFill>
                <a:latin typeface="Kalam"/>
                <a:ea typeface="Kalam"/>
                <a:cs typeface="Kalam"/>
                <a:sym typeface="Kalam"/>
              </a:rPr>
              <a:t>WITH PEOPLE WITH SPECIAL NEEDS</a:t>
            </a:r>
          </a:p>
          <a:p>
            <a:pPr algn="l" marL="669294" indent="-334647" lvl="1">
              <a:lnSpc>
                <a:spcPts val="4340"/>
              </a:lnSpc>
              <a:buFont typeface="Arial"/>
              <a:buChar char="•"/>
            </a:pPr>
            <a:r>
              <a:rPr lang="en-US" b="true" sz="3100" spc="155">
                <a:solidFill>
                  <a:srgbClr val="000000"/>
                </a:solidFill>
                <a:latin typeface="Kalam Bold"/>
                <a:ea typeface="Kalam Bold"/>
                <a:cs typeface="Kalam Bold"/>
                <a:sym typeface="Kalam Bold"/>
              </a:rPr>
              <a:t>MOTIVATED </a:t>
            </a:r>
            <a:r>
              <a:rPr lang="en-US" sz="3100" spc="155">
                <a:solidFill>
                  <a:srgbClr val="000000"/>
                </a:solidFill>
                <a:latin typeface="Kalam"/>
                <a:ea typeface="Kalam"/>
                <a:cs typeface="Kalam"/>
                <a:sym typeface="Kalam"/>
              </a:rPr>
              <a:t>TO ACTIVELY TAKE PART IN ALL ACTIVITIES</a:t>
            </a:r>
          </a:p>
          <a:p>
            <a:pPr algn="l" marL="669294" indent="-334647" lvl="1">
              <a:lnSpc>
                <a:spcPts val="4340"/>
              </a:lnSpc>
              <a:buFont typeface="Arial"/>
              <a:buChar char="•"/>
            </a:pPr>
            <a:r>
              <a:rPr lang="en-US" sz="3100" spc="155">
                <a:solidFill>
                  <a:srgbClr val="000000"/>
                </a:solidFill>
                <a:latin typeface="Kalam"/>
                <a:ea typeface="Kalam"/>
                <a:cs typeface="Kalam"/>
                <a:sym typeface="Kalam"/>
              </a:rPr>
              <a:t>READY TO CONTRIBUTE TO THE PROGRAM WITH </a:t>
            </a:r>
            <a:r>
              <a:rPr lang="en-US" b="true" sz="3100" spc="155">
                <a:solidFill>
                  <a:srgbClr val="000000"/>
                </a:solidFill>
                <a:latin typeface="Kalam Bold"/>
                <a:ea typeface="Kalam Bold"/>
                <a:cs typeface="Kalam Bold"/>
                <a:sym typeface="Kalam Bold"/>
              </a:rPr>
              <a:t>OWN INPUT</a:t>
            </a:r>
          </a:p>
          <a:p>
            <a:pPr algn="l" marL="669294" indent="-334647" lvl="1">
              <a:lnSpc>
                <a:spcPts val="4340"/>
              </a:lnSpc>
              <a:buFont typeface="Arial"/>
              <a:buChar char="•"/>
            </a:pPr>
            <a:r>
              <a:rPr lang="en-US" sz="3100" spc="155">
                <a:solidFill>
                  <a:srgbClr val="000000"/>
                </a:solidFill>
                <a:latin typeface="Kalam"/>
                <a:ea typeface="Kalam"/>
                <a:cs typeface="Kalam"/>
                <a:sym typeface="Kalam"/>
              </a:rPr>
              <a:t>READY TO </a:t>
            </a:r>
            <a:r>
              <a:rPr lang="en-US" b="true" sz="3100" spc="155">
                <a:solidFill>
                  <a:srgbClr val="000000"/>
                </a:solidFill>
                <a:latin typeface="Kalam Bold"/>
                <a:ea typeface="Kalam Bold"/>
                <a:cs typeface="Kalam Bold"/>
                <a:sym typeface="Kalam Bold"/>
              </a:rPr>
              <a:t>IMPLEMENT THE LEARNED SKILLS</a:t>
            </a:r>
            <a:r>
              <a:rPr lang="en-US" sz="3100" spc="155">
                <a:solidFill>
                  <a:srgbClr val="000000"/>
                </a:solidFill>
                <a:latin typeface="Kalam"/>
                <a:ea typeface="Kalam"/>
                <a:cs typeface="Kalam"/>
                <a:sym typeface="Kalam"/>
              </a:rPr>
              <a:t> IN THEIR WORK</a:t>
            </a:r>
          </a:p>
          <a:p>
            <a:pPr algn="l" marL="669294" indent="-334647" lvl="1">
              <a:lnSpc>
                <a:spcPts val="4340"/>
              </a:lnSpc>
              <a:buFont typeface="Arial"/>
              <a:buChar char="•"/>
            </a:pPr>
            <a:r>
              <a:rPr lang="en-US" b="true" sz="3100" spc="155">
                <a:solidFill>
                  <a:srgbClr val="000000"/>
                </a:solidFill>
                <a:latin typeface="Kalam Bold"/>
                <a:ea typeface="Kalam Bold"/>
                <a:cs typeface="Kalam Bold"/>
                <a:sym typeface="Kalam Bold"/>
              </a:rPr>
              <a:t>PEOPLE WITH SPECIAL NEEDS ARE VERY WELCOME TO APPLY</a:t>
            </a:r>
          </a:p>
        </p:txBody>
      </p:sp>
      <p:sp>
        <p:nvSpPr>
          <p:cNvPr name="TextBox 6" id="6"/>
          <p:cNvSpPr txBox="true"/>
          <p:nvPr/>
        </p:nvSpPr>
        <p:spPr>
          <a:xfrm rot="0">
            <a:off x="9144000" y="8583653"/>
            <a:ext cx="8936745" cy="1206945"/>
          </a:xfrm>
          <a:prstGeom prst="rect">
            <a:avLst/>
          </a:prstGeom>
        </p:spPr>
        <p:txBody>
          <a:bodyPr anchor="t" rtlCol="false" tIns="0" lIns="0" bIns="0" rIns="0">
            <a:spAutoFit/>
          </a:bodyPr>
          <a:lstStyle/>
          <a:p>
            <a:pPr algn="ctr">
              <a:lnSpc>
                <a:spcPts val="4875"/>
              </a:lnSpc>
              <a:spcBef>
                <a:spcPct val="0"/>
              </a:spcBef>
            </a:pPr>
            <a:r>
              <a:rPr lang="en-US" sz="3482" spc="174">
                <a:solidFill>
                  <a:srgbClr val="000000"/>
                </a:solidFill>
                <a:latin typeface="Kalam"/>
                <a:ea typeface="Kalam"/>
                <a:cs typeface="Kalam"/>
                <a:sym typeface="Kalam"/>
              </a:rPr>
              <a:t>APPLICATION FORM</a:t>
            </a:r>
            <a:r>
              <a:rPr lang="en-US" sz="3482" spc="174">
                <a:solidFill>
                  <a:srgbClr val="000000"/>
                </a:solidFill>
                <a:latin typeface="Kalam"/>
                <a:ea typeface="Kalam"/>
                <a:cs typeface="Kalam"/>
                <a:sym typeface="Kalam"/>
              </a:rPr>
              <a:t>: </a:t>
            </a:r>
            <a:r>
              <a:rPr lang="en-US" sz="3482" spc="174" u="sng">
                <a:solidFill>
                  <a:srgbClr val="004AAD"/>
                </a:solidFill>
                <a:latin typeface="Kalam"/>
                <a:ea typeface="Kalam"/>
                <a:cs typeface="Kalam"/>
                <a:sym typeface="Kalam"/>
              </a:rPr>
              <a:t>https://forms.gle/fvuUVZcujZxWfAsE9</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84A9FF">
                <a:alpha val="100000"/>
              </a:srgbClr>
            </a:gs>
            <a:gs pos="100000">
              <a:srgbClr val="F5F8FF">
                <a:alpha val="100000"/>
              </a:srgbClr>
            </a:gs>
          </a:gsLst>
          <a:lin ang="5400000"/>
        </a:gradFill>
      </p:bgPr>
    </p:bg>
    <p:spTree>
      <p:nvGrpSpPr>
        <p:cNvPr id="1" name=""/>
        <p:cNvGrpSpPr/>
        <p:nvPr/>
      </p:nvGrpSpPr>
      <p:grpSpPr>
        <a:xfrm>
          <a:off x="0" y="0"/>
          <a:ext cx="0" cy="0"/>
          <a:chOff x="0" y="0"/>
          <a:chExt cx="0" cy="0"/>
        </a:xfrm>
      </p:grpSpPr>
      <p:sp>
        <p:nvSpPr>
          <p:cNvPr name="TextBox 2" id="2"/>
          <p:cNvSpPr txBox="true"/>
          <p:nvPr/>
        </p:nvSpPr>
        <p:spPr>
          <a:xfrm rot="0">
            <a:off x="0" y="6898006"/>
            <a:ext cx="18288000" cy="2360294"/>
          </a:xfrm>
          <a:prstGeom prst="rect">
            <a:avLst/>
          </a:prstGeom>
        </p:spPr>
        <p:txBody>
          <a:bodyPr anchor="t" rtlCol="false" tIns="0" lIns="0" bIns="0" rIns="0">
            <a:spAutoFit/>
          </a:bodyPr>
          <a:lstStyle/>
          <a:p>
            <a:pPr algn="ctr">
              <a:lnSpc>
                <a:spcPts val="3780"/>
              </a:lnSpc>
              <a:spcBef>
                <a:spcPct val="0"/>
              </a:spcBef>
            </a:pPr>
            <a:r>
              <a:rPr lang="en-US" sz="2700" spc="135">
                <a:solidFill>
                  <a:srgbClr val="000000"/>
                </a:solidFill>
                <a:latin typeface="Kalam"/>
                <a:ea typeface="Kalam"/>
                <a:cs typeface="Kalam"/>
                <a:sym typeface="Kalam"/>
              </a:rPr>
              <a:t>THIS TRAINING COURSE IS OPEN FOR YOUTH WORKERS FROM </a:t>
            </a:r>
            <a:r>
              <a:rPr lang="en-US" b="true" sz="2700" spc="135">
                <a:solidFill>
                  <a:srgbClr val="000000"/>
                </a:solidFill>
                <a:latin typeface="Kalam Bold"/>
                <a:ea typeface="Kalam Bold"/>
                <a:cs typeface="Kalam Bold"/>
                <a:sym typeface="Kalam Bold"/>
              </a:rPr>
              <a:t>EU MEMBER STATES AND ASSOCIATED COUNTRIES</a:t>
            </a:r>
            <a:r>
              <a:rPr lang="en-US" sz="2700" spc="135">
                <a:solidFill>
                  <a:srgbClr val="000000"/>
                </a:solidFill>
                <a:latin typeface="Kalam"/>
                <a:ea typeface="Kalam"/>
                <a:cs typeface="Kalam"/>
                <a:sym typeface="Kalam"/>
              </a:rPr>
              <a:t>: BELGIUM, BULGARIA, CZECH REPUBLIC, GREECE, SPAIN, FRANCE, LITHUANIA, LUXEMBOURG, HUNGARY, PORTUGAL, ROMANIA, SLOVENIA, DENMARK, GERMANY, ESTONIA, IRELAND, CROATIA, ITALY, CYPRUS, LATVIA, MALTA, NETHERLANDS, AUSTRIA, POLAND, SLOVAKIA, FINLAND, SWEDEN, NORTH MACEDONIA, SERBIA, ICELAND, LIECHTENSTEIN, NORWAY, TURKEY. </a:t>
            </a:r>
          </a:p>
        </p:txBody>
      </p:sp>
      <p:sp>
        <p:nvSpPr>
          <p:cNvPr name="TextBox 3" id="3"/>
          <p:cNvSpPr txBox="true"/>
          <p:nvPr/>
        </p:nvSpPr>
        <p:spPr>
          <a:xfrm rot="0">
            <a:off x="1237699" y="1975001"/>
            <a:ext cx="15812603" cy="4573270"/>
          </a:xfrm>
          <a:prstGeom prst="rect">
            <a:avLst/>
          </a:prstGeom>
        </p:spPr>
        <p:txBody>
          <a:bodyPr anchor="t" rtlCol="false" tIns="0" lIns="0" bIns="0" rIns="0">
            <a:spAutoFit/>
          </a:bodyPr>
          <a:lstStyle/>
          <a:p>
            <a:pPr algn="ctr">
              <a:lnSpc>
                <a:spcPts val="5180"/>
              </a:lnSpc>
              <a:spcBef>
                <a:spcPct val="0"/>
              </a:spcBef>
            </a:pPr>
            <a:r>
              <a:rPr lang="en-US" sz="3700" spc="185">
                <a:solidFill>
                  <a:srgbClr val="000000"/>
                </a:solidFill>
                <a:latin typeface="Kalam"/>
                <a:ea typeface="Kalam"/>
                <a:cs typeface="Kalam"/>
                <a:sym typeface="Kalam"/>
              </a:rPr>
              <a:t>PARTICIPATION IN THIS TRAINING COURSE IS FREE FOR THE PARTICIPANTS AND </a:t>
            </a:r>
            <a:r>
              <a:rPr lang="en-US" b="true" sz="3700" spc="185">
                <a:solidFill>
                  <a:srgbClr val="000000"/>
                </a:solidFill>
                <a:latin typeface="Kalam Bold"/>
                <a:ea typeface="Kalam Bold"/>
                <a:cs typeface="Kalam Bold"/>
                <a:sym typeface="Kalam Bold"/>
              </a:rPr>
              <a:t>FULLY COVERED BY THE EU</a:t>
            </a:r>
            <a:r>
              <a:rPr lang="en-US" sz="3700" spc="185">
                <a:solidFill>
                  <a:srgbClr val="000000"/>
                </a:solidFill>
                <a:latin typeface="Kalam"/>
                <a:ea typeface="Kalam"/>
                <a:cs typeface="Kalam"/>
                <a:sym typeface="Kalam"/>
              </a:rPr>
              <a:t>. WE PROVIDE ACCOMMODATION, FOOD, TRAINING MATERIALS AND WORKSHOPS, EXCURSIONS WITHIN THE PROGRAMM AND TRAVEL MONEY WITHIN THE ALLOWED BUDGET (ERASMUS TRAVEL CALCULATOR). ALL PARTICIPANTS WILL RECEIVE A </a:t>
            </a:r>
            <a:r>
              <a:rPr lang="en-US" b="true" sz="3700" spc="185">
                <a:solidFill>
                  <a:srgbClr val="000000"/>
                </a:solidFill>
                <a:latin typeface="Kalam Bold"/>
                <a:ea typeface="Kalam Bold"/>
                <a:cs typeface="Kalam Bold"/>
                <a:sym typeface="Kalam Bold"/>
              </a:rPr>
              <a:t>YOUTHPASS </a:t>
            </a:r>
            <a:r>
              <a:rPr lang="en-US" sz="3700" spc="185">
                <a:solidFill>
                  <a:srgbClr val="000000"/>
                </a:solidFill>
                <a:latin typeface="Kalam"/>
                <a:ea typeface="Kalam"/>
                <a:cs typeface="Kalam"/>
                <a:sym typeface="Kalam"/>
              </a:rPr>
              <a:t>AND CERTIFICATE FROM ORPHEA SOUND HEALING CENTER, BULGARIA. </a:t>
            </a:r>
          </a:p>
        </p:txBody>
      </p:sp>
      <p:sp>
        <p:nvSpPr>
          <p:cNvPr name="TextBox 4" id="4"/>
          <p:cNvSpPr txBox="true"/>
          <p:nvPr/>
        </p:nvSpPr>
        <p:spPr>
          <a:xfrm rot="0">
            <a:off x="1446697" y="717216"/>
            <a:ext cx="15394606" cy="927100"/>
          </a:xfrm>
          <a:prstGeom prst="rect">
            <a:avLst/>
          </a:prstGeom>
        </p:spPr>
        <p:txBody>
          <a:bodyPr anchor="t" rtlCol="false" tIns="0" lIns="0" bIns="0" rIns="0">
            <a:spAutoFit/>
          </a:bodyPr>
          <a:lstStyle/>
          <a:p>
            <a:pPr algn="ctr">
              <a:lnSpc>
                <a:spcPts val="7699"/>
              </a:lnSpc>
              <a:spcBef>
                <a:spcPct val="0"/>
              </a:spcBef>
            </a:pPr>
            <a:r>
              <a:rPr lang="en-US" b="true" sz="5499" spc="274">
                <a:solidFill>
                  <a:srgbClr val="000000"/>
                </a:solidFill>
                <a:latin typeface="Kalam Bold"/>
                <a:ea typeface="Kalam Bold"/>
                <a:cs typeface="Kalam Bold"/>
                <a:sym typeface="Kalam Bold"/>
              </a:rPr>
              <a:t>ADDITIONAL INFORMATION </a:t>
            </a:r>
          </a:p>
        </p:txBody>
      </p:sp>
      <p:sp>
        <p:nvSpPr>
          <p:cNvPr name="Freeform 5" id="5"/>
          <p:cNvSpPr/>
          <p:nvPr/>
        </p:nvSpPr>
        <p:spPr>
          <a:xfrm flipH="false" flipV="false" rot="0">
            <a:off x="13427581" y="9258300"/>
            <a:ext cx="4860419" cy="1021680"/>
          </a:xfrm>
          <a:custGeom>
            <a:avLst/>
            <a:gdLst/>
            <a:ahLst/>
            <a:cxnLst/>
            <a:rect r="r" b="b" t="t" l="l"/>
            <a:pathLst>
              <a:path h="1021680" w="4860419">
                <a:moveTo>
                  <a:pt x="0" y="0"/>
                </a:moveTo>
                <a:lnTo>
                  <a:pt x="4860419" y="0"/>
                </a:lnTo>
                <a:lnTo>
                  <a:pt x="4860419" y="1021680"/>
                </a:lnTo>
                <a:lnTo>
                  <a:pt x="0" y="1021680"/>
                </a:lnTo>
                <a:lnTo>
                  <a:pt x="0" y="0"/>
                </a:lnTo>
                <a:close/>
              </a:path>
            </a:pathLst>
          </a:custGeom>
          <a:blipFill>
            <a:blip r:embed="rId2"/>
            <a:stretch>
              <a:fillRect l="0" t="0" r="0" b="0"/>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84A9FF">
                <a:alpha val="100000"/>
              </a:srgbClr>
            </a:gs>
            <a:gs pos="100000">
              <a:srgbClr val="F5F8FF">
                <a:alpha val="100000"/>
              </a:srgbClr>
            </a:gs>
          </a:gsLst>
          <a:lin ang="5400000"/>
        </a:gradFill>
      </p:bgPr>
    </p:bg>
    <p:spTree>
      <p:nvGrpSpPr>
        <p:cNvPr id="1" name=""/>
        <p:cNvGrpSpPr/>
        <p:nvPr/>
      </p:nvGrpSpPr>
      <p:grpSpPr>
        <a:xfrm>
          <a:off x="0" y="0"/>
          <a:ext cx="0" cy="0"/>
          <a:chOff x="0" y="0"/>
          <a:chExt cx="0" cy="0"/>
        </a:xfrm>
      </p:grpSpPr>
      <p:sp>
        <p:nvSpPr>
          <p:cNvPr name="TextBox 2" id="2"/>
          <p:cNvSpPr txBox="true"/>
          <p:nvPr/>
        </p:nvSpPr>
        <p:spPr>
          <a:xfrm rot="0">
            <a:off x="774488" y="2039848"/>
            <a:ext cx="15704416" cy="6222364"/>
          </a:xfrm>
          <a:prstGeom prst="rect">
            <a:avLst/>
          </a:prstGeom>
        </p:spPr>
        <p:txBody>
          <a:bodyPr anchor="t" rtlCol="false" tIns="0" lIns="0" bIns="0" rIns="0">
            <a:spAutoFit/>
          </a:bodyPr>
          <a:lstStyle/>
          <a:p>
            <a:pPr algn="l">
              <a:lnSpc>
                <a:spcPts val="6160"/>
              </a:lnSpc>
            </a:pPr>
            <a:r>
              <a:rPr lang="en-US" b="true" sz="4400" spc="220">
                <a:solidFill>
                  <a:srgbClr val="000000"/>
                </a:solidFill>
                <a:latin typeface="Kalam Bold"/>
                <a:ea typeface="Kalam Bold"/>
                <a:cs typeface="Kalam Bold"/>
                <a:sym typeface="Kalam Bold"/>
              </a:rPr>
              <a:t>EMAIL: ZAUTRE.PROJECT@GMAIL.COM</a:t>
            </a:r>
          </a:p>
          <a:p>
            <a:pPr algn="l">
              <a:lnSpc>
                <a:spcPts val="6160"/>
              </a:lnSpc>
            </a:pPr>
            <a:r>
              <a:rPr lang="en-US" b="true" sz="4400" spc="220">
                <a:solidFill>
                  <a:srgbClr val="000000"/>
                </a:solidFill>
                <a:latin typeface="Kalam Bold"/>
                <a:ea typeface="Kalam Bold"/>
                <a:cs typeface="Kalam Bold"/>
                <a:sym typeface="Kalam Bold"/>
              </a:rPr>
              <a:t>CONTACT PEOPLE:</a:t>
            </a:r>
          </a:p>
          <a:p>
            <a:pPr algn="l" marL="949965" indent="-474983" lvl="1">
              <a:lnSpc>
                <a:spcPts val="6160"/>
              </a:lnSpc>
              <a:buFont typeface="Arial"/>
              <a:buChar char="•"/>
            </a:pPr>
            <a:r>
              <a:rPr lang="en-US" b="true" sz="4400" spc="220">
                <a:solidFill>
                  <a:srgbClr val="000000"/>
                </a:solidFill>
                <a:latin typeface="Kalam Bold"/>
                <a:ea typeface="Kalam Bold"/>
                <a:cs typeface="Kalam Bold"/>
                <a:sym typeface="Kalam Bold"/>
              </a:rPr>
              <a:t>BORISLAV SLAVCHOV</a:t>
            </a:r>
          </a:p>
          <a:p>
            <a:pPr algn="l" marL="949965" indent="-474983" lvl="1">
              <a:lnSpc>
                <a:spcPts val="6160"/>
              </a:lnSpc>
              <a:buFont typeface="Arial"/>
              <a:buChar char="•"/>
            </a:pPr>
            <a:r>
              <a:rPr lang="en-US" b="true" sz="4400" spc="220">
                <a:solidFill>
                  <a:srgbClr val="000000"/>
                </a:solidFill>
                <a:latin typeface="Kalam Bold"/>
                <a:ea typeface="Kalam Bold"/>
                <a:cs typeface="Kalam Bold"/>
                <a:sym typeface="Kalam Bold"/>
              </a:rPr>
              <a:t>PETYA PETROVA</a:t>
            </a:r>
          </a:p>
          <a:p>
            <a:pPr algn="l">
              <a:lnSpc>
                <a:spcPts val="6160"/>
              </a:lnSpc>
            </a:pPr>
          </a:p>
          <a:p>
            <a:pPr algn="l">
              <a:lnSpc>
                <a:spcPts val="6160"/>
              </a:lnSpc>
            </a:pPr>
            <a:r>
              <a:rPr lang="en-US" b="true" sz="4400" spc="220">
                <a:solidFill>
                  <a:srgbClr val="000000"/>
                </a:solidFill>
                <a:latin typeface="Kalam Bold"/>
                <a:ea typeface="Kalam Bold"/>
                <a:cs typeface="Kalam Bold"/>
                <a:sym typeface="Kalam Bold"/>
              </a:rPr>
              <a:t>DEADLINE TO APPLY: 10.02.2026</a:t>
            </a:r>
          </a:p>
          <a:p>
            <a:pPr algn="l">
              <a:lnSpc>
                <a:spcPts val="6160"/>
              </a:lnSpc>
            </a:pPr>
          </a:p>
          <a:p>
            <a:pPr algn="l">
              <a:lnSpc>
                <a:spcPts val="6160"/>
              </a:lnSpc>
            </a:pPr>
            <a:r>
              <a:rPr lang="en-US" b="true" sz="4400" spc="220">
                <a:solidFill>
                  <a:srgbClr val="000000"/>
                </a:solidFill>
                <a:latin typeface="Kalam Bold"/>
                <a:ea typeface="Kalam Bold"/>
                <a:cs typeface="Kalam Bold"/>
                <a:sym typeface="Kalam Bold"/>
              </a:rPr>
              <a:t>APPLY HERE</a:t>
            </a:r>
            <a:r>
              <a:rPr lang="en-US" sz="4400" spc="220" b="true">
                <a:solidFill>
                  <a:srgbClr val="000000"/>
                </a:solidFill>
                <a:latin typeface="Kalam Bold"/>
                <a:ea typeface="Kalam Bold"/>
                <a:cs typeface="Kalam Bold"/>
                <a:sym typeface="Kalam Bold"/>
              </a:rPr>
              <a:t>: </a:t>
            </a:r>
            <a:r>
              <a:rPr lang="en-US" b="true" sz="4400" spc="220" u="sng">
                <a:solidFill>
                  <a:srgbClr val="004AAD"/>
                </a:solidFill>
                <a:latin typeface="Kalam Bold"/>
                <a:ea typeface="Kalam Bold"/>
                <a:cs typeface="Kalam Bold"/>
                <a:sym typeface="Kalam Bold"/>
              </a:rPr>
              <a:t>https://forms.gle/fvuUVZcujZxWfAsE9</a:t>
            </a:r>
          </a:p>
        </p:txBody>
      </p:sp>
      <p:sp>
        <p:nvSpPr>
          <p:cNvPr name="Freeform 3" id="3"/>
          <p:cNvSpPr/>
          <p:nvPr/>
        </p:nvSpPr>
        <p:spPr>
          <a:xfrm flipH="false" flipV="false" rot="0">
            <a:off x="10728089" y="3050047"/>
            <a:ext cx="7129716" cy="3836400"/>
          </a:xfrm>
          <a:custGeom>
            <a:avLst/>
            <a:gdLst/>
            <a:ahLst/>
            <a:cxnLst/>
            <a:rect r="r" b="b" t="t" l="l"/>
            <a:pathLst>
              <a:path h="3836400" w="7129716">
                <a:moveTo>
                  <a:pt x="0" y="0"/>
                </a:moveTo>
                <a:lnTo>
                  <a:pt x="7129716" y="0"/>
                </a:lnTo>
                <a:lnTo>
                  <a:pt x="7129716" y="3836400"/>
                </a:lnTo>
                <a:lnTo>
                  <a:pt x="0" y="3836400"/>
                </a:lnTo>
                <a:lnTo>
                  <a:pt x="0" y="0"/>
                </a:lnTo>
                <a:close/>
              </a:path>
            </a:pathLst>
          </a:custGeom>
          <a:blipFill>
            <a:blip r:embed="rId2"/>
            <a:stretch>
              <a:fillRect l="0" t="0" r="0" b="0"/>
            </a:stretch>
          </a:blipFill>
        </p:spPr>
      </p:sp>
      <p:sp>
        <p:nvSpPr>
          <p:cNvPr name="Freeform 4" id="4"/>
          <p:cNvSpPr/>
          <p:nvPr/>
        </p:nvSpPr>
        <p:spPr>
          <a:xfrm flipH="false" flipV="false" rot="0">
            <a:off x="13626011" y="9300011"/>
            <a:ext cx="4661989" cy="979969"/>
          </a:xfrm>
          <a:custGeom>
            <a:avLst/>
            <a:gdLst/>
            <a:ahLst/>
            <a:cxnLst/>
            <a:rect r="r" b="b" t="t" l="l"/>
            <a:pathLst>
              <a:path h="979969" w="4661989">
                <a:moveTo>
                  <a:pt x="0" y="0"/>
                </a:moveTo>
                <a:lnTo>
                  <a:pt x="4661989" y="0"/>
                </a:lnTo>
                <a:lnTo>
                  <a:pt x="4661989" y="979969"/>
                </a:lnTo>
                <a:lnTo>
                  <a:pt x="0" y="979969"/>
                </a:lnTo>
                <a:lnTo>
                  <a:pt x="0" y="0"/>
                </a:lnTo>
                <a:close/>
              </a:path>
            </a:pathLst>
          </a:custGeom>
          <a:blipFill>
            <a:blip r:embed="rId3"/>
            <a:stretch>
              <a:fillRect l="0" t="0" r="0" b="0"/>
            </a:stretch>
          </a:blipFill>
        </p:spPr>
      </p:sp>
      <p:sp>
        <p:nvSpPr>
          <p:cNvPr name="TextBox 5" id="5"/>
          <p:cNvSpPr txBox="true"/>
          <p:nvPr/>
        </p:nvSpPr>
        <p:spPr>
          <a:xfrm rot="0">
            <a:off x="7180511" y="629504"/>
            <a:ext cx="3926979" cy="1019175"/>
          </a:xfrm>
          <a:prstGeom prst="rect">
            <a:avLst/>
          </a:prstGeom>
        </p:spPr>
        <p:txBody>
          <a:bodyPr anchor="t" rtlCol="false" tIns="0" lIns="0" bIns="0" rIns="0">
            <a:spAutoFit/>
          </a:bodyPr>
          <a:lstStyle/>
          <a:p>
            <a:pPr algn="ctr">
              <a:lnSpc>
                <a:spcPts val="8399"/>
              </a:lnSpc>
              <a:spcBef>
                <a:spcPct val="0"/>
              </a:spcBef>
            </a:pPr>
            <a:r>
              <a:rPr lang="en-US" b="true" sz="5999" spc="299">
                <a:solidFill>
                  <a:srgbClr val="000000"/>
                </a:solidFill>
                <a:latin typeface="Kalam Bold"/>
                <a:ea typeface="Kalam Bold"/>
                <a:cs typeface="Kalam Bold"/>
                <a:sym typeface="Kalam Bold"/>
              </a:rPr>
              <a:t>CONTACTS</a:t>
            </a:r>
          </a:p>
        </p:txBody>
      </p:sp>
      <p:sp>
        <p:nvSpPr>
          <p:cNvPr name="TextBox 6" id="6"/>
          <p:cNvSpPr txBox="true"/>
          <p:nvPr/>
        </p:nvSpPr>
        <p:spPr>
          <a:xfrm rot="0">
            <a:off x="0" y="8691481"/>
            <a:ext cx="13626011" cy="1989455"/>
          </a:xfrm>
          <a:prstGeom prst="rect">
            <a:avLst/>
          </a:prstGeom>
        </p:spPr>
        <p:txBody>
          <a:bodyPr anchor="t" rtlCol="false" tIns="0" lIns="0" bIns="0" rIns="0">
            <a:spAutoFit/>
          </a:bodyPr>
          <a:lstStyle/>
          <a:p>
            <a:pPr algn="ctr">
              <a:lnSpc>
                <a:spcPts val="3219"/>
              </a:lnSpc>
              <a:spcBef>
                <a:spcPct val="0"/>
              </a:spcBef>
            </a:pPr>
            <a:r>
              <a:rPr lang="en-US" sz="2299" spc="114">
                <a:solidFill>
                  <a:srgbClr val="000000"/>
                </a:solidFill>
                <a:latin typeface="Kalam"/>
                <a:ea typeface="Kalam"/>
                <a:cs typeface="Kalam"/>
                <a:sym typeface="Kalam"/>
              </a:rPr>
              <a:t>FUNDED BY THE E</a:t>
            </a:r>
            <a:r>
              <a:rPr lang="en-US" sz="2299" spc="114">
                <a:solidFill>
                  <a:srgbClr val="000000"/>
                </a:solidFill>
                <a:latin typeface="Kalam"/>
                <a:ea typeface="Kalam"/>
                <a:cs typeface="Kalam"/>
                <a:sym typeface="Kalam"/>
              </a:rPr>
              <a:t>UROPEAN UNION. VIEWS AND OPINIONS EXPRESSED ARE HOWEVER THOSE OF THE AUTHOR(S) ONLY AND DO NOT NECESSARILY REFLECT THOSE OF THE EUROPEAN UNION OR THE EUROPEAN EDUCATION AND CULTURE EXECUTIVE AGENCY (EACEA). NEITHER THE EUROPEAN UNION NOR EACEA CAN BE HELD RESPONSIBLE FOR THEM.</a:t>
            </a:r>
          </a:p>
          <a:p>
            <a:pPr algn="ctr">
              <a:lnSpc>
                <a:spcPts val="3219"/>
              </a:lnSpc>
              <a:spcBef>
                <a:spcPct val="0"/>
              </a:spcBef>
            </a:pP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84A9FF">
                <a:alpha val="100000"/>
              </a:srgbClr>
            </a:gs>
            <a:gs pos="100000">
              <a:srgbClr val="F5F8FF">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false" flipV="false" rot="0">
            <a:off x="0" y="-784431"/>
            <a:ext cx="18288000" cy="11855861"/>
          </a:xfrm>
          <a:custGeom>
            <a:avLst/>
            <a:gdLst/>
            <a:ahLst/>
            <a:cxnLst/>
            <a:rect r="r" b="b" t="t" l="l"/>
            <a:pathLst>
              <a:path h="11855861" w="18288000">
                <a:moveTo>
                  <a:pt x="0" y="0"/>
                </a:moveTo>
                <a:lnTo>
                  <a:pt x="18288000" y="0"/>
                </a:lnTo>
                <a:lnTo>
                  <a:pt x="18288000" y="11855862"/>
                </a:lnTo>
                <a:lnTo>
                  <a:pt x="0" y="11855862"/>
                </a:lnTo>
                <a:lnTo>
                  <a:pt x="0" y="0"/>
                </a:lnTo>
                <a:close/>
              </a:path>
            </a:pathLst>
          </a:custGeom>
          <a:blipFill>
            <a:blip r:embed="rId2"/>
            <a:stretch>
              <a:fillRect l="0" t="-7844" r="0" b="-7844"/>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DAG7Mfrw8bQ</dc:identifier>
  <dcterms:modified xsi:type="dcterms:W3CDTF">2011-08-01T06:04:30Z</dcterms:modified>
  <cp:revision>1</cp:revision>
  <dc:title>Mindful Sound</dc:title>
</cp:coreProperties>
</file>