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18"/>
  </p:notesMasterIdLst>
  <p:sldIdLst>
    <p:sldId id="361" r:id="rId5"/>
    <p:sldId id="362" r:id="rId6"/>
    <p:sldId id="363" r:id="rId7"/>
    <p:sldId id="365" r:id="rId8"/>
    <p:sldId id="364" r:id="rId9"/>
    <p:sldId id="366" r:id="rId10"/>
    <p:sldId id="367" r:id="rId11"/>
    <p:sldId id="330" r:id="rId12"/>
    <p:sldId id="369" r:id="rId13"/>
    <p:sldId id="370" r:id="rId14"/>
    <p:sldId id="371" r:id="rId15"/>
    <p:sldId id="372" r:id="rId16"/>
    <p:sldId id="373" r:id="rId17"/>
  </p:sldIdLst>
  <p:sldSz cx="9144000" cy="5143500" type="screen16x9"/>
  <p:notesSz cx="6858000" cy="9144000"/>
  <p:embeddedFontLs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aleway ExtraBold" pitchFamily="2" charset="0"/>
      <p:bold r:id="rId31"/>
      <p:boldItalic r:id="rId32"/>
    </p:embeddedFont>
    <p:embeddedFont>
      <p:font typeface="Raleway Medium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3FF"/>
    <a:srgbClr val="D560F3"/>
    <a:srgbClr val="7030A0"/>
    <a:srgbClr val="550868"/>
    <a:srgbClr val="7F0C9D"/>
    <a:srgbClr val="FAE1FE"/>
    <a:srgbClr val="AA1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5644FC-D76E-48FB-96D4-F8E3461936E3}">
  <a:tblStyle styleId="{F85644FC-D76E-48FB-96D4-F8E3461936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2C5A8-959A-4D38-8FEB-22C882B496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833F849-0286-B06A-4DB6-142EC5A6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bdd46c614_1_64:notes">
            <a:extLst>
              <a:ext uri="{FF2B5EF4-FFF2-40B4-BE49-F238E27FC236}">
                <a16:creationId xmlns:a16="http://schemas.microsoft.com/office/drawing/2014/main" id="{7A313935-BDA3-D15E-46DE-EE74324DD1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abdd46c614_1_64:notes">
            <a:extLst>
              <a:ext uri="{FF2B5EF4-FFF2-40B4-BE49-F238E27FC236}">
                <a16:creationId xmlns:a16="http://schemas.microsoft.com/office/drawing/2014/main" id="{633DC667-CBF4-2D62-B7C2-FF84AE393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27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94E3EDA3-CBFA-28E4-6D47-3CD5D1E4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C91039DE-2A63-B288-67C2-6738A61EA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C8BCD871-B7AA-0033-696C-7A217DB5B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25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72B0C5F-459F-57E6-3C5D-661435CA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D4DD65F6-B74E-E5E6-CE5E-D66EA65F0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5516D479-4131-1F02-61FE-B9CB3BF7BE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129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2E4DE816-BF45-9409-C428-96F6ACDA2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abdd46c614_1_715:notes">
            <a:extLst>
              <a:ext uri="{FF2B5EF4-FFF2-40B4-BE49-F238E27FC236}">
                <a16:creationId xmlns:a16="http://schemas.microsoft.com/office/drawing/2014/main" id="{A685D4E2-9DF7-75DB-8FA5-A3928EE70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abdd46c614_1_715:notes">
            <a:extLst>
              <a:ext uri="{FF2B5EF4-FFF2-40B4-BE49-F238E27FC236}">
                <a16:creationId xmlns:a16="http://schemas.microsoft.com/office/drawing/2014/main" id="{A108D73C-B5E6-ABB5-4225-E5A73834BC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5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55D83DE3-5409-99F9-91A4-33B5A9E0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abdd46c614_1_732:notes">
            <a:extLst>
              <a:ext uri="{FF2B5EF4-FFF2-40B4-BE49-F238E27FC236}">
                <a16:creationId xmlns:a16="http://schemas.microsoft.com/office/drawing/2014/main" id="{9812CB09-142E-D7AD-268F-FFA0D018B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g2abdd46c614_1_732:notes">
            <a:extLst>
              <a:ext uri="{FF2B5EF4-FFF2-40B4-BE49-F238E27FC236}">
                <a16:creationId xmlns:a16="http://schemas.microsoft.com/office/drawing/2014/main" id="{56F3A97F-9259-D4E9-D8C1-63009158D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96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B74CF222-156D-E3B9-EC82-6C18387E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bdd46c614_1_72:notes">
            <a:extLst>
              <a:ext uri="{FF2B5EF4-FFF2-40B4-BE49-F238E27FC236}">
                <a16:creationId xmlns:a16="http://schemas.microsoft.com/office/drawing/2014/main" id="{300A635E-6501-5CE6-5BDB-6FE747851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abdd46c614_1_72:notes">
            <a:extLst>
              <a:ext uri="{FF2B5EF4-FFF2-40B4-BE49-F238E27FC236}">
                <a16:creationId xmlns:a16="http://schemas.microsoft.com/office/drawing/2014/main" id="{1A73FCF1-EC43-9360-D28C-079A0367B0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7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F460EA5-C0A5-973C-E58A-091A2B3C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28917BC6-57D5-3BCB-2D07-8F7FA18BAF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56B027A1-1B8D-070B-3D4A-F3EF58986D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93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CA159E32-9AEE-471F-7798-4C3B4CA0E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96190CFB-A4AD-4D63-551B-57398C230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1CB36FD3-A576-8028-415F-24C98A84E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23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FC46A00D-58C4-9112-BEC6-6655AF1A8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3562FDBD-FEA2-DB81-6A3D-489EB5CF8B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CA5204A2-436A-3075-B90D-A0BF0FDDE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29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9C1B2F15-8A0D-0575-F5A6-CF236FA56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FD84746C-43C9-29E5-08D4-9BD20B2B2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70885DF6-3C8D-A0AE-34C5-F65CB7C08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74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3C1E081-E6E9-3A19-7D8B-1B727CC87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B04444F2-03B5-BB70-0E14-09D78E629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7DD2A29B-EE9B-5285-FD28-D634B6B75F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5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bdd46c614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2abdd46c614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47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3102524-6C74-4C8D-500C-979B9E0D2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bdd46c614_1_114:notes">
            <a:extLst>
              <a:ext uri="{FF2B5EF4-FFF2-40B4-BE49-F238E27FC236}">
                <a16:creationId xmlns:a16="http://schemas.microsoft.com/office/drawing/2014/main" id="{E463544D-D3EC-1829-67AD-3592B499B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abdd46c614_1_114:notes">
            <a:extLst>
              <a:ext uri="{FF2B5EF4-FFF2-40B4-BE49-F238E27FC236}">
                <a16:creationId xmlns:a16="http://schemas.microsoft.com/office/drawing/2014/main" id="{54E1FCAA-4312-804F-72CE-D39493432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79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06650"/>
            <a:ext cx="6651600" cy="15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49750"/>
            <a:ext cx="3926400" cy="414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8063" y="2350044"/>
            <a:ext cx="3572700" cy="13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963434" y="924863"/>
            <a:ext cx="954000" cy="95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>
            <a:spLocks noGrp="1"/>
          </p:cNvSpPr>
          <p:nvPr>
            <p:ph type="pic" idx="3"/>
          </p:nvPr>
        </p:nvSpPr>
        <p:spPr>
          <a:xfrm>
            <a:off x="1322338" y="539500"/>
            <a:ext cx="2760600" cy="406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" name="Google Shape;56;p8">
            <a:extLst>
              <a:ext uri="{FF2B5EF4-FFF2-40B4-BE49-F238E27FC236}">
                <a16:creationId xmlns:a16="http://schemas.microsoft.com/office/drawing/2014/main" id="{9E622A13-EC98-0661-AF5D-589C8056D257}"/>
              </a:ext>
            </a:extLst>
          </p:cNvPr>
          <p:cNvGrpSpPr/>
          <p:nvPr userDrawn="1"/>
        </p:nvGrpSpPr>
        <p:grpSpPr>
          <a:xfrm>
            <a:off x="-7063" y="-10391"/>
            <a:ext cx="720300" cy="5330536"/>
            <a:chOff x="8424000" y="-4125"/>
            <a:chExt cx="720300" cy="5143600"/>
          </a:xfrm>
        </p:grpSpPr>
        <p:grpSp>
          <p:nvGrpSpPr>
            <p:cNvPr id="3" name="Google Shape;57;p8">
              <a:extLst>
                <a:ext uri="{FF2B5EF4-FFF2-40B4-BE49-F238E27FC236}">
                  <a16:creationId xmlns:a16="http://schemas.microsoft.com/office/drawing/2014/main" id="{2F244444-492D-B94D-2F04-AD1CD58EC2DF}"/>
                </a:ext>
              </a:extLst>
            </p:cNvPr>
            <p:cNvGrpSpPr/>
            <p:nvPr/>
          </p:nvGrpSpPr>
          <p:grpSpPr>
            <a:xfrm>
              <a:off x="8584500" y="-4125"/>
              <a:ext cx="559800" cy="5143600"/>
              <a:chOff x="8584500" y="-4125"/>
              <a:chExt cx="559800" cy="5143600"/>
            </a:xfrm>
          </p:grpSpPr>
          <p:sp>
            <p:nvSpPr>
              <p:cNvPr id="5" name="Google Shape;58;p8">
                <a:extLst>
                  <a:ext uri="{FF2B5EF4-FFF2-40B4-BE49-F238E27FC236}">
                    <a16:creationId xmlns:a16="http://schemas.microsoft.com/office/drawing/2014/main" id="{95BAF1B8-EBDB-47D5-2502-290D8D4A5EF5}"/>
                  </a:ext>
                </a:extLst>
              </p:cNvPr>
              <p:cNvSpPr/>
              <p:nvPr/>
            </p:nvSpPr>
            <p:spPr>
              <a:xfrm>
                <a:off x="8584500" y="-4125"/>
                <a:ext cx="559800" cy="1714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" name="Google Shape;59;p8">
                <a:extLst>
                  <a:ext uri="{FF2B5EF4-FFF2-40B4-BE49-F238E27FC236}">
                    <a16:creationId xmlns:a16="http://schemas.microsoft.com/office/drawing/2014/main" id="{B774E5DE-1BC7-066B-1E38-8C3AF25546AA}"/>
                  </a:ext>
                </a:extLst>
              </p:cNvPr>
              <p:cNvSpPr/>
              <p:nvPr/>
            </p:nvSpPr>
            <p:spPr>
              <a:xfrm>
                <a:off x="8584500" y="1710575"/>
                <a:ext cx="559800" cy="1714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" name="Google Shape;60;p8">
                <a:extLst>
                  <a:ext uri="{FF2B5EF4-FFF2-40B4-BE49-F238E27FC236}">
                    <a16:creationId xmlns:a16="http://schemas.microsoft.com/office/drawing/2014/main" id="{155D5B42-E957-AD2B-7AF4-EB46875AA59B}"/>
                  </a:ext>
                </a:extLst>
              </p:cNvPr>
              <p:cNvSpPr/>
              <p:nvPr/>
            </p:nvSpPr>
            <p:spPr>
              <a:xfrm>
                <a:off x="8584500" y="3424975"/>
                <a:ext cx="559800" cy="1714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4" name="Google Shape;61;p8">
              <a:extLst>
                <a:ext uri="{FF2B5EF4-FFF2-40B4-BE49-F238E27FC236}">
                  <a16:creationId xmlns:a16="http://schemas.microsoft.com/office/drawing/2014/main" id="{2E23A19B-F65B-C4B4-AB8C-3DCB9D64CD63}"/>
                </a:ext>
              </a:extLst>
            </p:cNvPr>
            <p:cNvSpPr/>
            <p:nvPr/>
          </p:nvSpPr>
          <p:spPr>
            <a:xfrm rot="5400000">
              <a:off x="5934900" y="2489132"/>
              <a:ext cx="5138700" cy="16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99300" y="2101457"/>
            <a:ext cx="3572700" cy="13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99300" y="794837"/>
            <a:ext cx="954000" cy="95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>
            <a:spLocks noGrp="1"/>
          </p:cNvSpPr>
          <p:nvPr>
            <p:ph type="pic" idx="3"/>
          </p:nvPr>
        </p:nvSpPr>
        <p:spPr>
          <a:xfrm>
            <a:off x="5103300" y="539550"/>
            <a:ext cx="2760600" cy="406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" name="Google Shape;56;p8">
            <a:extLst>
              <a:ext uri="{FF2B5EF4-FFF2-40B4-BE49-F238E27FC236}">
                <a16:creationId xmlns:a16="http://schemas.microsoft.com/office/drawing/2014/main" id="{9E622A13-EC98-0661-AF5D-589C8056D257}"/>
              </a:ext>
            </a:extLst>
          </p:cNvPr>
          <p:cNvGrpSpPr/>
          <p:nvPr userDrawn="1"/>
        </p:nvGrpSpPr>
        <p:grpSpPr>
          <a:xfrm>
            <a:off x="8423700" y="-93568"/>
            <a:ext cx="720300" cy="5330536"/>
            <a:chOff x="8424000" y="-4125"/>
            <a:chExt cx="720300" cy="5143600"/>
          </a:xfrm>
        </p:grpSpPr>
        <p:grpSp>
          <p:nvGrpSpPr>
            <p:cNvPr id="3" name="Google Shape;57;p8">
              <a:extLst>
                <a:ext uri="{FF2B5EF4-FFF2-40B4-BE49-F238E27FC236}">
                  <a16:creationId xmlns:a16="http://schemas.microsoft.com/office/drawing/2014/main" id="{2F244444-492D-B94D-2F04-AD1CD58EC2DF}"/>
                </a:ext>
              </a:extLst>
            </p:cNvPr>
            <p:cNvGrpSpPr/>
            <p:nvPr/>
          </p:nvGrpSpPr>
          <p:grpSpPr>
            <a:xfrm>
              <a:off x="8584500" y="-4125"/>
              <a:ext cx="559800" cy="5143600"/>
              <a:chOff x="8584500" y="-4125"/>
              <a:chExt cx="559800" cy="5143600"/>
            </a:xfrm>
          </p:grpSpPr>
          <p:sp>
            <p:nvSpPr>
              <p:cNvPr id="5" name="Google Shape;58;p8">
                <a:extLst>
                  <a:ext uri="{FF2B5EF4-FFF2-40B4-BE49-F238E27FC236}">
                    <a16:creationId xmlns:a16="http://schemas.microsoft.com/office/drawing/2014/main" id="{95BAF1B8-EBDB-47D5-2502-290D8D4A5EF5}"/>
                  </a:ext>
                </a:extLst>
              </p:cNvPr>
              <p:cNvSpPr/>
              <p:nvPr/>
            </p:nvSpPr>
            <p:spPr>
              <a:xfrm>
                <a:off x="8584500" y="-4125"/>
                <a:ext cx="559800" cy="1714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" name="Google Shape;59;p8">
                <a:extLst>
                  <a:ext uri="{FF2B5EF4-FFF2-40B4-BE49-F238E27FC236}">
                    <a16:creationId xmlns:a16="http://schemas.microsoft.com/office/drawing/2014/main" id="{B774E5DE-1BC7-066B-1E38-8C3AF25546AA}"/>
                  </a:ext>
                </a:extLst>
              </p:cNvPr>
              <p:cNvSpPr/>
              <p:nvPr/>
            </p:nvSpPr>
            <p:spPr>
              <a:xfrm>
                <a:off x="8584500" y="1710575"/>
                <a:ext cx="559800" cy="1714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" name="Google Shape;60;p8">
                <a:extLst>
                  <a:ext uri="{FF2B5EF4-FFF2-40B4-BE49-F238E27FC236}">
                    <a16:creationId xmlns:a16="http://schemas.microsoft.com/office/drawing/2014/main" id="{155D5B42-E957-AD2B-7AF4-EB46875AA59B}"/>
                  </a:ext>
                </a:extLst>
              </p:cNvPr>
              <p:cNvSpPr/>
              <p:nvPr/>
            </p:nvSpPr>
            <p:spPr>
              <a:xfrm>
                <a:off x="8584500" y="3424975"/>
                <a:ext cx="559800" cy="1714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4" name="Google Shape;61;p8">
              <a:extLst>
                <a:ext uri="{FF2B5EF4-FFF2-40B4-BE49-F238E27FC236}">
                  <a16:creationId xmlns:a16="http://schemas.microsoft.com/office/drawing/2014/main" id="{2E23A19B-F65B-C4B4-AB8C-3DCB9D64CD63}"/>
                </a:ext>
              </a:extLst>
            </p:cNvPr>
            <p:cNvSpPr/>
            <p:nvPr/>
          </p:nvSpPr>
          <p:spPr>
            <a:xfrm rot="5400000">
              <a:off x="5934900" y="2489132"/>
              <a:ext cx="5138700" cy="16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25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" name="Google Shape;56;p8"/>
          <p:cNvGrpSpPr/>
          <p:nvPr/>
        </p:nvGrpSpPr>
        <p:grpSpPr>
          <a:xfrm>
            <a:off x="8424000" y="-4125"/>
            <a:ext cx="720300" cy="5143600"/>
            <a:chOff x="8424000" y="-4125"/>
            <a:chExt cx="720300" cy="5143600"/>
          </a:xfrm>
        </p:grpSpPr>
        <p:grpSp>
          <p:nvGrpSpPr>
            <p:cNvPr id="57" name="Google Shape;57;p8"/>
            <p:cNvGrpSpPr/>
            <p:nvPr/>
          </p:nvGrpSpPr>
          <p:grpSpPr>
            <a:xfrm>
              <a:off x="8584500" y="-4125"/>
              <a:ext cx="559800" cy="5143600"/>
              <a:chOff x="8584500" y="-4125"/>
              <a:chExt cx="559800" cy="5143600"/>
            </a:xfrm>
          </p:grpSpPr>
          <p:sp>
            <p:nvSpPr>
              <p:cNvPr id="58" name="Google Shape;58;p8"/>
              <p:cNvSpPr/>
              <p:nvPr/>
            </p:nvSpPr>
            <p:spPr>
              <a:xfrm>
                <a:off x="8584500" y="-4125"/>
                <a:ext cx="559800" cy="1714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" name="Google Shape;59;p8"/>
              <p:cNvSpPr/>
              <p:nvPr/>
            </p:nvSpPr>
            <p:spPr>
              <a:xfrm>
                <a:off x="8584500" y="1710575"/>
                <a:ext cx="559800" cy="1714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>
                <a:off x="8584500" y="3424975"/>
                <a:ext cx="559800" cy="1714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61" name="Google Shape;61;p8"/>
            <p:cNvSpPr/>
            <p:nvPr/>
          </p:nvSpPr>
          <p:spPr>
            <a:xfrm rot="5400000">
              <a:off x="5934900" y="2489132"/>
              <a:ext cx="5138700" cy="16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2" name="Google Shape;62;p8"/>
          <p:cNvSpPr/>
          <p:nvPr/>
        </p:nvSpPr>
        <p:spPr>
          <a:xfrm>
            <a:off x="713225" y="274663"/>
            <a:ext cx="1449900" cy="16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_ONLY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1"/>
          <p:cNvGrpSpPr/>
          <p:nvPr/>
        </p:nvGrpSpPr>
        <p:grpSpPr>
          <a:xfrm>
            <a:off x="0" y="275063"/>
            <a:ext cx="9144000" cy="4868438"/>
            <a:chOff x="0" y="275063"/>
            <a:chExt cx="9144000" cy="4868438"/>
          </a:xfrm>
        </p:grpSpPr>
        <p:sp>
          <p:nvSpPr>
            <p:cNvPr id="193" name="Google Shape;193;p21"/>
            <p:cNvSpPr/>
            <p:nvPr/>
          </p:nvSpPr>
          <p:spPr>
            <a:xfrm>
              <a:off x="713225" y="275063"/>
              <a:ext cx="1449900" cy="16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94" name="Google Shape;194;p21"/>
            <p:cNvGrpSpPr/>
            <p:nvPr/>
          </p:nvGrpSpPr>
          <p:grpSpPr>
            <a:xfrm>
              <a:off x="0" y="4822500"/>
              <a:ext cx="9144000" cy="321000"/>
              <a:chOff x="0" y="4822500"/>
              <a:chExt cx="9144000" cy="321000"/>
            </a:xfrm>
          </p:grpSpPr>
          <p:sp>
            <p:nvSpPr>
              <p:cNvPr id="195" name="Google Shape;195;p21"/>
              <p:cNvSpPr/>
              <p:nvPr/>
            </p:nvSpPr>
            <p:spPr>
              <a:xfrm>
                <a:off x="0" y="4983000"/>
                <a:ext cx="9144000" cy="160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0" y="4822500"/>
                <a:ext cx="9144000" cy="160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97" name="Google Shape;197;p21"/>
          <p:cNvGrpSpPr/>
          <p:nvPr/>
        </p:nvGrpSpPr>
        <p:grpSpPr>
          <a:xfrm>
            <a:off x="8430775" y="0"/>
            <a:ext cx="713318" cy="857100"/>
            <a:chOff x="8430775" y="0"/>
            <a:chExt cx="713318" cy="857100"/>
          </a:xfrm>
        </p:grpSpPr>
        <p:sp>
          <p:nvSpPr>
            <p:cNvPr id="198" name="Google Shape;198;p21"/>
            <p:cNvSpPr/>
            <p:nvPr/>
          </p:nvSpPr>
          <p:spPr>
            <a:xfrm rot="10800000" flipH="1">
              <a:off x="8787393" y="0"/>
              <a:ext cx="356700" cy="85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 rot="10800000" flipH="1">
              <a:off x="8430775" y="0"/>
              <a:ext cx="356700" cy="85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9"/>
          <p:cNvGrpSpPr/>
          <p:nvPr/>
        </p:nvGrpSpPr>
        <p:grpSpPr>
          <a:xfrm>
            <a:off x="0" y="0"/>
            <a:ext cx="9143875" cy="5143500"/>
            <a:chOff x="0" y="0"/>
            <a:chExt cx="9143875" cy="5143500"/>
          </a:xfrm>
        </p:grpSpPr>
        <p:sp>
          <p:nvSpPr>
            <p:cNvPr id="261" name="Google Shape;261;p29"/>
            <p:cNvSpPr/>
            <p:nvPr/>
          </p:nvSpPr>
          <p:spPr>
            <a:xfrm rot="10800000" flipH="1">
              <a:off x="0" y="4286400"/>
              <a:ext cx="713100" cy="85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 rot="10800000" flipH="1">
              <a:off x="0" y="3429300"/>
              <a:ext cx="713100" cy="85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 rot="10800000" flipH="1">
              <a:off x="8430775" y="0"/>
              <a:ext cx="713100" cy="85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 rot="10800000" flipH="1">
              <a:off x="8430775" y="857100"/>
              <a:ext cx="713100" cy="85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430775" y="1714200"/>
              <a:ext cx="713100" cy="16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6" name="Google Shape;266;p29"/>
          <p:cNvSpPr/>
          <p:nvPr/>
        </p:nvSpPr>
        <p:spPr>
          <a:xfrm>
            <a:off x="713225" y="274663"/>
            <a:ext cx="1449900" cy="16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F7DE-C338-F664-20F3-B2EF9D31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A4D70-F9C2-1022-B2B0-A9E08532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7A04-B6F4-3742-9679-0DF4ACB0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48A-E2C2-4D11-97DB-F317FB2570D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C4B7-186C-8E4A-C9FF-09B8F6EA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880C-0DDE-9D3A-FCC2-6DB44A08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32B8-7D18-447B-BCD7-6C260D341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○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■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○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■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○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■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0" r:id="rId3"/>
    <p:sldLayoutId id="2147483654" r:id="rId4"/>
    <p:sldLayoutId id="2147483656" r:id="rId5"/>
    <p:sldLayoutId id="2147483658" r:id="rId6"/>
    <p:sldLayoutId id="2147483667" r:id="rId7"/>
    <p:sldLayoutId id="2147483675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08BD826C-2ED2-8049-2D81-FAB1EDEE0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8">
            <a:extLst>
              <a:ext uri="{FF2B5EF4-FFF2-40B4-BE49-F238E27FC236}">
                <a16:creationId xmlns:a16="http://schemas.microsoft.com/office/drawing/2014/main" id="{F52EC4F2-31B4-584F-76CF-7DCC5ADA3D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47" b="18070"/>
          <a:stretch/>
        </p:blipFill>
        <p:spPr>
          <a:xfrm>
            <a:off x="-1309510" y="0"/>
            <a:ext cx="52761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8">
            <a:extLst>
              <a:ext uri="{FF2B5EF4-FFF2-40B4-BE49-F238E27FC236}">
                <a16:creationId xmlns:a16="http://schemas.microsoft.com/office/drawing/2014/main" id="{A3D5AC9F-E700-6450-510D-49E40862F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597" y="1342268"/>
            <a:ext cx="4681644" cy="12294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solidFill>
                  <a:schemeClr val="accent1"/>
                </a:solidFill>
                <a:latin typeface="Raleway ExtraBold" pitchFamily="2" charset="0"/>
              </a:rPr>
              <a:t>“ Fostering inclusive entrepreneurship for a stronger society and economy”</a:t>
            </a:r>
            <a:endParaRPr sz="2000" i="1" dirty="0">
              <a:solidFill>
                <a:schemeClr val="accent1"/>
              </a:solidFill>
              <a:latin typeface="Raleway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3E18BEB-1582-F230-31ED-CE8B6699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CD8C9EF8-6641-102C-8D24-D1E30C3AF0A7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The Macro Level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869FF-8E1D-ADA9-695F-9D18C905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4" y="1162050"/>
            <a:ext cx="7048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C177ADFE-230D-CBD0-01EB-CA625C959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3401A88B-F243-C9A0-C306-2B09EFFDEAE8}"/>
              </a:ext>
            </a:extLst>
          </p:cNvPr>
          <p:cNvSpPr txBox="1"/>
          <p:nvPr/>
        </p:nvSpPr>
        <p:spPr>
          <a:xfrm>
            <a:off x="2551289" y="233827"/>
            <a:ext cx="4742818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32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Cross-Cutting Themes</a:t>
            </a:r>
            <a:endParaRPr lang="ar-SA" sz="2000" dirty="0">
              <a:latin typeface="Raleway ExtraBold" pitchFamily="2" charset="0"/>
              <a:cs typeface="Arial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6C4C71F-45A3-AE7A-D8EE-F849CC0E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59" b="19232"/>
          <a:stretch/>
        </p:blipFill>
        <p:spPr>
          <a:xfrm>
            <a:off x="1748293" y="1002702"/>
            <a:ext cx="6035608" cy="39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86773A44-6BEE-B357-21E4-65E9836D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7">
            <a:extLst>
              <a:ext uri="{FF2B5EF4-FFF2-40B4-BE49-F238E27FC236}">
                <a16:creationId xmlns:a16="http://schemas.microsoft.com/office/drawing/2014/main" id="{10FC4989-E6E3-F963-17BD-DC3377D15E71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453719" y="185377"/>
            <a:ext cx="3317562" cy="946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b="1" dirty="0"/>
              <a:t>Strategic Partners </a:t>
            </a:r>
            <a:endParaRPr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6D851F-8A08-0D34-618D-72798CA89FE9}"/>
              </a:ext>
            </a:extLst>
          </p:cNvPr>
          <p:cNvGrpSpPr/>
          <p:nvPr/>
        </p:nvGrpSpPr>
        <p:grpSpPr>
          <a:xfrm>
            <a:off x="1378626" y="806670"/>
            <a:ext cx="6348539" cy="3923374"/>
            <a:chOff x="2339562" y="513939"/>
            <a:chExt cx="6808480" cy="4335189"/>
          </a:xfrm>
        </p:grpSpPr>
        <p:pic>
          <p:nvPicPr>
            <p:cNvPr id="798" name="Google Shape;798;p57">
              <a:extLst>
                <a:ext uri="{FF2B5EF4-FFF2-40B4-BE49-F238E27FC236}">
                  <a16:creationId xmlns:a16="http://schemas.microsoft.com/office/drawing/2014/main" id="{958C781B-B869-3A6A-F0A1-03A55336354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0382"/>
            <a:stretch/>
          </p:blipFill>
          <p:spPr>
            <a:xfrm>
              <a:off x="2594342" y="513939"/>
              <a:ext cx="991527" cy="644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397FE1-0EEB-50D3-5435-287286B850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62118" y="1272017"/>
              <a:ext cx="1463073" cy="94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57">
              <a:extLst>
                <a:ext uri="{FF2B5EF4-FFF2-40B4-BE49-F238E27FC236}">
                  <a16:creationId xmlns:a16="http://schemas.microsoft.com/office/drawing/2014/main" id="{834331F4-3BCC-8054-DD28-F6B3EE4FF52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36392" y="536087"/>
              <a:ext cx="1568371" cy="524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57">
              <a:extLst>
                <a:ext uri="{FF2B5EF4-FFF2-40B4-BE49-F238E27FC236}">
                  <a16:creationId xmlns:a16="http://schemas.microsoft.com/office/drawing/2014/main" id="{5ED3DF95-D053-B7F2-5CFC-E16C4A3096A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93" r="292"/>
            <a:stretch/>
          </p:blipFill>
          <p:spPr>
            <a:xfrm>
              <a:off x="4388599" y="1339883"/>
              <a:ext cx="1072492" cy="87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57" descr="Webinar: Disruptive Technologies for Development (DT4D): Unleashing  Innovation in Developing Countries - EARSC">
              <a:extLst>
                <a:ext uri="{FF2B5EF4-FFF2-40B4-BE49-F238E27FC236}">
                  <a16:creationId xmlns:a16="http://schemas.microsoft.com/office/drawing/2014/main" id="{A0894D2E-53DA-AAE1-B795-480A96939DA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1261" t="35975" r="9872" b="37598"/>
            <a:stretch/>
          </p:blipFill>
          <p:spPr>
            <a:xfrm>
              <a:off x="6446677" y="513939"/>
              <a:ext cx="2392183" cy="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57" descr="GSMA | WFP logo - Newsroom">
              <a:extLst>
                <a:ext uri="{FF2B5EF4-FFF2-40B4-BE49-F238E27FC236}">
                  <a16:creationId xmlns:a16="http://schemas.microsoft.com/office/drawing/2014/main" id="{2377CC3A-AEE8-84F7-2917-35110D34B7A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1033" r="16415" b="13602"/>
            <a:stretch/>
          </p:blipFill>
          <p:spPr>
            <a:xfrm>
              <a:off x="5942342" y="1298365"/>
              <a:ext cx="1847558" cy="693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57">
              <a:extLst>
                <a:ext uri="{FF2B5EF4-FFF2-40B4-BE49-F238E27FC236}">
                  <a16:creationId xmlns:a16="http://schemas.microsoft.com/office/drawing/2014/main" id="{5A0E2B44-A36F-B9E2-F489-59663DD658C5}"/>
                </a:ext>
              </a:extLst>
            </p:cNvPr>
            <p:cNvPicPr preferRelativeResize="0"/>
            <p:nvPr/>
          </p:nvPicPr>
          <p:blipFill>
            <a:blip r:embed="rId9"/>
            <a:srcRect/>
            <a:stretch/>
          </p:blipFill>
          <p:spPr>
            <a:xfrm>
              <a:off x="7501953" y="2430293"/>
              <a:ext cx="1646089" cy="749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57" descr="A black and yellow sign with a letter&#10;&#10;Description automatically generated">
              <a:extLst>
                <a:ext uri="{FF2B5EF4-FFF2-40B4-BE49-F238E27FC236}">
                  <a16:creationId xmlns:a16="http://schemas.microsoft.com/office/drawing/2014/main" id="{1BE0D793-266A-7F73-7982-8BB352D1E08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51400" y="2405805"/>
              <a:ext cx="708322" cy="94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A logo with a tree and text&#10;&#10;Description automatically generated">
              <a:extLst>
                <a:ext uri="{FF2B5EF4-FFF2-40B4-BE49-F238E27FC236}">
                  <a16:creationId xmlns:a16="http://schemas.microsoft.com/office/drawing/2014/main" id="{DB1EDAD3-8F44-56E5-7F93-D653D857A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45336" y="3563542"/>
              <a:ext cx="1470060" cy="980041"/>
            </a:xfrm>
            <a:prstGeom prst="rect">
              <a:avLst/>
            </a:prstGeom>
          </p:spPr>
        </p:pic>
        <p:pic>
          <p:nvPicPr>
            <p:cNvPr id="5" name="Picture 4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16A0B7E5-A791-1E8E-A239-1F7B47A5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5681"/>
            <a:stretch/>
          </p:blipFill>
          <p:spPr>
            <a:xfrm>
              <a:off x="7952728" y="1287884"/>
              <a:ext cx="886132" cy="71410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A1FD7C-DF63-06C5-CB65-41CAA209A7C2}"/>
                </a:ext>
              </a:extLst>
            </p:cNvPr>
            <p:cNvGrpSpPr/>
            <p:nvPr/>
          </p:nvGrpSpPr>
          <p:grpSpPr>
            <a:xfrm>
              <a:off x="4368337" y="3563542"/>
              <a:ext cx="1280350" cy="1179407"/>
              <a:chOff x="4777372" y="2046840"/>
              <a:chExt cx="1705007" cy="1570583"/>
            </a:xfrm>
          </p:grpSpPr>
          <p:pic>
            <p:nvPicPr>
              <p:cNvPr id="9" name="Picture 8" descr="A logo with a black background&#10;&#10;Description automatically generated">
                <a:extLst>
                  <a:ext uri="{FF2B5EF4-FFF2-40B4-BE49-F238E27FC236}">
                    <a16:creationId xmlns:a16="http://schemas.microsoft.com/office/drawing/2014/main" id="{95B6E108-3571-4D77-284B-CA35E6C7F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41114" b="35078"/>
              <a:stretch/>
            </p:blipFill>
            <p:spPr>
              <a:xfrm>
                <a:off x="4804355" y="2046840"/>
                <a:ext cx="1547322" cy="1049818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0B233D3-224B-85BF-A042-211A057989A5}"/>
                  </a:ext>
                </a:extLst>
              </p:cNvPr>
              <p:cNvGrpSpPr/>
              <p:nvPr/>
            </p:nvGrpSpPr>
            <p:grpSpPr>
              <a:xfrm>
                <a:off x="4777372" y="3243802"/>
                <a:ext cx="1705007" cy="373621"/>
                <a:chOff x="4579177" y="3129778"/>
                <a:chExt cx="2083015" cy="456454"/>
              </a:xfrm>
            </p:grpSpPr>
            <p:pic>
              <p:nvPicPr>
                <p:cNvPr id="11" name="Picture 10" descr="A logo with a black background&#10;&#10;Description automatically generated">
                  <a:extLst>
                    <a:ext uri="{FF2B5EF4-FFF2-40B4-BE49-F238E27FC236}">
                      <a16:creationId xmlns:a16="http://schemas.microsoft.com/office/drawing/2014/main" id="{F8CF1D12-A971-8750-A39E-85A8B4AED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22222" t="89212"/>
                <a:stretch/>
              </p:blipFill>
              <p:spPr>
                <a:xfrm>
                  <a:off x="4579177" y="3411778"/>
                  <a:ext cx="2043756" cy="174454"/>
                </a:xfrm>
                <a:prstGeom prst="rect">
                  <a:avLst/>
                </a:prstGeom>
              </p:spPr>
            </p:pic>
            <p:pic>
              <p:nvPicPr>
                <p:cNvPr id="12" name="Picture 11" descr="A logo with a black background&#10;&#10;Description automatically generated">
                  <a:extLst>
                    <a:ext uri="{FF2B5EF4-FFF2-40B4-BE49-F238E27FC236}">
                      <a16:creationId xmlns:a16="http://schemas.microsoft.com/office/drawing/2014/main" id="{1977902A-46F1-B5E3-9027-86C6F58E8E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t="71746" r="25440" b="12683"/>
                <a:stretch/>
              </p:blipFill>
              <p:spPr>
                <a:xfrm>
                  <a:off x="4618436" y="3129778"/>
                  <a:ext cx="2043756" cy="2517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579986-6E18-0606-0C97-661BEC051D7F}"/>
                </a:ext>
              </a:extLst>
            </p:cNvPr>
            <p:cNvGrpSpPr/>
            <p:nvPr/>
          </p:nvGrpSpPr>
          <p:grpSpPr>
            <a:xfrm>
              <a:off x="2339562" y="3446190"/>
              <a:ext cx="1588471" cy="1402938"/>
              <a:chOff x="2426991" y="1902564"/>
              <a:chExt cx="2115322" cy="1868253"/>
            </a:xfrm>
          </p:grpSpPr>
          <p:pic>
            <p:nvPicPr>
              <p:cNvPr id="14" name="Picture 13" descr="A logo of a star&#10;&#10;Description automatically generated">
                <a:extLst>
                  <a:ext uri="{FF2B5EF4-FFF2-40B4-BE49-F238E27FC236}">
                    <a16:creationId xmlns:a16="http://schemas.microsoft.com/office/drawing/2014/main" id="{8992AEE5-D03F-7E74-C465-3E96F1C0D4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25845"/>
              <a:stretch/>
            </p:blipFill>
            <p:spPr>
              <a:xfrm>
                <a:off x="2634636" y="1902564"/>
                <a:ext cx="1705012" cy="1281360"/>
              </a:xfrm>
              <a:prstGeom prst="rect">
                <a:avLst/>
              </a:prstGeom>
            </p:spPr>
          </p:pic>
          <p:pic>
            <p:nvPicPr>
              <p:cNvPr id="15" name="Picture 14" descr="A logo of a star&#10;&#10;Description automatically generated">
                <a:extLst>
                  <a:ext uri="{FF2B5EF4-FFF2-40B4-BE49-F238E27FC236}">
                    <a16:creationId xmlns:a16="http://schemas.microsoft.com/office/drawing/2014/main" id="{82BA86D4-5476-E60E-4329-CEEC438550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72733"/>
              <a:stretch/>
            </p:blipFill>
            <p:spPr>
              <a:xfrm>
                <a:off x="2426991" y="3186248"/>
                <a:ext cx="2115322" cy="584569"/>
              </a:xfrm>
              <a:prstGeom prst="rect">
                <a:avLst/>
              </a:prstGeom>
            </p:spPr>
          </p:pic>
        </p:grpSp>
        <p:pic>
          <p:nvPicPr>
            <p:cNvPr id="17" name="Picture 16" descr="A blue flag with yellow stars on it&#10;&#10;Description automatically generated">
              <a:extLst>
                <a:ext uri="{FF2B5EF4-FFF2-40B4-BE49-F238E27FC236}">
                  <a16:creationId xmlns:a16="http://schemas.microsoft.com/office/drawing/2014/main" id="{112208A6-EA20-5488-BE60-DFCCDA9E5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4874" t="4550" r="65989" b="50976"/>
            <a:stretch/>
          </p:blipFill>
          <p:spPr>
            <a:xfrm>
              <a:off x="5673628" y="2366064"/>
              <a:ext cx="1740688" cy="1043814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461364-4A72-F6E7-1C1D-B8DFD9A2CFC3}"/>
                </a:ext>
              </a:extLst>
            </p:cNvPr>
            <p:cNvGrpSpPr/>
            <p:nvPr/>
          </p:nvGrpSpPr>
          <p:grpSpPr>
            <a:xfrm>
              <a:off x="2357466" y="2207231"/>
              <a:ext cx="1539400" cy="1226332"/>
              <a:chOff x="6812492" y="3498509"/>
              <a:chExt cx="1740688" cy="1386684"/>
            </a:xfrm>
          </p:grpSpPr>
          <p:pic>
            <p:nvPicPr>
              <p:cNvPr id="21" name="Picture 20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F595FDEE-B8BA-393E-FF7F-2DF1E7BF65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r="70564"/>
              <a:stretch/>
            </p:blipFill>
            <p:spPr>
              <a:xfrm>
                <a:off x="7279250" y="3498509"/>
                <a:ext cx="723362" cy="79057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2D6692-093E-202C-2688-1A8C5203C4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29167"/>
              <a:stretch/>
            </p:blipFill>
            <p:spPr>
              <a:xfrm>
                <a:off x="6812492" y="4094618"/>
                <a:ext cx="1740688" cy="790575"/>
              </a:xfrm>
              <a:prstGeom prst="rect">
                <a:avLst/>
              </a:prstGeom>
            </p:spPr>
          </p:pic>
        </p:grpSp>
        <p:pic>
          <p:nvPicPr>
            <p:cNvPr id="25" name="Picture 24" descr="A logo with blue and green triangles&#10;&#10;Description automatically generated">
              <a:extLst>
                <a:ext uri="{FF2B5EF4-FFF2-40B4-BE49-F238E27FC236}">
                  <a16:creationId xmlns:a16="http://schemas.microsoft.com/office/drawing/2014/main" id="{CA806FC5-8F5F-28CD-9B3E-434BAC2B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88991" y="3457363"/>
              <a:ext cx="1412960" cy="1391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6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>
          <a:extLst>
            <a:ext uri="{FF2B5EF4-FFF2-40B4-BE49-F238E27FC236}">
              <a16:creationId xmlns:a16="http://schemas.microsoft.com/office/drawing/2014/main" id="{B993B049-F1C8-9A76-BCAD-60FCE748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58">
            <a:extLst>
              <a:ext uri="{FF2B5EF4-FFF2-40B4-BE49-F238E27FC236}">
                <a16:creationId xmlns:a16="http://schemas.microsoft.com/office/drawing/2014/main" id="{FF5F3444-4824-6143-97F3-3298F67E30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54" r="5555"/>
          <a:stretch/>
        </p:blipFill>
        <p:spPr>
          <a:xfrm>
            <a:off x="3149600" y="0"/>
            <a:ext cx="5994400" cy="4831644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58">
            <a:extLst>
              <a:ext uri="{FF2B5EF4-FFF2-40B4-BE49-F238E27FC236}">
                <a16:creationId xmlns:a16="http://schemas.microsoft.com/office/drawing/2014/main" id="{299C6460-D7B5-CE1E-2316-FFB41E4DEE56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24177" y="1666346"/>
            <a:ext cx="2162175" cy="32654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300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Contact Information </a:t>
            </a:r>
            <a:endParaRPr sz="13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sz="13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Amman  ​</a:t>
            </a:r>
            <a:endParaRPr sz="11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info@tti-jo.org​</a:t>
            </a: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Tel: +962786028595 ​</a:t>
            </a: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Irbid ​</a:t>
            </a:r>
            <a:endParaRPr sz="11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02incubator@tti-jo.org        </a:t>
            </a: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Tel: +962786253250​</a:t>
            </a: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Karak ​</a:t>
            </a:r>
            <a:endParaRPr sz="11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03incubator@tti-jo.org​</a:t>
            </a: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1100" dirty="0">
                <a:latin typeface="Nunito Sans"/>
                <a:ea typeface="Nunito Sans"/>
                <a:cs typeface="Nunito Sans"/>
                <a:sym typeface="Nunito Sans"/>
              </a:rPr>
              <a:t>Tel: +</a:t>
            </a:r>
            <a:r>
              <a:rPr lang="en" sz="1100" dirty="0"/>
              <a:t>962782020213</a:t>
            </a:r>
            <a:r>
              <a:rPr lang="en" sz="1100" dirty="0">
                <a:latin typeface="Nunito Sans"/>
                <a:ea typeface="Nunito Sans"/>
                <a:cs typeface="Nunito Sans"/>
                <a:sym typeface="Nunito Sans"/>
              </a:rPr>
              <a:t>​</a:t>
            </a:r>
            <a:endParaRPr sz="1100" dirty="0"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sz="11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Google Shape;326;p37">
            <a:extLst>
              <a:ext uri="{FF2B5EF4-FFF2-40B4-BE49-F238E27FC236}">
                <a16:creationId xmlns:a16="http://schemas.microsoft.com/office/drawing/2014/main" id="{84FA7FAD-EA6B-26C8-A816-17EA49E676D8}"/>
              </a:ext>
            </a:extLst>
          </p:cNvPr>
          <p:cNvSpPr txBox="1">
            <a:spLocks/>
          </p:cNvSpPr>
          <p:nvPr/>
        </p:nvSpPr>
        <p:spPr>
          <a:xfrm>
            <a:off x="0" y="695678"/>
            <a:ext cx="3572700" cy="67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52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3E901974-1CC8-0E1B-8F36-D9214D1FE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>
            <a:extLst>
              <a:ext uri="{FF2B5EF4-FFF2-40B4-BE49-F238E27FC236}">
                <a16:creationId xmlns:a16="http://schemas.microsoft.com/office/drawing/2014/main" id="{409BEA57-F805-7E19-037D-A524A7952FF3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251770" y="206708"/>
            <a:ext cx="2371725" cy="4079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800" dirty="0">
                <a:latin typeface="Raleway ExtraBold" pitchFamily="2" charset="0"/>
              </a:rPr>
              <a:t>About TTi</a:t>
            </a:r>
            <a:endParaRPr sz="2800" dirty="0">
              <a:latin typeface="Raleway ExtraBold" pitchFamily="2" charset="0"/>
            </a:endParaRPr>
          </a:p>
        </p:txBody>
      </p:sp>
      <p:grpSp>
        <p:nvGrpSpPr>
          <p:cNvPr id="127" name="Google Shape;127;p29">
            <a:extLst>
              <a:ext uri="{FF2B5EF4-FFF2-40B4-BE49-F238E27FC236}">
                <a16:creationId xmlns:a16="http://schemas.microsoft.com/office/drawing/2014/main" id="{BAC5C56A-44F2-4FF8-A997-BC60DF92796C}"/>
              </a:ext>
            </a:extLst>
          </p:cNvPr>
          <p:cNvGrpSpPr/>
          <p:nvPr/>
        </p:nvGrpSpPr>
        <p:grpSpPr>
          <a:xfrm>
            <a:off x="3407231" y="140750"/>
            <a:ext cx="4569366" cy="656400"/>
            <a:chOff x="6007529" y="594065"/>
            <a:chExt cx="5346166" cy="875200"/>
          </a:xfrm>
        </p:grpSpPr>
        <p:sp>
          <p:nvSpPr>
            <p:cNvPr id="128" name="Google Shape;128;p29">
              <a:extLst>
                <a:ext uri="{FF2B5EF4-FFF2-40B4-BE49-F238E27FC236}">
                  <a16:creationId xmlns:a16="http://schemas.microsoft.com/office/drawing/2014/main" id="{912135ED-FF18-E0BB-B60D-B0D550481C0D}"/>
                </a:ext>
              </a:extLst>
            </p:cNvPr>
            <p:cNvSpPr/>
            <p:nvPr/>
          </p:nvSpPr>
          <p:spPr>
            <a:xfrm rot="10800000" flipH="1">
              <a:off x="6181695" y="594065"/>
              <a:ext cx="5172000" cy="875100"/>
            </a:xfrm>
            <a:prstGeom prst="homePlate">
              <a:avLst>
                <a:gd name="adj" fmla="val 50000"/>
              </a:avLst>
            </a:prstGeom>
            <a:solidFill>
              <a:schemeClr val="tx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100"/>
              </a:pPr>
              <a:endParaRPr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9">
              <a:extLst>
                <a:ext uri="{FF2B5EF4-FFF2-40B4-BE49-F238E27FC236}">
                  <a16:creationId xmlns:a16="http://schemas.microsoft.com/office/drawing/2014/main" id="{B3FA6A6C-356B-340A-2702-8F9437C6159C}"/>
                </a:ext>
              </a:extLst>
            </p:cNvPr>
            <p:cNvSpPr txBox="1"/>
            <p:nvPr/>
          </p:nvSpPr>
          <p:spPr>
            <a:xfrm>
              <a:off x="6007529" y="594165"/>
              <a:ext cx="5161701" cy="8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75" tIns="57150" rIns="106675" bIns="57150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en" sz="1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Identity</a:t>
              </a:r>
              <a:r>
                <a:rPr lang="en" sz="12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: </a:t>
              </a:r>
              <a:r>
                <a:rPr lang="en-US" sz="12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Established in 2010, as a non-profit organization dedicated to strengthen the entrepreneurship ecosystem.</a:t>
              </a:r>
              <a:endParaRPr sz="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30" name="Google Shape;130;p29">
            <a:extLst>
              <a:ext uri="{FF2B5EF4-FFF2-40B4-BE49-F238E27FC236}">
                <a16:creationId xmlns:a16="http://schemas.microsoft.com/office/drawing/2014/main" id="{9A73D0C0-DFCC-97CC-9358-67ECAFAF1BE6}"/>
              </a:ext>
            </a:extLst>
          </p:cNvPr>
          <p:cNvGrpSpPr/>
          <p:nvPr/>
        </p:nvGrpSpPr>
        <p:grpSpPr>
          <a:xfrm>
            <a:off x="3447142" y="1104674"/>
            <a:ext cx="4550684" cy="656340"/>
            <a:chOff x="6029387" y="1806512"/>
            <a:chExt cx="5324308" cy="875120"/>
          </a:xfrm>
        </p:grpSpPr>
        <p:sp>
          <p:nvSpPr>
            <p:cNvPr id="131" name="Google Shape;131;p29">
              <a:extLst>
                <a:ext uri="{FF2B5EF4-FFF2-40B4-BE49-F238E27FC236}">
                  <a16:creationId xmlns:a16="http://schemas.microsoft.com/office/drawing/2014/main" id="{D3FE7270-1251-F5DA-69A8-1C45CF72F48B}"/>
                </a:ext>
              </a:extLst>
            </p:cNvPr>
            <p:cNvSpPr/>
            <p:nvPr/>
          </p:nvSpPr>
          <p:spPr>
            <a:xfrm>
              <a:off x="6181695" y="1806512"/>
              <a:ext cx="5172000" cy="875100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100"/>
              </a:pPr>
              <a:endParaRPr sz="1100">
                <a:solidFill>
                  <a:srgbClr val="81639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9">
              <a:extLst>
                <a:ext uri="{FF2B5EF4-FFF2-40B4-BE49-F238E27FC236}">
                  <a16:creationId xmlns:a16="http://schemas.microsoft.com/office/drawing/2014/main" id="{28BCF9A3-B8A2-FCFD-3854-CDDBB09C11AF}"/>
                </a:ext>
              </a:extLst>
            </p:cNvPr>
            <p:cNvSpPr txBox="1"/>
            <p:nvPr/>
          </p:nvSpPr>
          <p:spPr>
            <a:xfrm flipH="1">
              <a:off x="6029387" y="1806532"/>
              <a:ext cx="5224799" cy="8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75" tIns="57150" rIns="106675" bIns="57150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Mission</a:t>
              </a: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:</a:t>
              </a:r>
              <a:r>
                <a:rPr lang="en-US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Fostering inclusive entrepreneurship for a stronger society and economy.</a:t>
              </a:r>
              <a:endParaRPr sz="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33" name="Google Shape;133;p29">
            <a:extLst>
              <a:ext uri="{FF2B5EF4-FFF2-40B4-BE49-F238E27FC236}">
                <a16:creationId xmlns:a16="http://schemas.microsoft.com/office/drawing/2014/main" id="{F978DC10-B217-CE17-D90B-93C931FA850A}"/>
              </a:ext>
            </a:extLst>
          </p:cNvPr>
          <p:cNvGrpSpPr/>
          <p:nvPr/>
        </p:nvGrpSpPr>
        <p:grpSpPr>
          <a:xfrm>
            <a:off x="3425912" y="2135179"/>
            <a:ext cx="4571914" cy="667019"/>
            <a:chOff x="6004564" y="3018905"/>
            <a:chExt cx="5349148" cy="889360"/>
          </a:xfrm>
        </p:grpSpPr>
        <p:sp>
          <p:nvSpPr>
            <p:cNvPr id="134" name="Google Shape;134;p29">
              <a:extLst>
                <a:ext uri="{FF2B5EF4-FFF2-40B4-BE49-F238E27FC236}">
                  <a16:creationId xmlns:a16="http://schemas.microsoft.com/office/drawing/2014/main" id="{5CFB0089-F777-B817-ABCA-B64ACCDDC626}"/>
                </a:ext>
              </a:extLst>
            </p:cNvPr>
            <p:cNvSpPr/>
            <p:nvPr/>
          </p:nvSpPr>
          <p:spPr>
            <a:xfrm rot="10800000" flipH="1">
              <a:off x="6181712" y="3018905"/>
              <a:ext cx="5172000" cy="875100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100"/>
              </a:pPr>
              <a:endParaRPr sz="1100" dirty="0">
                <a:solidFill>
                  <a:srgbClr val="CF5D9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9">
              <a:extLst>
                <a:ext uri="{FF2B5EF4-FFF2-40B4-BE49-F238E27FC236}">
                  <a16:creationId xmlns:a16="http://schemas.microsoft.com/office/drawing/2014/main" id="{76F8F750-009C-4E80-6145-B6B88F61AD78}"/>
                </a:ext>
              </a:extLst>
            </p:cNvPr>
            <p:cNvSpPr txBox="1"/>
            <p:nvPr/>
          </p:nvSpPr>
          <p:spPr>
            <a:xfrm>
              <a:off x="6004564" y="3033164"/>
              <a:ext cx="5214420" cy="87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75" tIns="57150" rIns="106675" bIns="57150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en-US" sz="1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Final beneficiaries: </a:t>
              </a:r>
              <a:r>
                <a:rPr lang="en-US" sz="12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Aspiring entrepreneurs, particularly youth and women, living in disadvantaged communities.</a:t>
              </a:r>
              <a:endParaRPr sz="1200" dirty="0">
                <a:solidFill>
                  <a:srgbClr val="000000"/>
                </a:solidFill>
                <a:highlight>
                  <a:srgbClr val="C0C0C0"/>
                </a:highlight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36" name="Google Shape;136;p29">
            <a:extLst>
              <a:ext uri="{FF2B5EF4-FFF2-40B4-BE49-F238E27FC236}">
                <a16:creationId xmlns:a16="http://schemas.microsoft.com/office/drawing/2014/main" id="{7FEF25AA-BD25-B015-FDB0-4424B1A78EA3}"/>
              </a:ext>
            </a:extLst>
          </p:cNvPr>
          <p:cNvGrpSpPr/>
          <p:nvPr/>
        </p:nvGrpSpPr>
        <p:grpSpPr>
          <a:xfrm>
            <a:off x="3407231" y="3262906"/>
            <a:ext cx="4558731" cy="658812"/>
            <a:chOff x="6019989" y="5443737"/>
            <a:chExt cx="5333723" cy="878417"/>
          </a:xfrm>
        </p:grpSpPr>
        <p:sp>
          <p:nvSpPr>
            <p:cNvPr id="137" name="Google Shape;137;p29">
              <a:extLst>
                <a:ext uri="{FF2B5EF4-FFF2-40B4-BE49-F238E27FC236}">
                  <a16:creationId xmlns:a16="http://schemas.microsoft.com/office/drawing/2014/main" id="{0EDEDBA3-1C35-BAD8-A264-E0EA9A18CC00}"/>
                </a:ext>
              </a:extLst>
            </p:cNvPr>
            <p:cNvSpPr/>
            <p:nvPr/>
          </p:nvSpPr>
          <p:spPr>
            <a:xfrm rot="10800000" flipH="1">
              <a:off x="6181712" y="5443737"/>
              <a:ext cx="5172000" cy="875100"/>
            </a:xfrm>
            <a:prstGeom prst="homePlate">
              <a:avLst>
                <a:gd name="adj" fmla="val 50000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100"/>
              </a:pPr>
              <a:endParaRPr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9">
              <a:extLst>
                <a:ext uri="{FF2B5EF4-FFF2-40B4-BE49-F238E27FC236}">
                  <a16:creationId xmlns:a16="http://schemas.microsoft.com/office/drawing/2014/main" id="{04BDAB35-7055-1FBE-0EE2-258947BA6979}"/>
                </a:ext>
              </a:extLst>
            </p:cNvPr>
            <p:cNvSpPr txBox="1"/>
            <p:nvPr/>
          </p:nvSpPr>
          <p:spPr>
            <a:xfrm>
              <a:off x="6019989" y="5447053"/>
              <a:ext cx="5149241" cy="87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75" tIns="57150" rIns="106675" bIns="57150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Impact: </a:t>
              </a:r>
              <a:r>
                <a:rPr lang="en-US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Empowering over 12,000 aspiring entrepreneurs since 2010</a:t>
              </a: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39" name="Google Shape;139;p29">
            <a:extLst>
              <a:ext uri="{FF2B5EF4-FFF2-40B4-BE49-F238E27FC236}">
                <a16:creationId xmlns:a16="http://schemas.microsoft.com/office/drawing/2014/main" id="{A074C37E-94D1-F8AB-36CF-A341346A3AF9}"/>
              </a:ext>
            </a:extLst>
          </p:cNvPr>
          <p:cNvGrpSpPr/>
          <p:nvPr/>
        </p:nvGrpSpPr>
        <p:grpSpPr>
          <a:xfrm>
            <a:off x="3438328" y="4323965"/>
            <a:ext cx="4529466" cy="656334"/>
            <a:chOff x="6054212" y="1806512"/>
            <a:chExt cx="5299483" cy="875112"/>
          </a:xfrm>
        </p:grpSpPr>
        <p:sp>
          <p:nvSpPr>
            <p:cNvPr id="140" name="Google Shape;140;p29">
              <a:extLst>
                <a:ext uri="{FF2B5EF4-FFF2-40B4-BE49-F238E27FC236}">
                  <a16:creationId xmlns:a16="http://schemas.microsoft.com/office/drawing/2014/main" id="{E79142BE-8DC4-0FDF-0ED6-AD77D6DA004C}"/>
                </a:ext>
              </a:extLst>
            </p:cNvPr>
            <p:cNvSpPr/>
            <p:nvPr/>
          </p:nvSpPr>
          <p:spPr>
            <a:xfrm>
              <a:off x="6181695" y="1806512"/>
              <a:ext cx="5172000" cy="875100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100"/>
              </a:pPr>
              <a:endParaRPr sz="1100" dirty="0">
                <a:solidFill>
                  <a:srgbClr val="81639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9">
              <a:extLst>
                <a:ext uri="{FF2B5EF4-FFF2-40B4-BE49-F238E27FC236}">
                  <a16:creationId xmlns:a16="http://schemas.microsoft.com/office/drawing/2014/main" id="{F33F3337-C908-836A-9EEB-86B74EB6F073}"/>
                </a:ext>
              </a:extLst>
            </p:cNvPr>
            <p:cNvSpPr txBox="1"/>
            <p:nvPr/>
          </p:nvSpPr>
          <p:spPr>
            <a:xfrm flipH="1">
              <a:off x="6054212" y="1806524"/>
              <a:ext cx="4959300" cy="8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75" tIns="57150" rIns="106675" bIns="57150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Hubs: </a:t>
              </a:r>
              <a:r>
                <a:rPr lang="en-US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Three incubation centers in Jordan fostering entrepreneurial and innovation.</a:t>
              </a:r>
              <a:endParaRPr sz="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42" name="Google Shape;142;p29">
            <a:extLst>
              <a:ext uri="{FF2B5EF4-FFF2-40B4-BE49-F238E27FC236}">
                <a16:creationId xmlns:a16="http://schemas.microsoft.com/office/drawing/2014/main" id="{68766D4E-19AE-959D-37A0-7F9F13ADB8EA}"/>
              </a:ext>
            </a:extLst>
          </p:cNvPr>
          <p:cNvGrpSpPr/>
          <p:nvPr/>
        </p:nvGrpSpPr>
        <p:grpSpPr>
          <a:xfrm>
            <a:off x="2822181" y="211200"/>
            <a:ext cx="517244" cy="453881"/>
            <a:chOff x="4685050" y="1945825"/>
            <a:chExt cx="294575" cy="294575"/>
          </a:xfrm>
          <a:solidFill>
            <a:schemeClr val="tx2"/>
          </a:solidFill>
        </p:grpSpPr>
        <p:sp>
          <p:nvSpPr>
            <p:cNvPr id="143" name="Google Shape;143;p29">
              <a:extLst>
                <a:ext uri="{FF2B5EF4-FFF2-40B4-BE49-F238E27FC236}">
                  <a16:creationId xmlns:a16="http://schemas.microsoft.com/office/drawing/2014/main" id="{3DDFBFBB-8E34-2B67-34AC-8F7E3281F676}"/>
                </a:ext>
              </a:extLst>
            </p:cNvPr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9">
              <a:extLst>
                <a:ext uri="{FF2B5EF4-FFF2-40B4-BE49-F238E27FC236}">
                  <a16:creationId xmlns:a16="http://schemas.microsoft.com/office/drawing/2014/main" id="{E4565513-36DB-6252-1516-8F5DCF587774}"/>
                </a:ext>
              </a:extLst>
            </p:cNvPr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9">
              <a:extLst>
                <a:ext uri="{FF2B5EF4-FFF2-40B4-BE49-F238E27FC236}">
                  <a16:creationId xmlns:a16="http://schemas.microsoft.com/office/drawing/2014/main" id="{81BD689D-A2B0-05A6-1AD0-B5F73313E53C}"/>
                </a:ext>
              </a:extLst>
            </p:cNvPr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>
              <a:extLst>
                <a:ext uri="{FF2B5EF4-FFF2-40B4-BE49-F238E27FC236}">
                  <a16:creationId xmlns:a16="http://schemas.microsoft.com/office/drawing/2014/main" id="{95CBF1AC-EDA1-ED86-3C0F-D5405D29B233}"/>
                </a:ext>
              </a:extLst>
            </p:cNvPr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>
              <a:extLst>
                <a:ext uri="{FF2B5EF4-FFF2-40B4-BE49-F238E27FC236}">
                  <a16:creationId xmlns:a16="http://schemas.microsoft.com/office/drawing/2014/main" id="{5946C0EB-C1C2-1A12-6E81-71C60ED51F00}"/>
                </a:ext>
              </a:extLst>
            </p:cNvPr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9">
            <a:extLst>
              <a:ext uri="{FF2B5EF4-FFF2-40B4-BE49-F238E27FC236}">
                <a16:creationId xmlns:a16="http://schemas.microsoft.com/office/drawing/2014/main" id="{F6C20FE4-BED4-E36C-8B3D-18ED22B597FA}"/>
              </a:ext>
            </a:extLst>
          </p:cNvPr>
          <p:cNvGrpSpPr/>
          <p:nvPr/>
        </p:nvGrpSpPr>
        <p:grpSpPr>
          <a:xfrm>
            <a:off x="2891629" y="1240919"/>
            <a:ext cx="403708" cy="453872"/>
            <a:chOff x="-39783425" y="2337925"/>
            <a:chExt cx="275700" cy="318350"/>
          </a:xfrm>
          <a:solidFill>
            <a:srgbClr val="7F0C9D"/>
          </a:solidFill>
        </p:grpSpPr>
        <p:sp>
          <p:nvSpPr>
            <p:cNvPr id="149" name="Google Shape;149;p29">
              <a:extLst>
                <a:ext uri="{FF2B5EF4-FFF2-40B4-BE49-F238E27FC236}">
                  <a16:creationId xmlns:a16="http://schemas.microsoft.com/office/drawing/2014/main" id="{0F985F95-33C3-FC7B-62CC-5493A058B4C6}"/>
                </a:ext>
              </a:extLst>
            </p:cNvPr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>
              <a:extLst>
                <a:ext uri="{FF2B5EF4-FFF2-40B4-BE49-F238E27FC236}">
                  <a16:creationId xmlns:a16="http://schemas.microsoft.com/office/drawing/2014/main" id="{830DFB35-BC6A-BA2A-77DB-8C5F4719CC86}"/>
                </a:ext>
              </a:extLst>
            </p:cNvPr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9">
            <a:extLst>
              <a:ext uri="{FF2B5EF4-FFF2-40B4-BE49-F238E27FC236}">
                <a16:creationId xmlns:a16="http://schemas.microsoft.com/office/drawing/2014/main" id="{BEB039C1-D985-43E3-B17B-9E8656E73502}"/>
              </a:ext>
            </a:extLst>
          </p:cNvPr>
          <p:cNvSpPr/>
          <p:nvPr/>
        </p:nvSpPr>
        <p:spPr>
          <a:xfrm>
            <a:off x="2843756" y="2149694"/>
            <a:ext cx="606724" cy="509774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550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29">
            <a:extLst>
              <a:ext uri="{FF2B5EF4-FFF2-40B4-BE49-F238E27FC236}">
                <a16:creationId xmlns:a16="http://schemas.microsoft.com/office/drawing/2014/main" id="{AAB57FD7-D1F2-D419-BB35-A2D44AB3A5F3}"/>
              </a:ext>
            </a:extLst>
          </p:cNvPr>
          <p:cNvGrpSpPr/>
          <p:nvPr/>
        </p:nvGrpSpPr>
        <p:grpSpPr>
          <a:xfrm>
            <a:off x="2766787" y="3363012"/>
            <a:ext cx="517216" cy="456112"/>
            <a:chOff x="-62150375" y="2664925"/>
            <a:chExt cx="316650" cy="318225"/>
          </a:xfrm>
          <a:solidFill>
            <a:srgbClr val="7030A0"/>
          </a:solidFill>
        </p:grpSpPr>
        <p:sp>
          <p:nvSpPr>
            <p:cNvPr id="160" name="Google Shape;160;p29">
              <a:extLst>
                <a:ext uri="{FF2B5EF4-FFF2-40B4-BE49-F238E27FC236}">
                  <a16:creationId xmlns:a16="http://schemas.microsoft.com/office/drawing/2014/main" id="{132FA898-73CF-1AD7-7725-FF4E9178946B}"/>
                </a:ext>
              </a:extLst>
            </p:cNvPr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>
              <a:extLst>
                <a:ext uri="{FF2B5EF4-FFF2-40B4-BE49-F238E27FC236}">
                  <a16:creationId xmlns:a16="http://schemas.microsoft.com/office/drawing/2014/main" id="{8789B107-4802-6E6E-02B6-F6D124B88977}"/>
                </a:ext>
              </a:extLst>
            </p:cNvPr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9">
              <a:extLst>
                <a:ext uri="{FF2B5EF4-FFF2-40B4-BE49-F238E27FC236}">
                  <a16:creationId xmlns:a16="http://schemas.microsoft.com/office/drawing/2014/main" id="{ACCE4B86-1288-E7DF-6DB5-56492EA533E4}"/>
                </a:ext>
              </a:extLst>
            </p:cNvPr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9">
              <a:extLst>
                <a:ext uri="{FF2B5EF4-FFF2-40B4-BE49-F238E27FC236}">
                  <a16:creationId xmlns:a16="http://schemas.microsoft.com/office/drawing/2014/main" id="{D217DFCD-7F74-3BD2-EAB0-2FE6454EFB75}"/>
                </a:ext>
              </a:extLst>
            </p:cNvPr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29">
            <a:extLst>
              <a:ext uri="{FF2B5EF4-FFF2-40B4-BE49-F238E27FC236}">
                <a16:creationId xmlns:a16="http://schemas.microsoft.com/office/drawing/2014/main" id="{1A73BA53-74CA-BD00-121A-8B680C13EB96}"/>
              </a:ext>
            </a:extLst>
          </p:cNvPr>
          <p:cNvSpPr/>
          <p:nvPr/>
        </p:nvSpPr>
        <p:spPr>
          <a:xfrm>
            <a:off x="2967704" y="4448736"/>
            <a:ext cx="358829" cy="406792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D56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8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2B5169B-18DD-1643-A665-599E9DC4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>
            <a:extLst>
              <a:ext uri="{FF2B5EF4-FFF2-40B4-BE49-F238E27FC236}">
                <a16:creationId xmlns:a16="http://schemas.microsoft.com/office/drawing/2014/main" id="{3BE83873-DC12-709E-77F0-2FF71A6345AD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Our 3-tier strategy: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D54A0A2-CC33-7DB5-4CE7-CBBACA896BF3}"/>
              </a:ext>
            </a:extLst>
          </p:cNvPr>
          <p:cNvGrpSpPr/>
          <p:nvPr/>
        </p:nvGrpSpPr>
        <p:grpSpPr>
          <a:xfrm>
            <a:off x="2170596" y="1342226"/>
            <a:ext cx="6715902" cy="3434318"/>
            <a:chOff x="2170596" y="1342226"/>
            <a:chExt cx="6715902" cy="34343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4BE7F9-FC1A-CBCE-DC11-0657643DEAE3}"/>
                </a:ext>
              </a:extLst>
            </p:cNvPr>
            <p:cNvSpPr/>
            <p:nvPr/>
          </p:nvSpPr>
          <p:spPr>
            <a:xfrm>
              <a:off x="2170596" y="1342226"/>
              <a:ext cx="3370521" cy="343431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BC71CF3-2E7C-96CF-AE43-2C995F500212}"/>
                </a:ext>
              </a:extLst>
            </p:cNvPr>
            <p:cNvSpPr/>
            <p:nvPr/>
          </p:nvSpPr>
          <p:spPr>
            <a:xfrm>
              <a:off x="2522782" y="2041452"/>
              <a:ext cx="2668541" cy="26900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D8FABA4-662E-77B0-1494-D17BC1741828}"/>
                </a:ext>
              </a:extLst>
            </p:cNvPr>
            <p:cNvSpPr/>
            <p:nvPr/>
          </p:nvSpPr>
          <p:spPr>
            <a:xfrm>
              <a:off x="2862793" y="2743201"/>
              <a:ext cx="1977656" cy="19882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243CFD-E480-3EFD-1D4F-40BDC43421BB}"/>
                </a:ext>
              </a:extLst>
            </p:cNvPr>
            <p:cNvSpPr/>
            <p:nvPr/>
          </p:nvSpPr>
          <p:spPr>
            <a:xfrm>
              <a:off x="3251337" y="3506513"/>
              <a:ext cx="120056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itchFamily="2" charset="0"/>
                </a:rPr>
                <a:t>MICRO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740978-49E7-25D8-B443-FA3D2C48F0C8}"/>
                </a:ext>
              </a:extLst>
            </p:cNvPr>
            <p:cNvSpPr/>
            <p:nvPr/>
          </p:nvSpPr>
          <p:spPr>
            <a:xfrm>
              <a:off x="3283760" y="2213211"/>
              <a:ext cx="107192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itchFamily="2" charset="0"/>
                </a:rPr>
                <a:t>MESO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98AE64-BAAC-12FF-6330-F9977F72A610}"/>
                </a:ext>
              </a:extLst>
            </p:cNvPr>
            <p:cNvSpPr/>
            <p:nvPr/>
          </p:nvSpPr>
          <p:spPr>
            <a:xfrm>
              <a:off x="3180403" y="1511461"/>
              <a:ext cx="134243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itchFamily="2" charset="0"/>
                </a:rPr>
                <a:t>MACRO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6421CE-2FEF-2ECD-BCEF-60E8F19B6529}"/>
                </a:ext>
              </a:extLst>
            </p:cNvPr>
            <p:cNvCxnSpPr>
              <a:cxnSpLocks/>
              <a:stCxn id="2" idx="6"/>
            </p:cNvCxnSpPr>
            <p:nvPr/>
          </p:nvCxnSpPr>
          <p:spPr>
            <a:xfrm>
              <a:off x="4840449" y="3737345"/>
              <a:ext cx="1287772" cy="0"/>
            </a:xfrm>
            <a:prstGeom prst="line">
              <a:avLst/>
            </a:prstGeom>
            <a:ln w="38100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388A7F-58B6-A467-56CF-B8536702D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6846" y="3085519"/>
              <a:ext cx="708543" cy="6696"/>
            </a:xfrm>
            <a:prstGeom prst="line">
              <a:avLst/>
            </a:prstGeom>
            <a:ln w="38100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32F183-0996-68F6-CCCF-3C84B88308E9}"/>
                </a:ext>
              </a:extLst>
            </p:cNvPr>
            <p:cNvCxnSpPr>
              <a:cxnSpLocks/>
            </p:cNvCxnSpPr>
            <p:nvPr/>
          </p:nvCxnSpPr>
          <p:spPr>
            <a:xfrm>
              <a:off x="5429115" y="2499127"/>
              <a:ext cx="699106" cy="0"/>
            </a:xfrm>
            <a:prstGeom prst="line">
              <a:avLst/>
            </a:prstGeom>
            <a:ln w="38100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D9107E-39C4-5FEE-17C6-E9B571F456AD}"/>
                </a:ext>
              </a:extLst>
            </p:cNvPr>
            <p:cNvSpPr txBox="1"/>
            <p:nvPr/>
          </p:nvSpPr>
          <p:spPr>
            <a:xfrm>
              <a:off x="6211119" y="2259266"/>
              <a:ext cx="1891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>
                  <a:latin typeface="Nunito" pitchFamily="2" charset="0"/>
                </a:rPr>
                <a:t>Policy Makers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62425E-D90B-1B17-89C8-D9C9C3903FD5}"/>
                </a:ext>
              </a:extLst>
            </p:cNvPr>
            <p:cNvSpPr txBox="1"/>
            <p:nvPr/>
          </p:nvSpPr>
          <p:spPr>
            <a:xfrm>
              <a:off x="5896256" y="2897074"/>
              <a:ext cx="299024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Nunito"/>
                </a:rPr>
                <a:t>Entrepreneurship Support </a:t>
              </a:r>
            </a:p>
            <a:p>
              <a:r>
                <a:rPr lang="en-US" sz="1600" b="1" dirty="0">
                  <a:latin typeface="Nunito"/>
                </a:rPr>
                <a:t>Organizations (ESOs)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A73F79-658B-3C1B-30D3-4E51268DFB13}"/>
                </a:ext>
              </a:extLst>
            </p:cNvPr>
            <p:cNvSpPr txBox="1"/>
            <p:nvPr/>
          </p:nvSpPr>
          <p:spPr>
            <a:xfrm>
              <a:off x="6206685" y="3632602"/>
              <a:ext cx="1898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>
                  <a:latin typeface="Nunito" pitchFamily="2" charset="0"/>
                </a:rPr>
                <a:t>Entrepreneurs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5B21893E-29C9-F2A6-CD4F-EDC59BA8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>
            <a:extLst>
              <a:ext uri="{FF2B5EF4-FFF2-40B4-BE49-F238E27FC236}">
                <a16:creationId xmlns:a16="http://schemas.microsoft.com/office/drawing/2014/main" id="{95FA9509-0B3C-B591-34B9-F908EDC72F32}"/>
              </a:ext>
            </a:extLst>
          </p:cNvPr>
          <p:cNvSpPr/>
          <p:nvPr/>
        </p:nvSpPr>
        <p:spPr>
          <a:xfrm rot="17099967">
            <a:off x="-1273433" y="3070396"/>
            <a:ext cx="3262617" cy="1970233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193CA8-E4B1-FF8A-3040-3D751B9C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" b="14"/>
          <a:stretch/>
        </p:blipFill>
        <p:spPr>
          <a:xfrm>
            <a:off x="79023" y="706035"/>
            <a:ext cx="2949074" cy="2044762"/>
          </a:xfrm>
          <a:prstGeom prst="rect">
            <a:avLst/>
          </a:prstGeom>
        </p:spPr>
      </p:pic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988A4E30-15AA-6EAD-61E4-4460B98FECEA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The Micro Level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507D4-591B-B73A-0EDB-2D0975FBD4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44" b="9344"/>
          <a:stretch/>
        </p:blipFill>
        <p:spPr>
          <a:xfrm>
            <a:off x="2295807" y="-160162"/>
            <a:ext cx="6671733" cy="48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519EC1FE-E463-EC3B-330A-E3B0FAD0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2E119A31-301E-5205-9F5D-FE32A5172B00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The Micro Level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9" name="Picture 8" descr="A diagram of a program impact overview&#10;&#10;Description automatically generated">
            <a:extLst>
              <a:ext uri="{FF2B5EF4-FFF2-40B4-BE49-F238E27FC236}">
                <a16:creationId xmlns:a16="http://schemas.microsoft.com/office/drawing/2014/main" id="{1D48B133-BB0B-49B7-D5B5-B3C66C15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58"/>
          <a:stretch/>
        </p:blipFill>
        <p:spPr>
          <a:xfrm>
            <a:off x="103865" y="620887"/>
            <a:ext cx="8320313" cy="46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1F0A104E-DC67-0081-1B38-DA5ABB648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67367426-954D-D05C-BC85-5B116386A38F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The Meso Level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8" name="Picture 7" descr="A screenshot of a puzzle&#10;&#10;Description automatically generated">
            <a:extLst>
              <a:ext uri="{FF2B5EF4-FFF2-40B4-BE49-F238E27FC236}">
                <a16:creationId xmlns:a16="http://schemas.microsoft.com/office/drawing/2014/main" id="{E8948334-5098-51DE-889B-61D5D4CBD8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15" b="9649"/>
          <a:stretch/>
        </p:blipFill>
        <p:spPr>
          <a:xfrm>
            <a:off x="0" y="1104195"/>
            <a:ext cx="5962650" cy="2935111"/>
          </a:xfrm>
          <a:prstGeom prst="rect">
            <a:avLst/>
          </a:prstGeom>
        </p:spPr>
      </p:pic>
      <p:pic>
        <p:nvPicPr>
          <p:cNvPr id="10" name="Google Shape;311;p36" descr="A map of the united arab emirates&#10;&#10;Description automatically generated">
            <a:extLst>
              <a:ext uri="{FF2B5EF4-FFF2-40B4-BE49-F238E27FC236}">
                <a16:creationId xmlns:a16="http://schemas.microsoft.com/office/drawing/2014/main" id="{D96A3DB2-DB71-196D-9563-991900899E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1862" y="1104194"/>
            <a:ext cx="3583863" cy="350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2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581FDA59-9914-145D-390D-994C0852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CE0C3FD0-D418-C523-5EBA-C39BCE1939AF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The Meso Level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910A7-E520-998B-7D20-D05A5739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0675" y="761264"/>
            <a:ext cx="5962650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green and black sign&#10;&#10;Description automatically generated">
            <a:extLst>
              <a:ext uri="{FF2B5EF4-FFF2-40B4-BE49-F238E27FC236}">
                <a16:creationId xmlns:a16="http://schemas.microsoft.com/office/drawing/2014/main" id="{CEE972C4-4D0A-9A20-2C70-2A10FCA98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7" t="5780" r="10171" b="11274"/>
          <a:stretch/>
        </p:blipFill>
        <p:spPr>
          <a:xfrm>
            <a:off x="6939154" y="1257978"/>
            <a:ext cx="1334467" cy="1391309"/>
          </a:xfrm>
          <a:prstGeom prst="rect">
            <a:avLst/>
          </a:prstGeom>
        </p:spPr>
      </p:pic>
      <p:pic>
        <p:nvPicPr>
          <p:cNvPr id="47" name="Picture 46" descr="A yellow and black sign with a letter&#10;&#10;Description automatically generated">
            <a:extLst>
              <a:ext uri="{FF2B5EF4-FFF2-40B4-BE49-F238E27FC236}">
                <a16:creationId xmlns:a16="http://schemas.microsoft.com/office/drawing/2014/main" id="{AAD32C50-6041-2D2C-AC46-541D1452A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041" y="3025188"/>
            <a:ext cx="937614" cy="1248198"/>
          </a:xfrm>
          <a:prstGeom prst="rect">
            <a:avLst/>
          </a:prstGeom>
        </p:spPr>
      </p:pic>
      <p:pic>
        <p:nvPicPr>
          <p:cNvPr id="51" name="Picture 50" descr="A blue sign with white text&#10;&#10;Description automatically generated">
            <a:extLst>
              <a:ext uri="{FF2B5EF4-FFF2-40B4-BE49-F238E27FC236}">
                <a16:creationId xmlns:a16="http://schemas.microsoft.com/office/drawing/2014/main" id="{A2155ACE-945B-25C6-DDE4-2860E28B30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80" b="4872"/>
          <a:stretch/>
        </p:blipFill>
        <p:spPr>
          <a:xfrm>
            <a:off x="5167630" y="3122236"/>
            <a:ext cx="937613" cy="1248197"/>
          </a:xfrm>
          <a:prstGeom prst="rect">
            <a:avLst/>
          </a:prstGeom>
        </p:spPr>
      </p:pic>
      <p:pic>
        <p:nvPicPr>
          <p:cNvPr id="55" name="Picture 54" descr="A black and yellow logo&#10;&#10;Description automatically generated">
            <a:extLst>
              <a:ext uri="{FF2B5EF4-FFF2-40B4-BE49-F238E27FC236}">
                <a16:creationId xmlns:a16="http://schemas.microsoft.com/office/drawing/2014/main" id="{BBAD1221-1733-A961-548B-52819ACB3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395" y="3300252"/>
            <a:ext cx="2079733" cy="892484"/>
          </a:xfrm>
          <a:prstGeom prst="rect">
            <a:avLst/>
          </a:prstGeom>
        </p:spPr>
      </p:pic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EB58E5A-99D0-CA89-BB0F-F1A08EA4E1F3}"/>
              </a:ext>
            </a:extLst>
          </p:cNvPr>
          <p:cNvGrpSpPr/>
          <p:nvPr/>
        </p:nvGrpSpPr>
        <p:grpSpPr>
          <a:xfrm>
            <a:off x="4791036" y="1294760"/>
            <a:ext cx="1470460" cy="1354527"/>
            <a:chOff x="4777372" y="2046841"/>
            <a:chExt cx="1705007" cy="1570582"/>
          </a:xfrm>
        </p:grpSpPr>
        <p:pic>
          <p:nvPicPr>
            <p:cNvPr id="57" name="Picture 56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27E714B8-8F60-9956-775C-98C0D823C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114" b="35078"/>
            <a:stretch/>
          </p:blipFill>
          <p:spPr>
            <a:xfrm>
              <a:off x="4804354" y="2046841"/>
              <a:ext cx="1547322" cy="1049817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E86912-67EB-D385-35FD-F042D73C91E7}"/>
                </a:ext>
              </a:extLst>
            </p:cNvPr>
            <p:cNvGrpSpPr/>
            <p:nvPr/>
          </p:nvGrpSpPr>
          <p:grpSpPr>
            <a:xfrm>
              <a:off x="4777372" y="3243802"/>
              <a:ext cx="1705007" cy="373621"/>
              <a:chOff x="4579177" y="3129778"/>
              <a:chExt cx="2083015" cy="456454"/>
            </a:xfrm>
          </p:grpSpPr>
          <p:pic>
            <p:nvPicPr>
              <p:cNvPr id="58" name="Picture 57" descr="A logo with a black background&#10;&#10;Description automatically generated">
                <a:extLst>
                  <a:ext uri="{FF2B5EF4-FFF2-40B4-BE49-F238E27FC236}">
                    <a16:creationId xmlns:a16="http://schemas.microsoft.com/office/drawing/2014/main" id="{A4A92838-BD1A-E0BB-BD03-705ED6133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222" t="89212"/>
              <a:stretch/>
            </p:blipFill>
            <p:spPr>
              <a:xfrm>
                <a:off x="4579177" y="3411778"/>
                <a:ext cx="2043756" cy="174454"/>
              </a:xfrm>
              <a:prstGeom prst="rect">
                <a:avLst/>
              </a:prstGeom>
            </p:spPr>
          </p:pic>
          <p:pic>
            <p:nvPicPr>
              <p:cNvPr id="59" name="Picture 58" descr="A logo with a black background&#10;&#10;Description automatically generated">
                <a:extLst>
                  <a:ext uri="{FF2B5EF4-FFF2-40B4-BE49-F238E27FC236}">
                    <a16:creationId xmlns:a16="http://schemas.microsoft.com/office/drawing/2014/main" id="{9934D9AA-E314-7AB1-8BC8-792F896218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1746" r="25440" b="12683"/>
              <a:stretch/>
            </p:blipFill>
            <p:spPr>
              <a:xfrm>
                <a:off x="4618436" y="3129778"/>
                <a:ext cx="2043756" cy="251781"/>
              </a:xfrm>
              <a:prstGeom prst="rect">
                <a:avLst/>
              </a:prstGeom>
            </p:spPr>
          </p:pic>
        </p:grpSp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22319848-33FD-C895-D42F-5C95AE81BD26}"/>
              </a:ext>
            </a:extLst>
          </p:cNvPr>
          <p:cNvGrpSpPr/>
          <p:nvPr/>
        </p:nvGrpSpPr>
        <p:grpSpPr>
          <a:xfrm>
            <a:off x="2316761" y="1166399"/>
            <a:ext cx="1824331" cy="1611250"/>
            <a:chOff x="2426991" y="1902564"/>
            <a:chExt cx="2115322" cy="1868253"/>
          </a:xfrm>
        </p:grpSpPr>
        <p:pic>
          <p:nvPicPr>
            <p:cNvPr id="41" name="Picture 40" descr="A logo of a star&#10;&#10;Description automatically generated">
              <a:extLst>
                <a:ext uri="{FF2B5EF4-FFF2-40B4-BE49-F238E27FC236}">
                  <a16:creationId xmlns:a16="http://schemas.microsoft.com/office/drawing/2014/main" id="{C3EDA3DE-8735-89EB-7166-23FDA32D1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5845"/>
            <a:stretch/>
          </p:blipFill>
          <p:spPr>
            <a:xfrm>
              <a:off x="2634636" y="1902564"/>
              <a:ext cx="1705012" cy="1281360"/>
            </a:xfrm>
            <a:prstGeom prst="rect">
              <a:avLst/>
            </a:prstGeom>
          </p:spPr>
        </p:pic>
        <p:pic>
          <p:nvPicPr>
            <p:cNvPr id="2048" name="Picture 2047" descr="A logo of a star&#10;&#10;Description automatically generated">
              <a:extLst>
                <a:ext uri="{FF2B5EF4-FFF2-40B4-BE49-F238E27FC236}">
                  <a16:creationId xmlns:a16="http://schemas.microsoft.com/office/drawing/2014/main" id="{409E255F-54FC-5FD3-322C-F1EA6C6A2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2733"/>
            <a:stretch/>
          </p:blipFill>
          <p:spPr>
            <a:xfrm>
              <a:off x="2426991" y="3186248"/>
              <a:ext cx="2115322" cy="584569"/>
            </a:xfrm>
            <a:prstGeom prst="rect">
              <a:avLst/>
            </a:prstGeom>
          </p:spPr>
        </p:pic>
      </p:grpSp>
      <p:sp>
        <p:nvSpPr>
          <p:cNvPr id="5" name="Google Shape;175;p30">
            <a:extLst>
              <a:ext uri="{FF2B5EF4-FFF2-40B4-BE49-F238E27FC236}">
                <a16:creationId xmlns:a16="http://schemas.microsoft.com/office/drawing/2014/main" id="{1A223FF1-1EF1-F56A-1A3D-4C023558ACAC}"/>
              </a:ext>
            </a:extLst>
          </p:cNvPr>
          <p:cNvSpPr txBox="1"/>
          <p:nvPr/>
        </p:nvSpPr>
        <p:spPr>
          <a:xfrm>
            <a:off x="0" y="184092"/>
            <a:ext cx="4899378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Sample of Supported ESOs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B1602D2E-A033-9E2A-1556-C8E1EEBDA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62" y="3122236"/>
            <a:ext cx="1199185" cy="1189592"/>
          </a:xfrm>
          <a:prstGeom prst="rect">
            <a:avLst/>
          </a:prstGeom>
        </p:spPr>
      </p:pic>
      <p:pic>
        <p:nvPicPr>
          <p:cNvPr id="12" name="Picture 11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7CBF8C34-374B-17F0-5B84-3E6D26F7F0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252" y="1332122"/>
            <a:ext cx="1317509" cy="12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45D4051A-B286-4159-0D50-EA6CAA50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30">
            <a:extLst>
              <a:ext uri="{FF2B5EF4-FFF2-40B4-BE49-F238E27FC236}">
                <a16:creationId xmlns:a16="http://schemas.microsoft.com/office/drawing/2014/main" id="{BD271885-9A91-1040-12FA-AAE43841417F}"/>
              </a:ext>
            </a:extLst>
          </p:cNvPr>
          <p:cNvSpPr txBox="1"/>
          <p:nvPr/>
        </p:nvSpPr>
        <p:spPr>
          <a:xfrm>
            <a:off x="0" y="199960"/>
            <a:ext cx="3602640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lt1"/>
              </a:buClr>
              <a:buSzPts val="1400"/>
            </a:pPr>
            <a:r>
              <a:rPr lang="en" sz="2400" dirty="0">
                <a:latin typeface="Raleway ExtraBold" pitchFamily="2" charset="0"/>
                <a:ea typeface="Nunito Sans ExtraBold"/>
                <a:cs typeface="Nunito Sans ExtraBold"/>
                <a:sym typeface="Nunito Sans ExtraBold"/>
              </a:rPr>
              <a:t>The Macro Level</a:t>
            </a:r>
            <a:endParaRPr lang="ar-SA" sz="1600" dirty="0">
              <a:latin typeface="Raleway ExtraBold" pitchFamily="2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4CE0B-2AEC-0E1C-A9EE-FD4946F594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49592" y="1424773"/>
            <a:ext cx="3387179" cy="22939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B4B7CA-E555-C477-069A-1E7E36E8C7D4}"/>
              </a:ext>
            </a:extLst>
          </p:cNvPr>
          <p:cNvGrpSpPr/>
          <p:nvPr/>
        </p:nvGrpSpPr>
        <p:grpSpPr>
          <a:xfrm>
            <a:off x="-146757" y="1185334"/>
            <a:ext cx="5962650" cy="3357209"/>
            <a:chOff x="-146757" y="1185334"/>
            <a:chExt cx="5962650" cy="3357209"/>
          </a:xfrm>
        </p:grpSpPr>
        <p:pic>
          <p:nvPicPr>
            <p:cNvPr id="5" name="Picture 4" descr="A puzzle pieces with text on it&#10;&#10;Description automatically generated with medium confidence">
              <a:extLst>
                <a:ext uri="{FF2B5EF4-FFF2-40B4-BE49-F238E27FC236}">
                  <a16:creationId xmlns:a16="http://schemas.microsoft.com/office/drawing/2014/main" id="{432A6413-0E90-B851-0F5F-121DA7EAA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1149"/>
            <a:stretch/>
          </p:blipFill>
          <p:spPr>
            <a:xfrm>
              <a:off x="-146757" y="1185334"/>
              <a:ext cx="5962650" cy="335720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1727A9-FF69-D558-822D-D4014E4F0934}"/>
                </a:ext>
              </a:extLst>
            </p:cNvPr>
            <p:cNvSpPr/>
            <p:nvPr/>
          </p:nvSpPr>
          <p:spPr>
            <a:xfrm>
              <a:off x="1467556" y="2483556"/>
              <a:ext cx="282222" cy="327377"/>
            </a:xfrm>
            <a:prstGeom prst="ellipse">
              <a:avLst/>
            </a:prstGeom>
            <a:solidFill>
              <a:srgbClr val="E2A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0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ccession Planning Project Proposal by Slidesgo">
  <a:themeElements>
    <a:clrScheme name="Custom 6">
      <a:dk1>
        <a:srgbClr val="0E1D35"/>
      </a:dk1>
      <a:lt1>
        <a:srgbClr val="FAFAFA"/>
      </a:lt1>
      <a:dk2>
        <a:srgbClr val="FAE1FE"/>
      </a:dk2>
      <a:lt2>
        <a:srgbClr val="AA10D1"/>
      </a:lt2>
      <a:accent1>
        <a:srgbClr val="7030A0"/>
      </a:accent1>
      <a:accent2>
        <a:srgbClr val="70707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1D35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A3D689282542B4B9C60A0D8B3B1CAA9" ma:contentTypeVersion="15" ma:contentTypeDescription="إنشاء مستند جديد." ma:contentTypeScope="" ma:versionID="6a7d05d184e2a6336c1f9c1e40090f65">
  <xsd:schema xmlns:xsd="http://www.w3.org/2001/XMLSchema" xmlns:xs="http://www.w3.org/2001/XMLSchema" xmlns:p="http://schemas.microsoft.com/office/2006/metadata/properties" xmlns:ns3="f58766a9-d1b9-483b-821c-1cd9f59b5a65" xmlns:ns4="050650b3-d1d8-45f6-b418-324b082fa77b" targetNamespace="http://schemas.microsoft.com/office/2006/metadata/properties" ma:root="true" ma:fieldsID="89b7fa3c498ebcb1a67e90a3213fab0a" ns3:_="" ns4:_="">
    <xsd:import namespace="f58766a9-d1b9-483b-821c-1cd9f59b5a65"/>
    <xsd:import namespace="050650b3-d1d8-45f6-b418-324b082fa7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766a9-d1b9-483b-821c-1cd9f59b5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650b3-d1d8-45f6-b418-324b082fa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تجزئة تلميح المشاركة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8766a9-d1b9-483b-821c-1cd9f59b5a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63AAE-F7E2-42BE-983E-AC8E5DAFC826}">
  <ds:schemaRefs>
    <ds:schemaRef ds:uri="050650b3-d1d8-45f6-b418-324b082fa77b"/>
    <ds:schemaRef ds:uri="f58766a9-d1b9-483b-821c-1cd9f59b5a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5F1486-5C81-4770-9F20-00A95391147E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050650b3-d1d8-45f6-b418-324b082fa77b"/>
    <ds:schemaRef ds:uri="http://www.w3.org/XML/1998/namespace"/>
    <ds:schemaRef ds:uri="f58766a9-d1b9-483b-821c-1cd9f59b5a65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E5039F8-9321-451D-A9B6-C8008576B9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164</Words>
  <Application>Microsoft Office PowerPoint</Application>
  <PresentationFormat>On-screen Show (16:9)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Open Sans</vt:lpstr>
      <vt:lpstr>Raleway ExtraBold</vt:lpstr>
      <vt:lpstr>Nunito</vt:lpstr>
      <vt:lpstr>Raleway Medium</vt:lpstr>
      <vt:lpstr>Arial</vt:lpstr>
      <vt:lpstr>Nunito Sans</vt:lpstr>
      <vt:lpstr>Succession Planning Project Proposal by Slidesgo</vt:lpstr>
      <vt:lpstr>“ Fostering inclusive entrepreneurship for a stronger society and economy”</vt:lpstr>
      <vt:lpstr>About TTi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Partners </vt:lpstr>
      <vt:lpstr>Contact Information   Amman  ​ info@tti-jo.org​ Tel: +962786028595 ​  Irbid ​ 02incubator@tti-jo.org         Tel: +962786253250​  Karak ​ 03incubator@tti-jo.org​ Tel: +962782020213​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TTi</dc:creator>
  <cp:lastModifiedBy>Yazeed Assad (TTi)</cp:lastModifiedBy>
  <cp:revision>7</cp:revision>
  <dcterms:modified xsi:type="dcterms:W3CDTF">2025-02-12T22:21:52Z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0x0101005A3D689282542B4B9C60A0D8B3B1CAA9</vt:lpwstr>
  </property>
</Properties>
</file>