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3" r:id="rId6"/>
  </p:sldIdLst>
  <p:sldSz cx="12192000" cy="6858000"/>
  <p:notesSz cx="6858000" cy="9144000"/>
  <p:embeddedFontLst>
    <p:embeddedFont>
      <p:font typeface="Montserrat" panose="00000500000000000000" pitchFamily="2" charset="0"/>
      <p:regular r:id="rId8"/>
      <p:bold r:id="rId9"/>
      <p:italic r:id="rId10"/>
      <p:boldItalic r:id="rId11"/>
    </p:embeddedFont>
    <p:embeddedFont>
      <p:font typeface="Oswald" panose="00000500000000000000" pitchFamily="2" charset="0"/>
      <p:regular r:id="rId12"/>
      <p:bold r:id="rId13"/>
    </p:embeddedFont>
    <p:embeddedFont>
      <p:font typeface="Playfair Display" panose="00000500000000000000" pitchFamily="2" charset="0"/>
      <p:regular r:id="rId14"/>
      <p:bold r:id="rId15"/>
      <p:italic r:id="rId16"/>
      <p:boldItalic r:id="rId17"/>
    </p:embeddedFont>
    <p:embeddedFont>
      <p:font typeface="Trebuchet MS" panose="020B0603020202020204" pitchFamily="34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2" roundtripDataSignature="AMtx7mgiD7dVPxyb4oX5FJ2gSAHSEZfC/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4246A87-5D47-430F-93D0-1CF46F45DDBC}">
  <a:tblStyle styleId="{94246A87-5D47-430F-93D0-1CF46F45DDB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font" Target="fonts/font11.fntdata"/><Relationship Id="rId3" Type="http://schemas.openxmlformats.org/officeDocument/2006/relationships/slide" Target="slides/slide2.xml"/><Relationship Id="rId21" Type="http://schemas.openxmlformats.org/officeDocument/2006/relationships/font" Target="fonts/font14.fntdata"/><Relationship Id="rId34" Type="http://schemas.openxmlformats.org/officeDocument/2006/relationships/viewProps" Target="viewProps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font" Target="fonts/font1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32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36" Type="http://schemas.openxmlformats.org/officeDocument/2006/relationships/tableStyles" Target="tableStyles.xml"/><Relationship Id="rId10" Type="http://schemas.openxmlformats.org/officeDocument/2006/relationships/font" Target="fonts/font3.fntdata"/><Relationship Id="rId19" Type="http://schemas.openxmlformats.org/officeDocument/2006/relationships/font" Target="fonts/font12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73" name="Google Shape;7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0" name="Google Shape;8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7" name="Google Shape;8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3" name="Google Shape;12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GE Branding" type="title">
  <p:cSld name="TITLE">
    <p:bg>
      <p:bgPr>
        <a:solidFill>
          <a:srgbClr val="FFE2D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32b72582bc3_0_791"/>
          <p:cNvSpPr/>
          <p:nvPr/>
        </p:nvSpPr>
        <p:spPr>
          <a:xfrm>
            <a:off x="5715000" y="0"/>
            <a:ext cx="963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g32b72582bc3_0_791"/>
          <p:cNvSpPr/>
          <p:nvPr/>
        </p:nvSpPr>
        <p:spPr>
          <a:xfrm>
            <a:off x="5811300" y="0"/>
            <a:ext cx="5137500" cy="6858000"/>
          </a:xfrm>
          <a:prstGeom prst="rect">
            <a:avLst/>
          </a:prstGeom>
          <a:solidFill>
            <a:srgbClr val="32A2A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g32b72582bc3_0_791"/>
          <p:cNvSpPr txBox="1">
            <a:spLocks noGrp="1"/>
          </p:cNvSpPr>
          <p:nvPr>
            <p:ph type="ctrTitle"/>
          </p:nvPr>
        </p:nvSpPr>
        <p:spPr>
          <a:xfrm>
            <a:off x="459000" y="1871800"/>
            <a:ext cx="11274000" cy="28623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100"/>
              <a:buFont typeface="Playfair Display"/>
              <a:buNone/>
              <a:defRPr sz="91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9100"/>
              <a:buFont typeface="Playfair Display"/>
              <a:buNone/>
              <a:defRPr sz="91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9100"/>
              <a:buFont typeface="Playfair Display"/>
              <a:buNone/>
              <a:defRPr sz="91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9100"/>
              <a:buFont typeface="Playfair Display"/>
              <a:buNone/>
              <a:defRPr sz="91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9100"/>
              <a:buFont typeface="Playfair Display"/>
              <a:buNone/>
              <a:defRPr sz="91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9100"/>
              <a:buFont typeface="Playfair Display"/>
              <a:buNone/>
              <a:defRPr sz="91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9100"/>
              <a:buFont typeface="Playfair Display"/>
              <a:buNone/>
              <a:defRPr sz="91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9100"/>
              <a:buFont typeface="Playfair Display"/>
              <a:buNone/>
              <a:defRPr sz="91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9100"/>
              <a:buFont typeface="Playfair Display"/>
              <a:buNone/>
              <a:defRPr sz="91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3" name="Google Shape;13;g32b72582bc3_0_791"/>
          <p:cNvSpPr txBox="1">
            <a:spLocks noGrp="1"/>
          </p:cNvSpPr>
          <p:nvPr>
            <p:ph type="subTitle" idx="1"/>
          </p:nvPr>
        </p:nvSpPr>
        <p:spPr>
          <a:xfrm>
            <a:off x="459000" y="4734200"/>
            <a:ext cx="6546900" cy="770400"/>
          </a:xfrm>
          <a:prstGeom prst="rect">
            <a:avLst/>
          </a:prstGeom>
          <a:solidFill>
            <a:schemeClr val="dk2"/>
          </a:solidFill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Montserrat"/>
              <a:buNone/>
              <a:defRPr sz="32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Montserrat"/>
              <a:buNone/>
              <a:defRPr sz="32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Montserrat"/>
              <a:buNone/>
              <a:defRPr sz="32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Montserrat"/>
              <a:buNone/>
              <a:defRPr sz="32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Montserrat"/>
              <a:buNone/>
              <a:defRPr sz="32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Montserrat"/>
              <a:buNone/>
              <a:defRPr sz="32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Montserrat"/>
              <a:buNone/>
              <a:defRPr sz="32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Montserrat"/>
              <a:buNone/>
              <a:defRPr sz="32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Montserrat"/>
              <a:buNone/>
              <a:defRPr sz="32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4" name="Google Shape;14;g32b72582bc3_0_791"/>
          <p:cNvSpPr txBox="1">
            <a:spLocks noGrp="1"/>
          </p:cNvSpPr>
          <p:nvPr>
            <p:ph type="sldNum" idx="12"/>
          </p:nvPr>
        </p:nvSpPr>
        <p:spPr>
          <a:xfrm>
            <a:off x="11084266" y="6079204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лавие и съдържание" type="obj">
  <p:cSld name="OBJEC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2b72582bc3_0_836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g32b72582bc3_0_836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7" name="Google Shape;67;g32b72582bc3_0_83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2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g32b72582bc3_0_83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g32b72582bc3_0_83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70" name="Google Shape;70;g32b72582bc3_0_8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82226" y="5648231"/>
            <a:ext cx="1209773" cy="12097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lt1"/>
        </a:solid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g32b72582bc3_0_80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>
                <a:highlight>
                  <a:srgbClr val="32A2AC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g32b72582bc3_0_801"/>
          <p:cNvSpPr txBox="1">
            <a:spLocks noGrp="1"/>
          </p:cNvSpPr>
          <p:nvPr>
            <p:ph type="body" idx="1"/>
          </p:nvPr>
        </p:nvSpPr>
        <p:spPr>
          <a:xfrm>
            <a:off x="415600" y="1645433"/>
            <a:ext cx="11360700" cy="44463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925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g32b72582bc3_0_801"/>
          <p:cNvSpPr txBox="1">
            <a:spLocks noGrp="1"/>
          </p:cNvSpPr>
          <p:nvPr>
            <p:ph type="sldNum" idx="12"/>
          </p:nvPr>
        </p:nvSpPr>
        <p:spPr>
          <a:xfrm>
            <a:off x="10250516" y="6333304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4" name="Google Shape;24;g32b72582bc3_0_80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82226" y="5648231"/>
            <a:ext cx="1209773" cy="12097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g32b72582bc3_0_80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>
                <a:highlight>
                  <a:srgbClr val="FF7062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g32b72582bc3_0_805"/>
          <p:cNvSpPr txBox="1">
            <a:spLocks noGrp="1"/>
          </p:cNvSpPr>
          <p:nvPr>
            <p:ph type="body" idx="1"/>
          </p:nvPr>
        </p:nvSpPr>
        <p:spPr>
          <a:xfrm>
            <a:off x="415600" y="1645400"/>
            <a:ext cx="5333100" cy="44463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28" name="Google Shape;28;g32b72582bc3_0_805"/>
          <p:cNvSpPr txBox="1">
            <a:spLocks noGrp="1"/>
          </p:cNvSpPr>
          <p:nvPr>
            <p:ph type="body" idx="2"/>
          </p:nvPr>
        </p:nvSpPr>
        <p:spPr>
          <a:xfrm>
            <a:off x="6443200" y="1645400"/>
            <a:ext cx="5333100" cy="44463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29" name="Google Shape;29;g32b72582bc3_0_805"/>
          <p:cNvSpPr txBox="1">
            <a:spLocks noGrp="1"/>
          </p:cNvSpPr>
          <p:nvPr>
            <p:ph type="sldNum" idx="12"/>
          </p:nvPr>
        </p:nvSpPr>
        <p:spPr>
          <a:xfrm>
            <a:off x="10247466" y="6333304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30" name="Google Shape;30;g32b72582bc3_0_80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79176" y="5648231"/>
            <a:ext cx="1209773" cy="12097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rgbClr val="32A2AC"/>
        </a:soli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g32b72582bc3_0_810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>
                <a:solidFill>
                  <a:schemeClr val="lt1"/>
                </a:solidFill>
                <a:highlight>
                  <a:srgbClr val="3131FF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g32b72582bc3_0_810"/>
          <p:cNvSpPr txBox="1">
            <a:spLocks noGrp="1"/>
          </p:cNvSpPr>
          <p:nvPr>
            <p:ph type="sldNum" idx="12"/>
          </p:nvPr>
        </p:nvSpPr>
        <p:spPr>
          <a:xfrm>
            <a:off x="10250516" y="6291904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34" name="Google Shape;34;g32b72582bc3_0_8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82226" y="5648231"/>
            <a:ext cx="1209773" cy="12097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g32b72582bc3_0_813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7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 sz="3200">
                <a:highlight>
                  <a:srgbClr val="32A2AC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>
            <a:endParaRPr/>
          </a:p>
        </p:txBody>
      </p:sp>
      <p:sp>
        <p:nvSpPr>
          <p:cNvPr id="37" name="Google Shape;37;g32b72582bc3_0_813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3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38" name="Google Shape;38;g32b72582bc3_0_813"/>
          <p:cNvSpPr txBox="1">
            <a:spLocks noGrp="1"/>
          </p:cNvSpPr>
          <p:nvPr>
            <p:ph type="sldNum" idx="12"/>
          </p:nvPr>
        </p:nvSpPr>
        <p:spPr>
          <a:xfrm>
            <a:off x="10250516" y="6333304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39" name="Google Shape;39;g32b72582bc3_0_8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82226" y="5648231"/>
            <a:ext cx="1209773" cy="12097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rgbClr val="3131FF"/>
        </a:soli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g32b72582bc3_0_817"/>
          <p:cNvSpPr txBox="1">
            <a:spLocks noGrp="1"/>
          </p:cNvSpPr>
          <p:nvPr>
            <p:ph type="title"/>
          </p:nvPr>
        </p:nvSpPr>
        <p:spPr>
          <a:xfrm>
            <a:off x="653667" y="701800"/>
            <a:ext cx="7491600" cy="54543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Playfair Display"/>
              <a:buNone/>
              <a:defRPr sz="72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Playfair Display"/>
              <a:buNone/>
              <a:defRPr sz="72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Playfair Display"/>
              <a:buNone/>
              <a:defRPr sz="72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Playfair Display"/>
              <a:buNone/>
              <a:defRPr sz="72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Playfair Display"/>
              <a:buNone/>
              <a:defRPr sz="72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Playfair Display"/>
              <a:buNone/>
              <a:defRPr sz="72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Playfair Display"/>
              <a:buNone/>
              <a:defRPr sz="72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Playfair Display"/>
              <a:buNone/>
              <a:defRPr sz="72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Playfair Display"/>
              <a:buNone/>
              <a:defRPr sz="72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42" name="Google Shape;42;g32b72582bc3_0_817"/>
          <p:cNvSpPr txBox="1">
            <a:spLocks noGrp="1"/>
          </p:cNvSpPr>
          <p:nvPr>
            <p:ph type="sldNum" idx="12"/>
          </p:nvPr>
        </p:nvSpPr>
        <p:spPr>
          <a:xfrm>
            <a:off x="11330666" y="6251679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43" name="Google Shape;43;g32b72582bc3_0_8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82226" y="6"/>
            <a:ext cx="1209773" cy="12097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g32b72582bc3_0_820"/>
          <p:cNvSpPr/>
          <p:nvPr/>
        </p:nvSpPr>
        <p:spPr>
          <a:xfrm>
            <a:off x="6096000" y="-100"/>
            <a:ext cx="6096000" cy="6858000"/>
          </a:xfrm>
          <a:prstGeom prst="rect">
            <a:avLst/>
          </a:prstGeom>
          <a:solidFill>
            <a:srgbClr val="32A2A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6" name="Google Shape;46;g32b72582bc3_0_820"/>
          <p:cNvCxnSpPr/>
          <p:nvPr/>
        </p:nvCxnSpPr>
        <p:spPr>
          <a:xfrm>
            <a:off x="6706233" y="5994000"/>
            <a:ext cx="624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7" name="Google Shape;47;g32b72582bc3_0_820"/>
          <p:cNvSpPr txBox="1">
            <a:spLocks noGrp="1"/>
          </p:cNvSpPr>
          <p:nvPr>
            <p:ph type="title"/>
          </p:nvPr>
        </p:nvSpPr>
        <p:spPr>
          <a:xfrm>
            <a:off x="354000" y="1442233"/>
            <a:ext cx="5393700" cy="23817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>
                <a:highlight>
                  <a:srgbClr val="FF7062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9pPr>
          </a:lstStyle>
          <a:p>
            <a:endParaRPr/>
          </a:p>
        </p:txBody>
      </p:sp>
      <p:sp>
        <p:nvSpPr>
          <p:cNvPr id="48" name="Google Shape;48;g32b72582bc3_0_820"/>
          <p:cNvSpPr txBox="1">
            <a:spLocks noGrp="1"/>
          </p:cNvSpPr>
          <p:nvPr>
            <p:ph type="subTitle" idx="1"/>
          </p:nvPr>
        </p:nvSpPr>
        <p:spPr>
          <a:xfrm>
            <a:off x="354000" y="3895201"/>
            <a:ext cx="5393700" cy="17940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49" name="Google Shape;49;g32b72582bc3_0_820"/>
          <p:cNvSpPr txBox="1">
            <a:spLocks noGrp="1"/>
          </p:cNvSpPr>
          <p:nvPr>
            <p:ph type="body" idx="2"/>
          </p:nvPr>
        </p:nvSpPr>
        <p:spPr>
          <a:xfrm>
            <a:off x="6586000" y="965600"/>
            <a:ext cx="5115900" cy="49269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Char char="●"/>
              <a:defRPr>
                <a:solidFill>
                  <a:schemeClr val="lt1"/>
                </a:solidFill>
              </a:defRPr>
            </a:lvl1pPr>
            <a:lvl2pPr marL="914400" lvl="1" indent="-3492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Char char="○"/>
              <a:defRPr>
                <a:solidFill>
                  <a:schemeClr val="lt1"/>
                </a:solidFill>
              </a:defRPr>
            </a:lvl2pPr>
            <a:lvl3pPr marL="1371600" lvl="2" indent="-3492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Char char="■"/>
              <a:defRPr>
                <a:solidFill>
                  <a:schemeClr val="lt1"/>
                </a:solidFill>
              </a:defRPr>
            </a:lvl3pPr>
            <a:lvl4pPr marL="1828800" lvl="3" indent="-3492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Char char="●"/>
              <a:defRPr>
                <a:solidFill>
                  <a:schemeClr val="lt1"/>
                </a:solidFill>
              </a:defRPr>
            </a:lvl4pPr>
            <a:lvl5pPr marL="2286000" lvl="4" indent="-3492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Char char="○"/>
              <a:defRPr>
                <a:solidFill>
                  <a:schemeClr val="lt1"/>
                </a:solidFill>
              </a:defRPr>
            </a:lvl5pPr>
            <a:lvl6pPr marL="2743200" lvl="5" indent="-3492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Char char="■"/>
              <a:defRPr>
                <a:solidFill>
                  <a:schemeClr val="lt1"/>
                </a:solidFill>
              </a:defRPr>
            </a:lvl6pPr>
            <a:lvl7pPr marL="3200400" lvl="6" indent="-3492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Char char="●"/>
              <a:defRPr>
                <a:solidFill>
                  <a:schemeClr val="lt1"/>
                </a:solidFill>
              </a:defRPr>
            </a:lvl7pPr>
            <a:lvl8pPr marL="3657600" lvl="7" indent="-3492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Char char="○"/>
              <a:defRPr>
                <a:solidFill>
                  <a:schemeClr val="lt1"/>
                </a:solidFill>
              </a:defRPr>
            </a:lvl8pPr>
            <a:lvl9pPr marL="4114800" lvl="8" indent="-3492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0" name="Google Shape;50;g32b72582bc3_0_820"/>
          <p:cNvSpPr txBox="1">
            <a:spLocks noGrp="1"/>
          </p:cNvSpPr>
          <p:nvPr>
            <p:ph type="sldNum" idx="12"/>
          </p:nvPr>
        </p:nvSpPr>
        <p:spPr>
          <a:xfrm>
            <a:off x="6095991" y="6299979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51" name="Google Shape;51;g32b72582bc3_0_8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82226" y="5614906"/>
            <a:ext cx="1209773" cy="12097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32b72582bc3_0_827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300" cy="806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highlight>
                  <a:srgbClr val="FF7062"/>
                </a:highlight>
              </a:defRPr>
            </a:lvl1pPr>
          </a:lstStyle>
          <a:p>
            <a:endParaRPr/>
          </a:p>
        </p:txBody>
      </p:sp>
      <p:sp>
        <p:nvSpPr>
          <p:cNvPr id="54" name="Google Shape;54;g32b72582bc3_0_827"/>
          <p:cNvSpPr txBox="1">
            <a:spLocks noGrp="1"/>
          </p:cNvSpPr>
          <p:nvPr>
            <p:ph type="sldNum" idx="12"/>
          </p:nvPr>
        </p:nvSpPr>
        <p:spPr>
          <a:xfrm>
            <a:off x="11330666" y="6251679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55" name="Google Shape;55;g32b72582bc3_0_8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82226" y="6"/>
            <a:ext cx="1209773" cy="12097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2b72582bc3_0_834"/>
          <p:cNvSpPr txBox="1">
            <a:spLocks noGrp="1"/>
          </p:cNvSpPr>
          <p:nvPr>
            <p:ph type="sldNum" idx="12"/>
          </p:nvPr>
        </p:nvSpPr>
        <p:spPr>
          <a:xfrm>
            <a:off x="10250516" y="6333304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63" name="Google Shape;63;g32b72582bc3_0_8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82226" y="5648231"/>
            <a:ext cx="1209773" cy="12097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op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g32b72582bc3_0_78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Oswald"/>
              <a:buNone/>
              <a:defRPr sz="4000">
                <a:solidFill>
                  <a:schemeClr val="dk2"/>
                </a:solidFill>
                <a:highlight>
                  <a:srgbClr val="32A2AC"/>
                </a:highlight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Oswald"/>
              <a:buNone/>
              <a:defRPr sz="4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Oswald"/>
              <a:buNone/>
              <a:defRPr sz="4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Oswald"/>
              <a:buNone/>
              <a:defRPr sz="4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Oswald"/>
              <a:buNone/>
              <a:defRPr sz="4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Oswald"/>
              <a:buNone/>
              <a:defRPr sz="4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Oswald"/>
              <a:buNone/>
              <a:defRPr sz="4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Oswald"/>
              <a:buNone/>
              <a:defRPr sz="4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Oswald"/>
              <a:buNone/>
              <a:defRPr sz="4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g32b72582bc3_0_787"/>
          <p:cNvSpPr txBox="1">
            <a:spLocks noGrp="1"/>
          </p:cNvSpPr>
          <p:nvPr>
            <p:ph type="body" idx="1"/>
          </p:nvPr>
        </p:nvSpPr>
        <p:spPr>
          <a:xfrm>
            <a:off x="415600" y="1645433"/>
            <a:ext cx="11360700" cy="44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Playfair Display"/>
              <a:buChar char="●"/>
              <a:defRPr sz="24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marL="914400" lvl="1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Playfair Display"/>
              <a:buChar char="○"/>
              <a:defRPr sz="19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marL="1371600" lvl="2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Playfair Display"/>
              <a:buChar char="■"/>
              <a:defRPr sz="19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marL="1828800" lvl="3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Playfair Display"/>
              <a:buChar char="●"/>
              <a:defRPr sz="19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marL="2286000" lvl="4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Playfair Display"/>
              <a:buChar char="○"/>
              <a:defRPr sz="19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marL="2743200" lvl="5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Playfair Display"/>
              <a:buChar char="■"/>
              <a:defRPr sz="19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marL="3200400" lvl="6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Playfair Display"/>
              <a:buChar char="●"/>
              <a:defRPr sz="19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marL="3657600" lvl="7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Playfair Display"/>
              <a:buChar char="○"/>
              <a:defRPr sz="19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marL="4114800" lvl="8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Playfair Display"/>
              <a:buChar char="■"/>
              <a:defRPr sz="19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8" name="Google Shape;8;g32b72582bc3_0_787"/>
          <p:cNvSpPr txBox="1">
            <a:spLocks noGrp="1"/>
          </p:cNvSpPr>
          <p:nvPr>
            <p:ph type="sldNum" idx="12"/>
          </p:nvPr>
        </p:nvSpPr>
        <p:spPr>
          <a:xfrm>
            <a:off x="11330666" y="6251679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r">
              <a:buNone/>
              <a:defRPr sz="13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r">
              <a:buNone/>
              <a:defRPr sz="13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r">
              <a:buNone/>
              <a:defRPr sz="13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r">
              <a:buNone/>
              <a:defRPr sz="13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r">
              <a:buNone/>
              <a:defRPr sz="13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r">
              <a:buNone/>
              <a:defRPr sz="13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r">
              <a:buNone/>
              <a:defRPr sz="13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r">
              <a:buNone/>
              <a:defRPr sz="13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9" r:id="rId9"/>
    <p:sldLayoutId id="2147483660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2DF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"/>
          <p:cNvSpPr txBox="1">
            <a:spLocks noGrp="1"/>
          </p:cNvSpPr>
          <p:nvPr>
            <p:ph type="ctrTitle"/>
          </p:nvPr>
        </p:nvSpPr>
        <p:spPr>
          <a:xfrm>
            <a:off x="5511564" y="974100"/>
            <a:ext cx="5703522" cy="24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</a:pPr>
            <a:r>
              <a:rPr lang="en-US" sz="4800" dirty="0" err="1"/>
              <a:t>DIGIpreneur</a:t>
            </a:r>
            <a:r>
              <a:rPr lang="en-US" sz="4800" dirty="0"/>
              <a:t> - Digital Entrepreneurship </a:t>
            </a:r>
            <a:endParaRPr sz="4800" dirty="0"/>
          </a:p>
        </p:txBody>
      </p:sp>
      <p:sp>
        <p:nvSpPr>
          <p:cNvPr id="76" name="Google Shape;76;p1"/>
          <p:cNvSpPr txBox="1">
            <a:spLocks noGrp="1"/>
          </p:cNvSpPr>
          <p:nvPr>
            <p:ph type="subTitle" idx="1"/>
          </p:nvPr>
        </p:nvSpPr>
        <p:spPr>
          <a:xfrm>
            <a:off x="5781825" y="5432450"/>
            <a:ext cx="5163000" cy="10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</a:pPr>
            <a:r>
              <a:rPr lang="en-US" sz="3200" dirty="0"/>
              <a:t>KA</a:t>
            </a:r>
            <a:r>
              <a:rPr lang="bg-BG" sz="3200" dirty="0"/>
              <a:t>153</a:t>
            </a:r>
            <a:r>
              <a:rPr lang="en-US" sz="3200" dirty="0"/>
              <a:t> – Training Course</a:t>
            </a:r>
            <a:endParaRPr dirty="0"/>
          </a:p>
        </p:txBody>
      </p:sp>
      <p:pic>
        <p:nvPicPr>
          <p:cNvPr id="77" name="Google Shape;77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5684" y="1337665"/>
            <a:ext cx="3373800" cy="3373800"/>
          </a:xfrm>
          <a:prstGeom prst="ellipse">
            <a:avLst/>
          </a:prstGeom>
          <a:noFill/>
          <a:ln>
            <a:noFill/>
          </a:ln>
          <a:effectLst>
            <a:outerShdw blurRad="381000" dist="292100" dir="5400000" sx="-80000" sy="-18000" rotWithShape="0">
              <a:srgbClr val="000000">
                <a:alpha val="21568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3"/>
          <p:cNvSpPr txBox="1">
            <a:spLocks noGrp="1"/>
          </p:cNvSpPr>
          <p:nvPr>
            <p:ph type="title"/>
          </p:nvPr>
        </p:nvSpPr>
        <p:spPr>
          <a:xfrm>
            <a:off x="677334" y="1354318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</a:pPr>
            <a:r>
              <a:rPr lang="en-US" sz="5600"/>
              <a:t>Mission</a:t>
            </a:r>
            <a:endParaRPr sz="5600"/>
          </a:p>
        </p:txBody>
      </p:sp>
      <p:sp>
        <p:nvSpPr>
          <p:cNvPr id="83" name="Google Shape;83;p3"/>
          <p:cNvSpPr txBox="1">
            <a:spLocks noGrp="1"/>
          </p:cNvSpPr>
          <p:nvPr>
            <p:ph type="body" idx="1"/>
          </p:nvPr>
        </p:nvSpPr>
        <p:spPr>
          <a:xfrm>
            <a:off x="677334" y="3176833"/>
            <a:ext cx="8596668" cy="28645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lang="en-US" sz="2800" dirty="0"/>
              <a:t>To equip youth workers with the knowledge, skills, and tools to guide young people in exploring digital entrepreneurship, building a responsible online presence, and using innovative technologies to launch and grow online business ideas.</a:t>
            </a:r>
            <a:endParaRPr dirty="0"/>
          </a:p>
        </p:txBody>
      </p:sp>
      <p:sp>
        <p:nvSpPr>
          <p:cNvPr id="84" name="Google Shape;84;p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fld id="{00000000-1234-1234-1234-123412341234}" type="slidenum">
              <a:rPr lang="en-US">
                <a:latin typeface="Playfair Display"/>
                <a:ea typeface="Playfair Display"/>
                <a:cs typeface="Playfair Display"/>
                <a:sym typeface="Playfair Display"/>
              </a:rPr>
              <a:t>2</a:t>
            </a:fld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4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 sz="5600" dirty="0"/>
              <a:t>Project goals</a:t>
            </a:r>
            <a:endParaRPr sz="5600" dirty="0"/>
          </a:p>
        </p:txBody>
      </p:sp>
      <p:sp>
        <p:nvSpPr>
          <p:cNvPr id="90" name="Google Shape;90;p4"/>
          <p:cNvSpPr txBox="1">
            <a:spLocks noGrp="1"/>
          </p:cNvSpPr>
          <p:nvPr>
            <p:ph type="body" idx="1"/>
          </p:nvPr>
        </p:nvSpPr>
        <p:spPr>
          <a:xfrm>
            <a:off x="677259" y="1930390"/>
            <a:ext cx="8596800" cy="360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342900" lvl="0" indent="-34163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►"/>
            </a:pPr>
            <a:r>
              <a:rPr lang="en-US" dirty="0"/>
              <a:t>Build youth workers’ capacity to introduce digital entrepreneurship concepts and pathways for starting online businesses.</a:t>
            </a:r>
            <a:endParaRPr lang="bg-BG" dirty="0"/>
          </a:p>
          <a:p>
            <a:pPr marL="342900" lvl="0" indent="-34163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►"/>
            </a:pPr>
            <a:r>
              <a:rPr lang="en-US" dirty="0"/>
              <a:t>Strengthen understanding of digital hygiene, online safety, and ethical practices in the context of entrepreneurship.</a:t>
            </a:r>
            <a:endParaRPr lang="bg-BG" dirty="0"/>
          </a:p>
          <a:p>
            <a:pPr marL="342900" lvl="0" indent="-34163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►"/>
            </a:pPr>
            <a:r>
              <a:rPr lang="en-US" dirty="0"/>
              <a:t>Develop practical skills in creating and managing online business assets (e.g., websites, portfolios, basic prototypes).</a:t>
            </a:r>
            <a:endParaRPr lang="bg-BG" dirty="0"/>
          </a:p>
          <a:p>
            <a:pPr marL="342900" lvl="0" indent="-34163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►"/>
            </a:pPr>
            <a:r>
              <a:rPr lang="en-US" dirty="0"/>
              <a:t>Enable youth workers to design and deliver interactive training sessions that help young people turn business ideas into actionable online projects.</a:t>
            </a:r>
            <a:endParaRPr dirty="0"/>
          </a:p>
        </p:txBody>
      </p:sp>
      <p:sp>
        <p:nvSpPr>
          <p:cNvPr id="91" name="Google Shape;91;p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fld id="{00000000-1234-1234-1234-123412341234}" type="slidenum">
              <a:rPr lang="en-US">
                <a:latin typeface="Playfair Display"/>
                <a:ea typeface="Playfair Display"/>
                <a:cs typeface="Playfair Display"/>
                <a:sym typeface="Playfair Display"/>
              </a:rPr>
              <a:t>3</a:t>
            </a:fld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>
            <a:spLocks noGrp="1"/>
          </p:cNvSpPr>
          <p:nvPr>
            <p:ph type="title"/>
          </p:nvPr>
        </p:nvSpPr>
        <p:spPr>
          <a:xfrm>
            <a:off x="354000" y="2030025"/>
            <a:ext cx="5393700" cy="179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About the project</a:t>
            </a:r>
            <a:endParaRPr/>
          </a:p>
        </p:txBody>
      </p:sp>
      <p:sp>
        <p:nvSpPr>
          <p:cNvPr id="97" name="Google Shape;97;p2"/>
          <p:cNvSpPr txBox="1">
            <a:spLocks noGrp="1"/>
          </p:cNvSpPr>
          <p:nvPr>
            <p:ph type="body" idx="2"/>
          </p:nvPr>
        </p:nvSpPr>
        <p:spPr>
          <a:xfrm>
            <a:off x="6586000" y="965600"/>
            <a:ext cx="4443361" cy="49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►"/>
            </a:pPr>
            <a:r>
              <a:rPr lang="en-US" sz="2400" dirty="0"/>
              <a:t>When? – 2026</a:t>
            </a:r>
          </a:p>
          <a:p>
            <a:pPr marL="50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</a:pPr>
            <a:endParaRPr lang="en-US" sz="2400" dirty="0"/>
          </a:p>
          <a:p>
            <a:pPr marL="393700" indent="-342900">
              <a:lnSpc>
                <a:spcPct val="100000"/>
              </a:lnSpc>
              <a:buSzPts val="1900"/>
            </a:pPr>
            <a:r>
              <a:rPr lang="en-US" sz="1900" dirty="0"/>
              <a:t>The duration will be 6 months</a:t>
            </a:r>
          </a:p>
          <a:p>
            <a:pPr marL="393700" indent="-342900">
              <a:lnSpc>
                <a:spcPct val="100000"/>
              </a:lnSpc>
              <a:buSzPts val="1900"/>
            </a:pPr>
            <a:r>
              <a:rPr lang="en-US" sz="1900" dirty="0"/>
              <a:t>The project will have 1 activity – 8 days long Training Course for Youth Workers in Bulgaria</a:t>
            </a:r>
          </a:p>
          <a:p>
            <a:pPr marL="1219200" lvl="1" indent="-425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endParaRPr lang="en-US" dirty="0"/>
          </a:p>
          <a:p>
            <a:pPr marL="79375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</a:pPr>
            <a:endParaRPr lang="en-US" dirty="0"/>
          </a:p>
          <a:p>
            <a:pPr marL="79375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</a:pPr>
            <a:endParaRPr lang="en-US" dirty="0"/>
          </a:p>
          <a:p>
            <a:pPr marL="34290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►"/>
            </a:pPr>
            <a:r>
              <a:rPr lang="en-US" dirty="0"/>
              <a:t>Who? </a:t>
            </a:r>
          </a:p>
          <a:p>
            <a:pPr marL="50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</a:pPr>
            <a:endParaRPr lang="en-US" dirty="0"/>
          </a:p>
          <a:p>
            <a:pPr marL="393700" indent="-342900">
              <a:lnSpc>
                <a:spcPct val="100000"/>
              </a:lnSpc>
              <a:buSzPts val="1900"/>
            </a:pPr>
            <a:r>
              <a:rPr lang="en-US" sz="1900" dirty="0"/>
              <a:t>The consortium will include 7 Organizations (Applicant + 6 Partners) </a:t>
            </a:r>
          </a:p>
          <a:p>
            <a:pPr marL="393700" indent="-342900">
              <a:lnSpc>
                <a:spcPct val="100000"/>
              </a:lnSpc>
              <a:buSzPts val="1900"/>
            </a:pPr>
            <a:r>
              <a:rPr lang="en-US" sz="1900" dirty="0"/>
              <a:t>Each organization will sent 4 participants to the TC (28</a:t>
            </a:r>
            <a:r>
              <a:rPr lang="bg-BG" sz="1900" dirty="0"/>
              <a:t> </a:t>
            </a:r>
            <a:r>
              <a:rPr lang="en-US" sz="1900" dirty="0"/>
              <a:t>at all)</a:t>
            </a:r>
          </a:p>
        </p:txBody>
      </p:sp>
      <p:sp>
        <p:nvSpPr>
          <p:cNvPr id="98" name="Google Shape;98;p2"/>
          <p:cNvSpPr txBox="1">
            <a:spLocks noGrp="1"/>
          </p:cNvSpPr>
          <p:nvPr>
            <p:ph type="subTitle" idx="1"/>
          </p:nvPr>
        </p:nvSpPr>
        <p:spPr>
          <a:xfrm>
            <a:off x="354000" y="3895201"/>
            <a:ext cx="5393700" cy="17940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Digital Entrepreneurship</a:t>
            </a:r>
            <a:endParaRPr dirty="0"/>
          </a:p>
        </p:txBody>
      </p:sp>
      <p:sp>
        <p:nvSpPr>
          <p:cNvPr id="99" name="Google Shape;99;p2"/>
          <p:cNvSpPr txBox="1">
            <a:spLocks noGrp="1"/>
          </p:cNvSpPr>
          <p:nvPr>
            <p:ph type="sldNum" idx="12"/>
          </p:nvPr>
        </p:nvSpPr>
        <p:spPr>
          <a:xfrm>
            <a:off x="6095991" y="6299979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5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 dirty="0">
                <a:highlight>
                  <a:srgbClr val="FF7062"/>
                </a:highlight>
              </a:rPr>
              <a:t>Activity </a:t>
            </a:r>
            <a:r>
              <a:rPr lang="en-US" dirty="0" err="1">
                <a:highlight>
                  <a:srgbClr val="FF7062"/>
                </a:highlight>
              </a:rPr>
              <a:t>scedule</a:t>
            </a:r>
            <a:endParaRPr dirty="0">
              <a:highlight>
                <a:srgbClr val="FF7062"/>
              </a:highlight>
            </a:endParaRPr>
          </a:p>
        </p:txBody>
      </p:sp>
      <p:sp>
        <p:nvSpPr>
          <p:cNvPr id="127" name="Google Shape;127;p5"/>
          <p:cNvSpPr txBox="1">
            <a:spLocks noGrp="1"/>
          </p:cNvSpPr>
          <p:nvPr>
            <p:ph type="sldNum" idx="12"/>
          </p:nvPr>
        </p:nvSpPr>
        <p:spPr>
          <a:xfrm>
            <a:off x="10292613" y="6492912"/>
            <a:ext cx="683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fld id="{00000000-1234-1234-1234-123412341234}" type="slidenum">
              <a:rPr lang="en-US">
                <a:latin typeface="Playfair Display"/>
                <a:ea typeface="Playfair Display"/>
                <a:cs typeface="Playfair Display"/>
                <a:sym typeface="Playfair Display"/>
              </a:rPr>
              <a:t>5</a:t>
            </a:fld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pic>
        <p:nvPicPr>
          <p:cNvPr id="5" name="Картина 4">
            <a:extLst>
              <a:ext uri="{FF2B5EF4-FFF2-40B4-BE49-F238E27FC236}">
                <a16:creationId xmlns:a16="http://schemas.microsoft.com/office/drawing/2014/main" id="{2CD8677D-D33F-9888-75FD-D9F2D22731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341" y="1453567"/>
            <a:ext cx="10410334" cy="503934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1AFD1"/>
      </a:accent4>
      <a:accent5>
        <a:srgbClr val="0F9D58"/>
      </a:accent5>
      <a:accent6>
        <a:srgbClr val="9C27B0"/>
      </a:accent6>
      <a:hlink>
        <a:srgbClr val="0F9D58"/>
      </a:hlink>
      <a:folHlink>
        <a:srgbClr val="0F9D5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196</Words>
  <Application>Microsoft Office PowerPoint</Application>
  <PresentationFormat>Широк екран</PresentationFormat>
  <Paragraphs>27</Paragraphs>
  <Slides>5</Slides>
  <Notes>5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5</vt:i4>
      </vt:variant>
    </vt:vector>
  </HeadingPairs>
  <TitlesOfParts>
    <vt:vector size="11" baseType="lpstr">
      <vt:lpstr>Playfair Display</vt:lpstr>
      <vt:lpstr>Trebuchet MS</vt:lpstr>
      <vt:lpstr>Oswald</vt:lpstr>
      <vt:lpstr>Arial</vt:lpstr>
      <vt:lpstr>Montserrat</vt:lpstr>
      <vt:lpstr>Pop</vt:lpstr>
      <vt:lpstr>DIGIpreneur - Digital Entrepreneurship </vt:lpstr>
      <vt:lpstr>Mission</vt:lpstr>
      <vt:lpstr>Project goals</vt:lpstr>
      <vt:lpstr>About the project</vt:lpstr>
      <vt:lpstr>Activity scedule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radoslavbogoev31@gmail.com</dc:creator>
  <cp:lastModifiedBy>Radoslav Bogoev</cp:lastModifiedBy>
  <cp:revision>2</cp:revision>
  <dcterms:created xsi:type="dcterms:W3CDTF">2024-01-04T07:27:19Z</dcterms:created>
  <dcterms:modified xsi:type="dcterms:W3CDTF">2025-08-09T15:52:57Z</dcterms:modified>
</cp:coreProperties>
</file>