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66" r:id="rId14"/>
    <p:sldId id="267" r:id="rId15"/>
    <p:sldId id="272" r:id="rId16"/>
    <p:sldId id="268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8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77EAB-2624-474E-B51F-C71D1ACDD70E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8E2A6-246A-45F5-810A-664390AD0B1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10" Type="http://schemas.openxmlformats.org/officeDocument/2006/relationships/image" Target="../media/image23.jpeg"/><Relationship Id="rId4" Type="http://schemas.openxmlformats.org/officeDocument/2006/relationships/image" Target="../media/image17.jpeg"/><Relationship Id="rId9" Type="http://schemas.openxmlformats.org/officeDocument/2006/relationships/image" Target="../media/image2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S6000066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4725144"/>
            <a:ext cx="3779912" cy="223224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8" descr="panneau_ONM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437321" y="5157192"/>
            <a:ext cx="4311143" cy="13773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9" descr="S6000056"/>
          <p:cNvPicPr>
            <a:picLocks noChangeAspect="1" noChangeArrowheads="1"/>
          </p:cNvPicPr>
          <p:nvPr/>
        </p:nvPicPr>
        <p:blipFill>
          <a:blip r:embed="rId4" cstate="screen">
            <a:lum bright="6000"/>
          </a:blip>
          <a:srcRect/>
          <a:stretch>
            <a:fillRect/>
          </a:stretch>
        </p:blipFill>
        <p:spPr bwMode="auto">
          <a:xfrm>
            <a:off x="3203848" y="2996952"/>
            <a:ext cx="2590090" cy="19442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12" descr="S6000022"/>
          <p:cNvPicPr>
            <a:picLocks noChangeAspect="1" noChangeArrowheads="1"/>
          </p:cNvPicPr>
          <p:nvPr/>
        </p:nvPicPr>
        <p:blipFill>
          <a:blip r:embed="rId5" cstate="screen">
            <a:lum bright="12000"/>
          </a:blip>
          <a:srcRect/>
          <a:stretch>
            <a:fillRect/>
          </a:stretch>
        </p:blipFill>
        <p:spPr bwMode="auto">
          <a:xfrm>
            <a:off x="251520" y="2996952"/>
            <a:ext cx="2543764" cy="19072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Picture 8" descr="Arrêt3"/>
          <p:cNvPicPr>
            <a:picLocks noChangeAspect="1" noChangeArrowheads="1"/>
          </p:cNvPicPr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5940152" y="2996951"/>
            <a:ext cx="3108345" cy="19631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Image 8"/>
          <p:cNvPicPr/>
          <p:nvPr/>
        </p:nvPicPr>
        <p:blipFill>
          <a:blip r:embed="rId7" cstate="screen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05599"/>
            <a:ext cx="1512168" cy="947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/>
        </p:nvSpPr>
        <p:spPr>
          <a:xfrm>
            <a:off x="7197531" y="1063769"/>
            <a:ext cx="187083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800"/>
              </a:spcAft>
            </a:pPr>
            <a:r>
              <a:rPr lang="fr-FR" sz="12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République Tunisienne</a:t>
            </a:r>
            <a:endParaRPr lang="fr-FR" sz="12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259632" y="1844824"/>
            <a:ext cx="66533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800"/>
              </a:spcAft>
            </a:pPr>
            <a:r>
              <a:rPr lang="fr-FR" sz="4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Aspiring Geopark d’ El Kef</a:t>
            </a:r>
            <a:endParaRPr lang="fr-FR" sz="4000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5580112" y="620688"/>
          <a:ext cx="3168352" cy="2133600"/>
        </p:xfrm>
        <a:graphic>
          <a:graphicData uri="http://schemas.openxmlformats.org/drawingml/2006/table">
            <a:tbl>
              <a:tblPr/>
              <a:tblGrid>
                <a:gridCol w="3168352"/>
              </a:tblGrid>
              <a:tr h="0">
                <a:tc>
                  <a:txBody>
                    <a:bodyPr/>
                    <a:lstStyle/>
                    <a:p>
                      <a:pPr marL="342900" lvl="0" indent="-342900" algn="just" rtl="1">
                        <a:spcAft>
                          <a:spcPts val="0"/>
                        </a:spcAft>
                        <a:buFont typeface="Times New Roman"/>
                        <a:buChar char="-"/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imes New Roman"/>
                        </a:rPr>
                        <a:t>زيارات لعدة مواقع جيولوجية مميزة ومعالم أثرية وتاريخية</a:t>
                      </a:r>
                      <a:r>
                        <a:rPr lang="ar-TN" sz="200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just" rtl="1">
                        <a:spcAft>
                          <a:spcPts val="800"/>
                        </a:spcAft>
                        <a:buFont typeface="Times New Roman"/>
                        <a:buChar char="-"/>
                      </a:pPr>
                      <a:r>
                        <a:rPr lang="ar-SA" sz="2000" dirty="0">
                          <a:latin typeface="Times New Roman"/>
                          <a:ea typeface="Times New Roman"/>
                          <a:cs typeface="Times New Roman"/>
                        </a:rPr>
                        <a:t>إجراء لقاءات مع ولاة تطاوين ومدنين </a:t>
                      </a:r>
                      <a:r>
                        <a:rPr lang="ar-SA" sz="2000" dirty="0" err="1">
                          <a:latin typeface="Times New Roman"/>
                          <a:ea typeface="Times New Roman"/>
                          <a:cs typeface="Times New Roman"/>
                        </a:rPr>
                        <a:t>وقابس</a:t>
                      </a:r>
                      <a:r>
                        <a:rPr lang="ar-SA" sz="2000" dirty="0">
                          <a:latin typeface="Times New Roman"/>
                          <a:ea typeface="Times New Roman"/>
                          <a:cs typeface="Times New Roman"/>
                        </a:rPr>
                        <a:t> ورؤساء البلديات </a:t>
                      </a:r>
                      <a:r>
                        <a:rPr lang="ar-SA" sz="2000" dirty="0" err="1">
                          <a:latin typeface="Times New Roman"/>
                          <a:ea typeface="Times New Roman"/>
                          <a:cs typeface="Times New Roman"/>
                        </a:rPr>
                        <a:t>ومسؤولي</a:t>
                      </a:r>
                      <a:r>
                        <a:rPr lang="ar-SA" sz="2000" dirty="0">
                          <a:latin typeface="Times New Roman"/>
                          <a:ea typeface="Times New Roman"/>
                          <a:cs typeface="Times New Roman"/>
                        </a:rPr>
                        <a:t> الإدارات المنخرطة في هذا المشروع ومع المجتمع المدني بالجهة</a:t>
                      </a:r>
                      <a:endParaRPr lang="fr-FR" sz="2000" dirty="0">
                        <a:latin typeface="Times New Roman"/>
                        <a:ea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3" name="Picture 3" descr="D:\Mission EXPETS AOUT 2022\visite_carte\visite_carte routier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5496" y="0"/>
            <a:ext cx="5289940" cy="6858000"/>
          </a:xfrm>
          <a:prstGeom prst="rect">
            <a:avLst/>
          </a:prstGeom>
          <a:noFill/>
        </p:spPr>
      </p:pic>
      <p:pic>
        <p:nvPicPr>
          <p:cNvPr id="4" name="Image 3"/>
          <p:cNvPicPr/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652120" y="2780928"/>
            <a:ext cx="2304256" cy="4005064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E:\EXPERT-MISSION\Geoparc Sud Tunisien - Aout 2022\IMG_1927.jpg"/>
          <p:cNvPicPr/>
          <p:nvPr/>
        </p:nvPicPr>
        <p:blipFill>
          <a:blip r:embed="rId2" cstate="screen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2008" y="260648"/>
            <a:ext cx="2555776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 3" descr="E:\EXPERT-MISSION\Geoparc Sud Tunisien - Aout 2022\IMG_1465.jpg"/>
          <p:cNvPicPr/>
          <p:nvPr/>
        </p:nvPicPr>
        <p:blipFill>
          <a:blip r:embed="rId3" cstate="screen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4509120"/>
            <a:ext cx="2304256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 descr="E:\EXPERT-MISSION\Geoparc Sud Tunisien - Aout 2022\IMG_1537.jpg"/>
          <p:cNvPicPr/>
          <p:nvPr/>
        </p:nvPicPr>
        <p:blipFill>
          <a:blip r:embed="rId4" cstate="screen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6228184" y="2492896"/>
            <a:ext cx="2664296" cy="1584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E:\EXPERT-MISSION\Geoparc Sud Tunisien - Aout 2022\IMG_1860.jpg"/>
          <p:cNvPicPr/>
          <p:nvPr/>
        </p:nvPicPr>
        <p:blipFill>
          <a:blip r:embed="rId5" cstate="screen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5868145" y="332656"/>
            <a:ext cx="2880320" cy="17281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 descr="H:\D\Mission EXPERT Aout 2022\PHOTO_MISSION EXPERTS\IMG_1912.jpg"/>
          <p:cNvPicPr/>
          <p:nvPr/>
        </p:nvPicPr>
        <p:blipFill>
          <a:blip r:embed="rId6" cstate="screen"/>
          <a:srcRect/>
          <a:stretch>
            <a:fillRect/>
          </a:stretch>
        </p:blipFill>
        <p:spPr bwMode="auto">
          <a:xfrm>
            <a:off x="3275856" y="2492896"/>
            <a:ext cx="2288314" cy="152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Image 7" descr="H:\D\Mission EXPERT Aout 2022\PHOTO_MISSION EXPERTS\IMG_1835.jpg"/>
          <p:cNvPicPr/>
          <p:nvPr/>
        </p:nvPicPr>
        <p:blipFill>
          <a:blip r:embed="rId7" cstate="screen"/>
          <a:srcRect/>
          <a:stretch>
            <a:fillRect/>
          </a:stretch>
        </p:blipFill>
        <p:spPr bwMode="auto">
          <a:xfrm>
            <a:off x="2915816" y="4365104"/>
            <a:ext cx="2595963" cy="17347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 8" descr="H:\D\Mission EXPERT Aout 2022\PHOTO_MISSION EXPERTS\IMG_1765.jpg"/>
          <p:cNvPicPr/>
          <p:nvPr/>
        </p:nvPicPr>
        <p:blipFill>
          <a:blip r:embed="rId8" cstate="screen"/>
          <a:srcRect/>
          <a:stretch>
            <a:fillRect/>
          </a:stretch>
        </p:blipFill>
        <p:spPr bwMode="auto">
          <a:xfrm>
            <a:off x="6156176" y="4365104"/>
            <a:ext cx="2703884" cy="180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 descr="H:\D\Mission EXPERT Aout 2022\PHOTO_MISSION EXPERTS\IMG_1700.jpg"/>
          <p:cNvPicPr/>
          <p:nvPr/>
        </p:nvPicPr>
        <p:blipFill>
          <a:blip r:embed="rId9" cstate="screen"/>
          <a:srcRect/>
          <a:stretch>
            <a:fillRect/>
          </a:stretch>
        </p:blipFill>
        <p:spPr bwMode="auto">
          <a:xfrm>
            <a:off x="539552" y="2492896"/>
            <a:ext cx="2475687" cy="1649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Image 10" descr="H:\D\Mission EXPERT Aout 2022\PHOTO_MISSION EXPERTS\IMG_2014.jpg"/>
          <p:cNvPicPr/>
          <p:nvPr/>
        </p:nvPicPr>
        <p:blipFill>
          <a:blip r:embed="rId10" cstate="screen"/>
          <a:srcRect/>
          <a:stretch>
            <a:fillRect/>
          </a:stretch>
        </p:blipFill>
        <p:spPr bwMode="auto">
          <a:xfrm>
            <a:off x="2771800" y="260648"/>
            <a:ext cx="288032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84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1907704" y="1196752"/>
          <a:ext cx="6096000" cy="18288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0">
                <a:tc>
                  <a:txBody>
                    <a:bodyPr/>
                    <a:lstStyle/>
                    <a:p>
                      <a:pPr marL="342900" lvl="0" indent="-342900" algn="just" rtl="1">
                        <a:spcAft>
                          <a:spcPts val="800"/>
                        </a:spcAft>
                        <a:buSzPts val="1200"/>
                        <a:buFont typeface="Times New Roman"/>
                        <a:buChar char="-"/>
                      </a:pPr>
                      <a:endParaRPr lang="fr-FR" sz="1200" dirty="0">
                        <a:latin typeface="Times New Roman"/>
                        <a:ea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139952" y="332656"/>
            <a:ext cx="4499992" cy="3005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spcAft>
                <a:spcPts val="800"/>
              </a:spcAft>
              <a:buSzPts val="1200"/>
            </a:pPr>
            <a:r>
              <a:rPr lang="ar-SA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عرض نتائج وانطباعات الخبراء</a:t>
            </a:r>
            <a:endParaRPr lang="ar-TN" sz="28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rtl="1">
              <a:spcAft>
                <a:spcPts val="800"/>
              </a:spcAft>
              <a:buSzPts val="1200"/>
            </a:pPr>
            <a:r>
              <a:rPr lang="ar-SA" sz="28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ar-TN" sz="2800" b="1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rtl="1">
              <a:spcAft>
                <a:spcPts val="800"/>
              </a:spcAft>
              <a:buSzPts val="1200"/>
            </a:pPr>
            <a:r>
              <a:rPr lang="ar-TN" sz="2400" dirty="0" smtClean="0"/>
              <a:t>    </a:t>
            </a:r>
            <a:r>
              <a:rPr lang="ar-SA" sz="2400" dirty="0" smtClean="0"/>
              <a:t>لقاءات برمجت مع كل من السيدة وزيرة الصناعة</a:t>
            </a:r>
            <a:r>
              <a:rPr lang="ar-TN" sz="2400" dirty="0" smtClean="0"/>
              <a:t> </a:t>
            </a:r>
            <a:r>
              <a:rPr lang="ar-SA" sz="2400" dirty="0" smtClean="0"/>
              <a:t>والمناجم</a:t>
            </a:r>
            <a:r>
              <a:rPr lang="ar-TN" sz="2400" dirty="0" smtClean="0"/>
              <a:t> </a:t>
            </a:r>
            <a:r>
              <a:rPr lang="ar-SA" sz="2400" dirty="0" smtClean="0"/>
              <a:t>والطاقة والسيد وزير التربية والسيد مستشار السيدة</a:t>
            </a:r>
            <a:r>
              <a:rPr lang="ar-TN" sz="2400" dirty="0" smtClean="0"/>
              <a:t> </a:t>
            </a:r>
            <a:r>
              <a:rPr lang="ar-SA" sz="2400" dirty="0" smtClean="0"/>
              <a:t>وزيرة الشؤون الثقافية والسيدة مستشارة السيد وزير </a:t>
            </a:r>
            <a:r>
              <a:rPr lang="ar-SA" sz="2400" dirty="0" err="1" smtClean="0"/>
              <a:t>السياحة.</a:t>
            </a:r>
            <a:r>
              <a:rPr lang="ar-SA" sz="2400" dirty="0" smtClean="0"/>
              <a:t> </a:t>
            </a:r>
            <a:endParaRPr lang="fr-FR" sz="2400" dirty="0" smtClean="0"/>
          </a:p>
        </p:txBody>
      </p:sp>
      <p:pic>
        <p:nvPicPr>
          <p:cNvPr id="7" name="Image 6" descr="E:\EXPERT-MISSION\Photo-Mohsen Aout 2022\IMG-20220909-WA0006 (1).jpg"/>
          <p:cNvPicPr/>
          <p:nvPr/>
        </p:nvPicPr>
        <p:blipFill>
          <a:blip r:embed="rId2" cstate="screen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3933056"/>
            <a:ext cx="3960440" cy="25202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 descr="E:\EXPERT-MISSION\Photo-Mohsen Aout 2022\992.jpg"/>
          <p:cNvPicPr/>
          <p:nvPr/>
        </p:nvPicPr>
        <p:blipFill>
          <a:blip r:embed="rId3" cstate="screen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6se="http://schemas.microsoft.com/office/word/2015/wordml/symex" xmlns:w15="http://schemas.microsoft.com/office/word/2012/wordml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cx="http://schemas.microsoft.com/office/drawing/2014/chartex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3816424" cy="2448272"/>
          </a:xfrm>
          <a:prstGeom prst="rect">
            <a:avLst/>
          </a:prstGeom>
          <a:noFill/>
          <a:ln>
            <a:noFill/>
          </a:ln>
        </p:spPr>
      </p:pic>
      <p:pic>
        <p:nvPicPr>
          <p:cNvPr id="35841" name="Picture 1" descr="C:\Users\Mhessine\Pictures\IMG-20220831-WA000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572000" y="3933056"/>
            <a:ext cx="4067944" cy="25186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5170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/>
        </p:nvGraphicFramePr>
        <p:xfrm>
          <a:off x="611560" y="980728"/>
          <a:ext cx="7920880" cy="5400600"/>
        </p:xfrm>
        <a:graphic>
          <a:graphicData uri="http://schemas.openxmlformats.org/drawingml/2006/table">
            <a:tbl>
              <a:tblPr/>
              <a:tblGrid>
                <a:gridCol w="7920880"/>
              </a:tblGrid>
              <a:tr h="540060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SA" sz="3200" dirty="0">
                          <a:latin typeface="Times New Roman"/>
                          <a:ea typeface="Times New Roman"/>
                          <a:cs typeface="Times New Roman"/>
                        </a:rPr>
                        <a:t>أبرزت التقارير المنجزة من طرف الخبيرين اثر زيارتهم لفضاء الحديقة الجيولوجية على </a:t>
                      </a:r>
                      <a:r>
                        <a:rPr lang="ar-SA" sz="3200" dirty="0" err="1">
                          <a:latin typeface="Times New Roman"/>
                          <a:ea typeface="Times New Roman"/>
                          <a:cs typeface="Times New Roman"/>
                        </a:rPr>
                        <a:t>جاهزيته</a:t>
                      </a:r>
                      <a:r>
                        <a:rPr lang="ar-SA" sz="3200" dirty="0">
                          <a:latin typeface="Times New Roman"/>
                          <a:ea typeface="Times New Roman"/>
                          <a:cs typeface="Times New Roman"/>
                        </a:rPr>
                        <a:t> و الشروع فورا في اعداد ملف </a:t>
                      </a:r>
                      <a:r>
                        <a:rPr lang="ar-SA" sz="3200" dirty="0" err="1">
                          <a:latin typeface="Times New Roman"/>
                          <a:ea typeface="Times New Roman"/>
                          <a:cs typeface="Times New Roman"/>
                        </a:rPr>
                        <a:t>الترشح</a:t>
                      </a:r>
                      <a:r>
                        <a:rPr lang="ar-SA" sz="3200" dirty="0">
                          <a:latin typeface="Times New Roman"/>
                          <a:ea typeface="Times New Roman"/>
                          <a:cs typeface="Times New Roman"/>
                        </a:rPr>
                        <a:t> لمنظمة </a:t>
                      </a:r>
                      <a:r>
                        <a:rPr lang="ar-SA" sz="3200" dirty="0" err="1">
                          <a:latin typeface="Times New Roman"/>
                          <a:ea typeface="Times New Roman"/>
                          <a:cs typeface="Times New Roman"/>
                        </a:rPr>
                        <a:t>اليونسكو .</a:t>
                      </a:r>
                      <a:r>
                        <a:rPr lang="ar-SA" sz="3200" dirty="0">
                          <a:latin typeface="Times New Roman"/>
                          <a:ea typeface="Times New Roman"/>
                          <a:cs typeface="Times New Roman"/>
                        </a:rPr>
                        <a:t>  كما اقترحا تصوّر للجانب الاداري للحديقة الجيولوجية والمتمثل في احداث هيئة تنفيذية  يقع انتخابها من اعضاء اللجنة الاقليمية التوجيهية للمشروع  وتركيز فريق عمل متكون من 4 او 5 اشخاص </a:t>
                      </a:r>
                      <a:r>
                        <a:rPr lang="ar-SA" sz="3200" dirty="0" err="1">
                          <a:latin typeface="Times New Roman"/>
                          <a:ea typeface="Times New Roman"/>
                          <a:cs typeface="Times New Roman"/>
                        </a:rPr>
                        <a:t>مختصين.</a:t>
                      </a:r>
                      <a:r>
                        <a:rPr lang="ar-SA" sz="3200" dirty="0">
                          <a:latin typeface="Times New Roman"/>
                          <a:ea typeface="Times New Roman"/>
                          <a:cs typeface="Times New Roman"/>
                        </a:rPr>
                        <a:t> تم عرض هذه النتائج  والمقترحات على وزارة الاشراف للمساعدة على التنفيذ.</a:t>
                      </a:r>
                      <a:endParaRPr lang="fr-FR" sz="3200" dirty="0">
                        <a:latin typeface="Times New Roman"/>
                        <a:ea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148064" y="332656"/>
            <a:ext cx="32393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Low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ar-TN" sz="2800" b="1" u="sng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توصيات خبراء اليونسكو</a:t>
            </a:r>
            <a:endParaRPr lang="ar-SA" sz="2800" b="1" u="sng" dirty="0" smtClean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raditional Arabic" panose="02020603050405020304" pitchFamily="18" charset="-78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79512" y="1196752"/>
            <a:ext cx="8892480" cy="18328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131840" y="3203684"/>
            <a:ext cx="5976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Rapport de Mission UNESCO GEOPARK du DAHAR TUNISIE </a:t>
            </a:r>
            <a:endParaRPr lang="fr-FR" dirty="0"/>
          </a:p>
        </p:txBody>
      </p:sp>
      <p:pic>
        <p:nvPicPr>
          <p:cNvPr id="5" name="Image 4" descr="Géoparc Unesco du M&amp;#39;Goun - Maroc"/>
          <p:cNvPicPr/>
          <p:nvPr/>
        </p:nvPicPr>
        <p:blipFill rotWithShape="1">
          <a:blip r:embed="rId3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/>
        </p:blipFill>
        <p:spPr bwMode="auto">
          <a:xfrm>
            <a:off x="899592" y="4185558"/>
            <a:ext cx="2016224" cy="195518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53640926-AAD7-44D8-BBD7-CCE9431645EC}">
              <a14:shadowObscured xmlns="" xmlns:a14="http://schemas.microsoft.com/office/drawing/2010/main"/>
            </a:ext>
          </a:extLst>
        </p:spPr>
      </p:pic>
      <p:pic>
        <p:nvPicPr>
          <p:cNvPr id="6" name="Image 5" descr="IGEOS-UPSI 2018 | 2nd IGEOS : International Geography Seminar 2018 |  STRETCHING THE HARMONY: A Paradigmatic Shift from Geography and  Environmental Works"/>
          <p:cNvPicPr/>
          <p:nvPr/>
        </p:nvPicPr>
        <p:blipFill>
          <a:blip r:embed="rId4" cstate="screen">
            <a:extLst>
              <a:ext uri="{28A0092B-C50C-407E-A947-70E740481C1C}">
                <a14:useLocalDpi xmlns=""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60232" y="4221088"/>
            <a:ext cx="2088232" cy="19551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Rectangle 6"/>
          <p:cNvSpPr/>
          <p:nvPr/>
        </p:nvSpPr>
        <p:spPr>
          <a:xfrm>
            <a:off x="6948264" y="6228020"/>
            <a:ext cx="1660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Ibrahim </a:t>
            </a:r>
            <a:r>
              <a:rPr lang="fr-FR" b="1" dirty="0" err="1" smtClean="0"/>
              <a:t>Komoo</a:t>
            </a:r>
            <a:endParaRPr lang="fr-FR" b="1" dirty="0"/>
          </a:p>
        </p:txBody>
      </p:sp>
      <p:sp>
        <p:nvSpPr>
          <p:cNvPr id="8" name="Rectangle 7"/>
          <p:cNvSpPr/>
          <p:nvPr/>
        </p:nvSpPr>
        <p:spPr>
          <a:xfrm>
            <a:off x="1115616" y="6228020"/>
            <a:ext cx="15684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André Guerraz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755576" y="404664"/>
          <a:ext cx="7920880" cy="6644640"/>
        </p:xfrm>
        <a:graphic>
          <a:graphicData uri="http://schemas.openxmlformats.org/drawingml/2006/table">
            <a:tbl>
              <a:tblPr/>
              <a:tblGrid>
                <a:gridCol w="7920880"/>
              </a:tblGrid>
              <a:tr h="5400600">
                <a:tc>
                  <a:txBody>
                    <a:bodyPr/>
                    <a:lstStyle/>
                    <a:p>
                      <a:pPr algn="just" rtl="1">
                        <a:spcAft>
                          <a:spcPts val="0"/>
                        </a:spcAft>
                      </a:pPr>
                      <a:endParaRPr lang="ar-TN" sz="3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r>
                        <a:rPr lang="ar-TN" sz="2800" dirty="0" smtClean="0">
                          <a:latin typeface="Times New Roman"/>
                          <a:ea typeface="Times New Roman"/>
                        </a:rPr>
                        <a:t>العمل على احداث</a:t>
                      </a:r>
                      <a:r>
                        <a:rPr lang="ar-TN" sz="2800" baseline="0" dirty="0" smtClean="0">
                          <a:latin typeface="Times New Roman"/>
                          <a:ea typeface="Times New Roman"/>
                        </a:rPr>
                        <a:t> نواة لمشروع الحديقة الجيولوجية </a:t>
                      </a:r>
                      <a:r>
                        <a:rPr lang="ar-TN" sz="2800" baseline="0" dirty="0" err="1" smtClean="0">
                          <a:latin typeface="Times New Roman"/>
                          <a:ea typeface="Times New Roman"/>
                        </a:rPr>
                        <a:t>بالكاف </a:t>
                      </a:r>
                      <a:r>
                        <a:rPr lang="ar-TN" sz="2800" baseline="0" dirty="0" smtClean="0">
                          <a:latin typeface="Times New Roman"/>
                          <a:ea typeface="Times New Roman"/>
                        </a:rPr>
                        <a:t>: متحف جيولوجي و منجمي</a:t>
                      </a: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ar-TN" sz="2800" baseline="0" dirty="0" smtClean="0">
                        <a:latin typeface="Times New Roman"/>
                        <a:ea typeface="Times New Roman"/>
                      </a:endParaRP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800" baseline="0" dirty="0" smtClean="0">
                          <a:latin typeface="Times New Roman"/>
                          <a:ea typeface="Times New Roman"/>
                        </a:rPr>
                        <a:t>شعار الحديقة الجيولوجية بالكاف </a:t>
                      </a:r>
                      <a:r>
                        <a:rPr lang="fr-FR" sz="2800" b="1" dirty="0" smtClean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Aspiring Geopark d’ El Kef</a:t>
                      </a:r>
                      <a:r>
                        <a:rPr lang="ar-TN" sz="2800" b="1" dirty="0" smtClean="0"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ar-TN" sz="28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يجب أن يتميز التصميم بالبساطة و الابداع والجاذبية</a:t>
                      </a: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TN" sz="2800" kern="1200" baseline="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8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تنظيم ورشات عمل </a:t>
                      </a:r>
                      <a:r>
                        <a:rPr lang="ar-TN" sz="2800" kern="12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تحسيسية</a:t>
                      </a:r>
                      <a:r>
                        <a:rPr lang="ar-TN" sz="28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 بأهمية المشروع موجه </a:t>
                      </a:r>
                      <a:r>
                        <a:rPr lang="ar-TN" sz="2800" kern="12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الى </a:t>
                      </a:r>
                      <a:r>
                        <a:rPr lang="ar-TN" sz="28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: التلامذة، المجتمع </a:t>
                      </a:r>
                      <a:r>
                        <a:rPr lang="ar-TN" sz="2800" kern="12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المدني </a:t>
                      </a:r>
                      <a:r>
                        <a:rPr lang="ar-TN" sz="28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،البلديات والإدارات </a:t>
                      </a:r>
                      <a:r>
                        <a:rPr lang="ar-TN" sz="2800" kern="12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الجهوية</a:t>
                      </a:r>
                      <a:endParaRPr lang="ar-TN" sz="2800" kern="1200" baseline="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TN" sz="2800" kern="1200" baseline="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8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المساعدة في التنسيق مع الجانب الايطالي للاستفادة من طريقة </a:t>
                      </a:r>
                      <a:r>
                        <a:rPr lang="ar-TN" sz="2800" kern="1200" baseline="0" dirty="0" err="1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تهئية</a:t>
                      </a:r>
                      <a:r>
                        <a:rPr lang="ar-TN" sz="2800" kern="1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 المناجم القديمة وجعلها وجهة سياحية</a:t>
                      </a: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200" kern="1200" baseline="0" dirty="0" smtClean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3200" b="1" dirty="0" smtClean="0"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algn="just" rtl="1">
                        <a:spcAft>
                          <a:spcPts val="0"/>
                        </a:spcAft>
                      </a:pPr>
                      <a:endParaRPr lang="fr-FR" sz="3200" dirty="0">
                        <a:latin typeface="Times New Roman"/>
                        <a:ea typeface="Times New Roman"/>
                      </a:endParaRPr>
                    </a:p>
                  </a:txBody>
                  <a:tcPr marL="89535" marR="8953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 rot="20158226">
            <a:off x="3550369" y="2758997"/>
            <a:ext cx="270201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ar-TN" sz="9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شكرا</a:t>
            </a:r>
            <a:endParaRPr lang="fr-FR" sz="9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9512" y="1412776"/>
            <a:ext cx="88924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SA" sz="44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منطقة </a:t>
            </a:r>
            <a:r>
              <a:rPr lang="ar-SA" sz="4400" dirty="0">
                <a:ea typeface="Calibri" panose="020F0502020204030204" pitchFamily="34" charset="0"/>
                <a:cs typeface="Arabic Typesetting" panose="03020402040406030203" pitchFamily="66" charset="-78"/>
              </a:rPr>
              <a:t>جغرافية محددة تحتوي على </a:t>
            </a:r>
            <a:r>
              <a:rPr lang="ar-SA" sz="44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تراث جيولوجي عالمي </a:t>
            </a:r>
            <a:r>
              <a:rPr lang="ar-SA" sz="4400" dirty="0">
                <a:ea typeface="Calibri" panose="020F0502020204030204" pitchFamily="34" charset="0"/>
                <a:cs typeface="Arabic Typesetting" panose="03020402040406030203" pitchFamily="66" charset="-78"/>
              </a:rPr>
              <a:t>وتحظى بالحماية ويستفاد منها في التعليم والتنمية المستدامة ويشرف عليها </a:t>
            </a:r>
            <a:r>
              <a:rPr lang="ar-SA" sz="4400" u="sng" dirty="0">
                <a:ea typeface="Calibri" panose="020F0502020204030204" pitchFamily="34" charset="0"/>
                <a:cs typeface="Arabic Typesetting" panose="03020402040406030203" pitchFamily="66" charset="-78"/>
              </a:rPr>
              <a:t>هيكل اداري</a:t>
            </a:r>
            <a:r>
              <a:rPr lang="ar-SA" sz="4400" dirty="0">
                <a:ea typeface="Calibri" panose="020F0502020204030204" pitchFamily="34" charset="0"/>
                <a:cs typeface="Arabic Typesetting" panose="03020402040406030203" pitchFamily="66" charset="-78"/>
              </a:rPr>
              <a:t> معترف به على المستوى الوطني، وينظم عملها </a:t>
            </a:r>
            <a:r>
              <a:rPr lang="ar-SA" sz="4400" u="sng" dirty="0">
                <a:ea typeface="Calibri" panose="020F0502020204030204" pitchFamily="34" charset="0"/>
                <a:cs typeface="Arabic Typesetting" panose="03020402040406030203" pitchFamily="66" charset="-78"/>
              </a:rPr>
              <a:t>التشريعات</a:t>
            </a:r>
            <a:r>
              <a:rPr lang="ar-SA" sz="4400" dirty="0">
                <a:ea typeface="Calibri" panose="020F0502020204030204" pitchFamily="34" charset="0"/>
                <a:cs typeface="Arabic Typesetting" panose="03020402040406030203" pitchFamily="66" charset="-78"/>
              </a:rPr>
              <a:t> المحلية والوطنية التي ينبغي أن تنسجم مع الوضع الإقليمي والدولي المتعلق بالحدائق الجيولوجية العالمية. كما ينبغي أن تكفل الحديقة الجيولوجية </a:t>
            </a:r>
            <a:r>
              <a:rPr lang="ar-SA" sz="4400" u="sng" dirty="0">
                <a:ea typeface="Calibri" panose="020F0502020204030204" pitchFamily="34" charset="0"/>
                <a:cs typeface="Arabic Typesetting" panose="03020402040406030203" pitchFamily="66" charset="-78"/>
              </a:rPr>
              <a:t>مشاركة فعلية</a:t>
            </a:r>
            <a:r>
              <a:rPr lang="ar-SA" sz="4400" dirty="0">
                <a:ea typeface="Calibri" panose="020F0502020204030204" pitchFamily="34" charset="0"/>
                <a:cs typeface="Arabic Typesetting" panose="03020402040406030203" pitchFamily="66" charset="-78"/>
              </a:rPr>
              <a:t> للسلطات والأطراف الفاعلة والمجتمعات المحلية في إدارة </a:t>
            </a:r>
            <a:r>
              <a:rPr lang="ar-SA" sz="44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شؤونها</a:t>
            </a:r>
            <a:r>
              <a:rPr lang="ar-TN" sz="44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.</a:t>
            </a:r>
            <a:endParaRPr lang="fr-FR" sz="4400" dirty="0"/>
          </a:p>
        </p:txBody>
      </p:sp>
      <p:sp>
        <p:nvSpPr>
          <p:cNvPr id="5" name="Vague 4"/>
          <p:cNvSpPr/>
          <p:nvPr/>
        </p:nvSpPr>
        <p:spPr>
          <a:xfrm>
            <a:off x="3635896" y="116632"/>
            <a:ext cx="5364088" cy="1237187"/>
          </a:xfrm>
          <a:prstGeom prst="wave">
            <a:avLst>
              <a:gd name="adj1" fmla="val 12500"/>
              <a:gd name="adj2" fmla="val -177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2800" dirty="0" smtClean="0"/>
              <a:t>الحديقة الجيولوجية العالمية لليونسكو</a:t>
            </a:r>
            <a:endParaRPr lang="fr-FR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24024" y="843096"/>
            <a:ext cx="2808000" cy="3231654"/>
          </a:xfrm>
          <a:prstGeom prst="rect">
            <a:avLst/>
          </a:prstGeom>
          <a:blipFill>
            <a:blip r:embed="rId2" cstate="screen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 rtl="1"/>
            <a:r>
              <a:rPr lang="ar-TN" altLang="fr-FR" sz="36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abic Typesetting" panose="03020402040406030203" pitchFamily="66" charset="-78"/>
              </a:rPr>
              <a:t>التعليم</a:t>
            </a:r>
            <a:endParaRPr lang="fr-FR" altLang="fr-FR" sz="3600" b="1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algn="just" rtl="1"/>
            <a:r>
              <a:rPr lang="ar-SA" sz="2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ت</a:t>
            </a:r>
            <a:r>
              <a:rPr lang="ar-TN" sz="2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دريب</a:t>
            </a:r>
            <a:r>
              <a:rPr lang="ar-SA" sz="2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 عامة المواطنين</a:t>
            </a:r>
            <a:r>
              <a:rPr lang="ar-TN" sz="2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 على الحس البيئي وإدراك</a:t>
            </a:r>
            <a:r>
              <a:rPr lang="ar-SA" sz="2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 أهمية حماية </a:t>
            </a:r>
            <a:r>
              <a:rPr lang="ar-TN" sz="2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التراث </a:t>
            </a:r>
            <a:r>
              <a:rPr lang="fr-FR" sz="2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. </a:t>
            </a:r>
            <a:r>
              <a:rPr lang="ar-TN" sz="2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توعية </a:t>
            </a:r>
            <a:r>
              <a:rPr lang="ar-TN" sz="2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الناس بالروابط بين التراث الجيولوجي وجميع الجوانب الأخرى للتراث: </a:t>
            </a:r>
            <a:r>
              <a:rPr lang="ar-TN" sz="2800" b="1" dirty="0" err="1">
                <a:ea typeface="Calibri" panose="020F0502020204030204" pitchFamily="34" charset="0"/>
                <a:cs typeface="Arabic Typesetting" panose="03020402040406030203" pitchFamily="66" charset="-78"/>
              </a:rPr>
              <a:t>الطبيعي </a:t>
            </a:r>
            <a:r>
              <a:rPr lang="ar-TN" sz="2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– الثقافي</a:t>
            </a:r>
            <a:endParaRPr lang="fr-FR" sz="2800" b="1" dirty="0" smtClean="0"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algn="just" rtl="1"/>
            <a:r>
              <a:rPr lang="ar-TN" sz="2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endParaRPr lang="fr-FR" sz="2800" b="1" dirty="0"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7504" y="843096"/>
            <a:ext cx="2808000" cy="2739211"/>
          </a:xfrm>
          <a:prstGeom prst="rect">
            <a:avLst/>
          </a:prstGeom>
          <a:blipFill>
            <a:blip r:embed="rId3" cstate="screen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 rtl="1"/>
            <a:r>
              <a:rPr lang="ar-TN" altLang="fr-FR" sz="36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abic Typesetting" panose="03020402040406030203" pitchFamily="66" charset="-78"/>
              </a:rPr>
              <a:t>السياحة الجيولوجية</a:t>
            </a:r>
          </a:p>
          <a:p>
            <a:pPr algn="just" rtl="1"/>
            <a:r>
              <a:rPr lang="ar-TN" sz="2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تعتبر الحدائق الجيولوجية عنصر من عناصر التنمية الاقتصادية المحلية وبالتالي فإنها تعمل على الترويج لسياحة مستدامة</a:t>
            </a:r>
            <a:endParaRPr lang="fr-FR" sz="2800" b="1" dirty="0" smtClean="0"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algn="just" rtl="1"/>
            <a:endParaRPr lang="fr-FR" altLang="fr-FR" sz="2400" b="1" dirty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87512" y="4371488"/>
            <a:ext cx="2808000" cy="1754326"/>
          </a:xfrm>
          <a:prstGeom prst="rect">
            <a:avLst/>
          </a:prstGeom>
          <a:blipFill>
            <a:blip r:embed="rId4" cstate="screen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just" rtl="1"/>
            <a:r>
              <a:rPr lang="ar-TN" altLang="fr-FR" sz="36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abic Typesetting" panose="03020402040406030203" pitchFamily="66" charset="-78"/>
              </a:rPr>
              <a:t>التعاون</a:t>
            </a:r>
          </a:p>
          <a:p>
            <a:pPr algn="just" rtl="1"/>
            <a:r>
              <a:rPr lang="ar-TN" altLang="fr-FR" sz="24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يعتبر العمل الشبكي في قلب مهام الحدائق الجيولوجية ويجب أن يكون هذا التعاون من المحلي الى الدولي</a:t>
            </a:r>
            <a:endParaRPr lang="ar-TN" altLang="fr-FR" sz="2400" b="1" dirty="0"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011848" y="4371488"/>
            <a:ext cx="2808000" cy="2369880"/>
          </a:xfrm>
          <a:prstGeom prst="rect">
            <a:avLst/>
          </a:prstGeom>
          <a:blipFill>
            <a:blip r:embed="rId5" cstate="screen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r" rtl="1"/>
            <a:r>
              <a:rPr lang="ar-TN" sz="3600" b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abic Typesetting" panose="03020402040406030203" pitchFamily="66" charset="-78"/>
              </a:rPr>
              <a:t>التنمية المستدامة</a:t>
            </a:r>
          </a:p>
          <a:p>
            <a:pPr algn="r" rtl="1"/>
            <a:r>
              <a:rPr lang="ar-TN" dirty="0" smtClean="0"/>
              <a:t> </a:t>
            </a:r>
            <a:r>
              <a:rPr lang="ar-TN" sz="2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كل فضاء يحمل </a:t>
            </a:r>
            <a:r>
              <a:rPr lang="ar-TN" sz="2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علامة حديقة جيولوجية عالمية  لليونسكو هو </a:t>
            </a:r>
            <a:r>
              <a:rPr lang="ar-TN" sz="2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جزء من نهج التنمية المستدامة لصالح السكان المحليين</a:t>
            </a:r>
            <a:endParaRPr lang="fr-FR" sz="2800" b="1" dirty="0"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843096"/>
            <a:ext cx="2808000" cy="3231654"/>
          </a:xfrm>
          <a:prstGeom prst="rect">
            <a:avLst/>
          </a:prstGeom>
          <a:blipFill>
            <a:blip r:embed="rId6" cstate="screen"/>
            <a:tile tx="0" ty="0" sx="100000" sy="100000" flip="none" algn="tl"/>
          </a:blipFill>
        </p:spPr>
        <p:txBody>
          <a:bodyPr wrap="square">
            <a:spAutoFit/>
          </a:bodyPr>
          <a:lstStyle/>
          <a:p>
            <a:pPr algn="r" rtl="1">
              <a:spcBef>
                <a:spcPct val="50000"/>
              </a:spcBef>
            </a:pPr>
            <a:r>
              <a:rPr lang="ar-EG" altLang="fr-FR" sz="3600" b="1" dirty="0" smtClean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Arabic Typesetting" panose="03020402040406030203" pitchFamily="66" charset="-78"/>
              </a:rPr>
              <a:t>الحماية</a:t>
            </a:r>
            <a:endParaRPr lang="fr-FR" altLang="fr-FR" sz="3600" b="1" dirty="0" smtClean="0">
              <a:solidFill>
                <a:schemeClr val="accent2">
                  <a:lumMod val="75000"/>
                </a:schemeClr>
              </a:solidFill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algn="just" rtl="1"/>
            <a:r>
              <a:rPr lang="ar-SA" sz="27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العمل على</a:t>
            </a:r>
            <a:r>
              <a:rPr lang="ar-TN" sz="27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تحديد و</a:t>
            </a:r>
            <a:r>
              <a:rPr lang="ar-SA" sz="27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الحفاظ على هذا التراث </a:t>
            </a:r>
            <a:r>
              <a:rPr lang="ar-TN" sz="27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الجيولوجي</a:t>
            </a:r>
            <a:r>
              <a:rPr lang="ar-SA" sz="27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ي لأجيال المستقبل من خلال وضع برنامج عمل محدد ومخطط له وإشراك الجماعات المحلية والتعاون مع الوزارات المعنية والمجتمع المدني</a:t>
            </a:r>
            <a:endParaRPr lang="fr-FR" sz="2700" b="1" dirty="0"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980728"/>
            <a:ext cx="743081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>
              <a:spcBef>
                <a:spcPct val="50000"/>
              </a:spcBef>
            </a:pPr>
            <a:r>
              <a:rPr lang="ar-TN" sz="4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يقع توجيه مطلب الى </a:t>
            </a:r>
            <a:r>
              <a:rPr lang="ar-TN" sz="4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منظمة اليونسكو (المنظمة للأمم المتحدة للتربية والعلم والثقافة) </a:t>
            </a:r>
            <a:r>
              <a:rPr lang="ar-TN" sz="4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التي لها اختصاص في مجال علوم الأرض للحصول على تسمية </a:t>
            </a:r>
            <a:r>
              <a:rPr lang="ar-TN" sz="4800" b="1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”حديقة جيولوجية عالمية </a:t>
            </a:r>
            <a:r>
              <a:rPr lang="ar-TN" sz="4800" b="1" dirty="0">
                <a:ea typeface="Calibri" panose="020F0502020204030204" pitchFamily="34" charset="0"/>
                <a:cs typeface="Arabic Typesetting" panose="03020402040406030203" pitchFamily="66" charset="-78"/>
              </a:rPr>
              <a:t>لليونسكو“ </a:t>
            </a:r>
            <a:endParaRPr lang="fr-FR" sz="4800" b="1" dirty="0"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  <p:pic>
        <p:nvPicPr>
          <p:cNvPr id="5" name="Picture 4" descr="http://www.delegfrance-unesco.org/local/cache-vignettes/L199xH114/08c7aa6428b68087-2bfd5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623678" y="4005064"/>
            <a:ext cx="3896644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8822" y="4247886"/>
            <a:ext cx="865923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just" rtl="1"/>
            <a:r>
              <a:rPr lang="ar-TN" sz="3600" b="1" dirty="0">
                <a:solidFill>
                  <a:schemeClr val="accent1"/>
                </a:solidFill>
              </a:rPr>
              <a:t>الحديقة الجيولوجية هي منطقة موحدة تعمل على تعزيز حماية واستخدام التراث الجيولوجي بطريقة مستدامة، وتعزز الرفاهية الاقتصادية للأشخاص الذين يعيشون فيها.</a:t>
            </a:r>
            <a:endParaRPr lang="fr-FR" sz="3600" b="1" dirty="0">
              <a:solidFill>
                <a:schemeClr val="accent1"/>
              </a:solidFill>
            </a:endParaRPr>
          </a:p>
          <a:p>
            <a:pPr algn="just" rtl="1"/>
            <a:endParaRPr lang="fr-FR" sz="3200" b="1" dirty="0">
              <a:solidFill>
                <a:srgbClr val="00B05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83071" y="908720"/>
            <a:ext cx="8927976" cy="2597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TN" sz="2800" u="sng" dirty="0" smtClean="0">
                <a:solidFill>
                  <a:schemeClr val="accent2"/>
                </a:solidFill>
              </a:rPr>
              <a:t>رمز التصنيف العالمي: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TN" sz="2800" dirty="0" smtClean="0">
                <a:solidFill>
                  <a:schemeClr val="accent2"/>
                </a:solidFill>
              </a:rPr>
              <a:t>اعتراف دولي بالتراث الجيولوجي للجهة وبالتالي تعزيز صورة الجهة 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TN" sz="2800" dirty="0" smtClean="0">
                <a:solidFill>
                  <a:schemeClr val="accent2"/>
                </a:solidFill>
              </a:rPr>
              <a:t>أداة لدعم التنمية بالجهة</a:t>
            </a:r>
          </a:p>
          <a:p>
            <a:pPr marL="457200" indent="-457200"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TN" sz="2800" dirty="0" smtClean="0">
                <a:solidFill>
                  <a:schemeClr val="accent2"/>
                </a:solidFill>
              </a:rPr>
              <a:t>تبادل </a:t>
            </a:r>
            <a:r>
              <a:rPr lang="ar-TN" sz="2800" dirty="0">
                <a:solidFill>
                  <a:schemeClr val="accent2"/>
                </a:solidFill>
              </a:rPr>
              <a:t>الخبرات مع أعضاء آخرين في الشبكة العالمية للحدائق </a:t>
            </a:r>
            <a:r>
              <a:rPr lang="ar-TN" sz="2800" dirty="0" smtClean="0">
                <a:solidFill>
                  <a:schemeClr val="accent2"/>
                </a:solidFill>
              </a:rPr>
              <a:t>الجيولوجية</a:t>
            </a:r>
            <a:endParaRPr lang="ar-TN" sz="2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520" y="980728"/>
            <a:ext cx="8604448" cy="44812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 rtl="1">
              <a:lnSpc>
                <a:spcPct val="115000"/>
              </a:lnSpc>
              <a:spcAft>
                <a:spcPts val="0"/>
              </a:spcAft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تعتمد منهجية تنفيذ مشروع 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حديقة جيولوجية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على مرحلتين. </a:t>
            </a:r>
            <a:endParaRPr lang="ar-TN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 rtl="1">
              <a:lnSpc>
                <a:spcPct val="115000"/>
              </a:lnSpc>
              <a:spcAft>
                <a:spcPts val="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115000"/>
              </a:lnSpc>
              <a:spcAft>
                <a:spcPts val="0"/>
              </a:spcAft>
            </a:pPr>
            <a:r>
              <a:rPr lang="ar-SA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المرحلة </a:t>
            </a:r>
            <a:r>
              <a:rPr lang="ar-SA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الأولى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التي تهدف إلى الإدارة والتوعية والحفاظ على التراث الجيولوجي والسياحة الجيولوجية ومن هنا الأهداف 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التالية:</a:t>
            </a:r>
            <a:endParaRPr lang="ar-TN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 rtl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تحديد مساحة وأصحاب المصلحة في نهج الحديقة الجيولوجية</a:t>
            </a:r>
            <a:endParaRPr lang="ar-TN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 rtl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الحفاظ على التراث 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الجيولوجي</a:t>
            </a:r>
            <a:endParaRPr lang="ar-TN" sz="28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 rtl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إعلام وتوعية وتثقيف الجمهور في المدرسة وعامة </a:t>
            </a:r>
            <a:r>
              <a:rPr lang="ar-SA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الجمهور</a:t>
            </a:r>
            <a:endParaRPr lang="ar-TN" sz="28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lvl="0" indent="-457200" algn="just" rtl="1">
              <a:lnSpc>
                <a:spcPct val="115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800" dirty="0" smtClean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إرساء أسس تنمية السياحة الجيولوجية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algn="just" rtl="1"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24744"/>
            <a:ext cx="8352928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just" rtl="1">
              <a:lnSpc>
                <a:spcPct val="115000"/>
              </a:lnSpc>
              <a:spcAft>
                <a:spcPts val="0"/>
              </a:spcAft>
            </a:pP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النتائج التي يتم الحصول عليها خلال المرحلة الأولى ستسمح ببدء المرحلة </a:t>
            </a:r>
            <a:r>
              <a:rPr lang="ar-SA" sz="2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الثانية.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fr-FR" sz="28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 rtl="1">
              <a:lnSpc>
                <a:spcPct val="115000"/>
              </a:lnSpc>
              <a:spcAft>
                <a:spcPts val="0"/>
              </a:spcAft>
            </a:pP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 rtl="1">
              <a:lnSpc>
                <a:spcPct val="115000"/>
              </a:lnSpc>
              <a:spcAft>
                <a:spcPts val="0"/>
              </a:spcAft>
            </a:pPr>
            <a:r>
              <a:rPr lang="ar-SA" sz="28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المرحلة </a:t>
            </a:r>
            <a:r>
              <a:rPr lang="ar-SA" sz="2800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الثانية </a:t>
            </a:r>
            <a:r>
              <a:rPr lang="ar-SA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والتي من المفترض أن تؤدي إلى الحصول على اسناد رمز التصنيف "حديقة جيولوجية عالمية " من قبل منظمة اليونسكو.</a:t>
            </a:r>
            <a:endParaRPr lang="fr-FR" sz="2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260648"/>
            <a:ext cx="835292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تلعب الحدائق الجيولوجية دورا هاما في التنمية الاجتماعية والاقتصادية نظرا لتحولها عبر العالم الى مراكز جذب سياحي</a:t>
            </a:r>
            <a:r>
              <a:rPr lang="ar-TN" sz="4800" dirty="0" err="1" smtClean="0">
                <a:ea typeface="Calibri" panose="020F0502020204030204" pitchFamily="34" charset="0"/>
                <a:cs typeface="Arabic Typesetting" panose="03020402040406030203" pitchFamily="66" charset="-78"/>
              </a:rPr>
              <a:t>:</a:t>
            </a:r>
            <a:endParaRPr lang="ar-TN" sz="4800" dirty="0" smtClean="0"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lvl="0" algn="r" rtl="1"/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ا</a:t>
            </a:r>
            <a:r>
              <a:rPr lang="ar-TN" sz="4800" u="sng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لاجتماعية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fr-FR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: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إحياء المناطق والقرى المحرومة </a:t>
            </a:r>
            <a:r>
              <a:rPr lang="ar-TN" sz="4800" dirty="0" err="1" smtClean="0">
                <a:ea typeface="Calibri" panose="020F0502020204030204" pitchFamily="34" charset="0"/>
                <a:cs typeface="Arabic Typesetting" panose="03020402040406030203" pitchFamily="66" charset="-78"/>
              </a:rPr>
              <a:t>-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إشراك المجتمعات المحلية </a:t>
            </a:r>
            <a:r>
              <a:rPr lang="ar-TN" sz="4800" dirty="0" err="1" smtClean="0">
                <a:ea typeface="Calibri" panose="020F0502020204030204" pitchFamily="34" charset="0"/>
                <a:cs typeface="Arabic Typesetting" panose="03020402040406030203" pitchFamily="66" charset="-78"/>
              </a:rPr>
              <a:t>-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الحفاظ على الثقافة المحلية </a:t>
            </a:r>
            <a:r>
              <a:rPr lang="ar-TN" sz="4800" dirty="0" err="1" smtClean="0">
                <a:ea typeface="Calibri" panose="020F0502020204030204" pitchFamily="34" charset="0"/>
                <a:cs typeface="Arabic Typesetting" panose="03020402040406030203" pitchFamily="66" charset="-78"/>
              </a:rPr>
              <a:t>-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إنشاء شبكات محلية ووطنية ودولية قوية </a:t>
            </a:r>
            <a:r>
              <a:rPr lang="ar-TN" sz="4800" dirty="0" err="1" smtClean="0">
                <a:ea typeface="Calibri" panose="020F0502020204030204" pitchFamily="34" charset="0"/>
                <a:cs typeface="Arabic Typesetting" panose="03020402040406030203" pitchFamily="66" charset="-78"/>
              </a:rPr>
              <a:t>-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يخلق شعور قوي بالمكان والهوية </a:t>
            </a:r>
            <a:endParaRPr lang="ar-TN" sz="4800" dirty="0" smtClean="0">
              <a:ea typeface="Calibri" panose="020F0502020204030204" pitchFamily="34" charset="0"/>
              <a:cs typeface="Arabic Typesetting" panose="03020402040406030203" pitchFamily="66" charset="-78"/>
            </a:endParaRPr>
          </a:p>
          <a:p>
            <a:pPr algn="r" rtl="1"/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ا</a:t>
            </a:r>
            <a:r>
              <a:rPr lang="ar-TN" sz="4800" u="sng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لاقتصادية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fr-FR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: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سياحة جيولوجية </a:t>
            </a:r>
            <a:r>
              <a:rPr lang="ar-TN" sz="4800" dirty="0" err="1" smtClean="0">
                <a:ea typeface="Calibri" panose="020F0502020204030204" pitchFamily="34" charset="0"/>
                <a:cs typeface="Arabic Typesetting" panose="03020402040406030203" pitchFamily="66" charset="-78"/>
              </a:rPr>
              <a:t>-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تشجيع الاستثمارات </a:t>
            </a:r>
            <a:r>
              <a:rPr lang="ar-TN" sz="4800" dirty="0" err="1" smtClean="0">
                <a:ea typeface="Calibri" panose="020F0502020204030204" pitchFamily="34" charset="0"/>
                <a:cs typeface="Arabic Typesetting" panose="03020402040406030203" pitchFamily="66" charset="-78"/>
              </a:rPr>
              <a:t>-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خلق 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فرص عمل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TN" sz="4800" dirty="0" err="1" smtClean="0">
                <a:ea typeface="Calibri" panose="020F0502020204030204" pitchFamily="34" charset="0"/>
                <a:cs typeface="Arabic Typesetting" panose="03020402040406030203" pitchFamily="66" charset="-78"/>
              </a:rPr>
              <a:t>–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تحسين</a:t>
            </a:r>
            <a:r>
              <a:rPr lang="ar-TN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 </a:t>
            </a:r>
            <a:r>
              <a:rPr lang="ar-SA" sz="4800" dirty="0" smtClean="0">
                <a:ea typeface="Calibri" panose="020F0502020204030204" pitchFamily="34" charset="0"/>
                <a:cs typeface="Arabic Typesetting" panose="03020402040406030203" pitchFamily="66" charset="-78"/>
              </a:rPr>
              <a:t>سبل المعيشة</a:t>
            </a:r>
            <a:endParaRPr lang="ar-TN" sz="4800" dirty="0">
              <a:ea typeface="Calibri" panose="020F0502020204030204" pitchFamily="34" charset="0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2204864"/>
            <a:ext cx="70695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rtl="1"/>
            <a:r>
              <a:rPr lang="ar-TN" sz="2800" b="1" dirty="0" smtClean="0">
                <a:solidFill>
                  <a:schemeClr val="accent6">
                    <a:lumMod val="75000"/>
                  </a:schemeClr>
                </a:solidFill>
                <a:latin typeface="Andalus" panose="02020603050405020304" pitchFamily="18" charset="-78"/>
                <a:ea typeface="Calibri" panose="020F0502020204030204" pitchFamily="34" charset="0"/>
                <a:cs typeface="Andalus" panose="02020603050405020304" pitchFamily="18" charset="-78"/>
              </a:rPr>
              <a:t>المشروع النموذجي: الحديقة الجيولوجية بالجنوب الشرقي التونسي</a:t>
            </a:r>
            <a:endParaRPr lang="fr-FR" sz="2800" b="1" dirty="0" smtClean="0">
              <a:solidFill>
                <a:schemeClr val="accent6">
                  <a:lumMod val="75000"/>
                </a:schemeClr>
              </a:solidFill>
              <a:latin typeface="Andalus" panose="02020603050405020304" pitchFamily="18" charset="-78"/>
              <a:ea typeface="Calibri" panose="020F0502020204030204" pitchFamily="34" charset="0"/>
              <a:cs typeface="Andalus" panose="02020603050405020304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584</Words>
  <Application>Microsoft Office PowerPoint</Application>
  <PresentationFormat>Affichage à l'écran (4:3)</PresentationFormat>
  <Paragraphs>56</Paragraphs>
  <Slides>16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Mhessine</dc:creator>
  <cp:lastModifiedBy>Mhessine</cp:lastModifiedBy>
  <cp:revision>2</cp:revision>
  <dcterms:created xsi:type="dcterms:W3CDTF">2023-04-09T20:45:54Z</dcterms:created>
  <dcterms:modified xsi:type="dcterms:W3CDTF">2023-04-09T22:27:49Z</dcterms:modified>
</cp:coreProperties>
</file>