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77" r:id="rId2"/>
    <p:sldId id="260" r:id="rId3"/>
    <p:sldId id="282" r:id="rId4"/>
    <p:sldId id="288" r:id="rId5"/>
    <p:sldId id="283" r:id="rId6"/>
    <p:sldId id="261" r:id="rId7"/>
    <p:sldId id="278" r:id="rId8"/>
    <p:sldId id="280" r:id="rId9"/>
    <p:sldId id="284" r:id="rId10"/>
    <p:sldId id="285" r:id="rId11"/>
    <p:sldId id="286" r:id="rId12"/>
    <p:sldId id="28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i Xplor" initials="AX" lastIdx="1" clrIdx="0">
    <p:extLst>
      <p:ext uri="{19B8F6BF-5375-455C-9EA6-DF929625EA0E}">
        <p15:presenceInfo xmlns:p15="http://schemas.microsoft.com/office/powerpoint/2012/main" userId="4def3b3811c8dc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AAA6"/>
    <a:srgbClr val="E64772"/>
    <a:srgbClr val="77C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41"/>
    <p:restoredTop sz="94595"/>
  </p:normalViewPr>
  <p:slideViewPr>
    <p:cSldViewPr snapToGrid="0" snapToObjects="1">
      <p:cViewPr varScale="1">
        <p:scale>
          <a:sx n="82" d="100"/>
          <a:sy n="82" d="100"/>
        </p:scale>
        <p:origin x="190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776A1-1544-9744-A824-F88A36429A03}" type="datetimeFigureOut">
              <a:rPr lang="ro-RO" smtClean="0"/>
              <a:t>05.05.2022</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0E486-8C05-DD49-BB85-38E8237AC922}" type="slidenum">
              <a:rPr lang="ro-RO" smtClean="0"/>
              <a:t>‹#›</a:t>
            </a:fld>
            <a:endParaRPr lang="ro-RO"/>
          </a:p>
        </p:txBody>
      </p:sp>
    </p:spTree>
    <p:extLst>
      <p:ext uri="{BB962C8B-B14F-4D97-AF65-F5344CB8AC3E}">
        <p14:creationId xmlns:p14="http://schemas.microsoft.com/office/powerpoint/2010/main" val="1966650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86E415-BEB2-8F46-A5DF-A2B78C9972E0}" type="datetimeFigureOut">
              <a:rPr lang="ro-RO" smtClean="0"/>
              <a:t>05.05.2022</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2490802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86E415-BEB2-8F46-A5DF-A2B78C9972E0}" type="datetimeFigureOut">
              <a:rPr lang="ro-RO" smtClean="0"/>
              <a:t>05.05.2022</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98437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86E415-BEB2-8F46-A5DF-A2B78C9972E0}" type="datetimeFigureOut">
              <a:rPr lang="ro-RO" smtClean="0"/>
              <a:t>05.05.2022</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373046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86E415-BEB2-8F46-A5DF-A2B78C9972E0}" type="datetimeFigureOut">
              <a:rPr lang="ro-RO" smtClean="0"/>
              <a:t>05.05.2022</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890848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86E415-BEB2-8F46-A5DF-A2B78C9972E0}" type="datetimeFigureOut">
              <a:rPr lang="ro-RO" smtClean="0"/>
              <a:t>05.05.2022</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402018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86E415-BEB2-8F46-A5DF-A2B78C9972E0}" type="datetimeFigureOut">
              <a:rPr lang="ro-RO" smtClean="0"/>
              <a:t>05.05.2022</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82719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86E415-BEB2-8F46-A5DF-A2B78C9972E0}" type="datetimeFigureOut">
              <a:rPr lang="ro-RO" smtClean="0"/>
              <a:t>05.05.2022</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75499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86E415-BEB2-8F46-A5DF-A2B78C9972E0}" type="datetimeFigureOut">
              <a:rPr lang="ro-RO" smtClean="0"/>
              <a:t>05.05.2022</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168085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6E415-BEB2-8F46-A5DF-A2B78C9972E0}" type="datetimeFigureOut">
              <a:rPr lang="ro-RO" smtClean="0"/>
              <a:t>05.05.2022</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98309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6E415-BEB2-8F46-A5DF-A2B78C9972E0}" type="datetimeFigureOut">
              <a:rPr lang="ro-RO" smtClean="0"/>
              <a:t>05.05.2022</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827225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86E415-BEB2-8F46-A5DF-A2B78C9972E0}" type="datetimeFigureOut">
              <a:rPr lang="ro-RO" smtClean="0"/>
              <a:t>05.05.2022</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9F96B6D1-C31C-254E-8990-0797F0E61ED3}" type="slidenum">
              <a:rPr lang="ro-RO" smtClean="0"/>
              <a:t>‹#›</a:t>
            </a:fld>
            <a:endParaRPr lang="ro-RO"/>
          </a:p>
        </p:txBody>
      </p:sp>
    </p:spTree>
    <p:extLst>
      <p:ext uri="{BB962C8B-B14F-4D97-AF65-F5344CB8AC3E}">
        <p14:creationId xmlns:p14="http://schemas.microsoft.com/office/powerpoint/2010/main" val="705814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6E415-BEB2-8F46-A5DF-A2B78C9972E0}" type="datetimeFigureOut">
              <a:rPr lang="ro-RO" smtClean="0"/>
              <a:t>05.05.2022</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6B6D1-C31C-254E-8990-0797F0E61ED3}" type="slidenum">
              <a:rPr lang="ro-RO" smtClean="0"/>
              <a:t>‹#›</a:t>
            </a:fld>
            <a:endParaRPr lang="ro-RO"/>
          </a:p>
        </p:txBody>
      </p:sp>
    </p:spTree>
    <p:extLst>
      <p:ext uri="{BB962C8B-B14F-4D97-AF65-F5344CB8AC3E}">
        <p14:creationId xmlns:p14="http://schemas.microsoft.com/office/powerpoint/2010/main" val="789206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ecrazytourist.com/15-best-places-visit-moldova/" TargetMode="External"/><Relationship Id="rId2" Type="http://schemas.openxmlformats.org/officeDocument/2006/relationships/hyperlink" Target="https://www.britannica.com/place/Moldova" TargetMode="External"/><Relationship Id="rId1" Type="http://schemas.openxmlformats.org/officeDocument/2006/relationships/slideLayout" Target="../slideLayouts/slideLayout6.xml"/><Relationship Id="rId4" Type="http://schemas.openxmlformats.org/officeDocument/2006/relationships/hyperlink" Target="https://en.wikipedia.org/wiki/Moldov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dgtassociation.ro/" TargetMode="External"/><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hyperlink" Target="mailto:d.g.t.andrei@gmail.com" TargetMode="External"/><Relationship Id="rId4" Type="http://schemas.openxmlformats.org/officeDocument/2006/relationships/hyperlink" Target="https://www.facebook.com/DoGreatThingsNetwork/"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emilie.radu@gmail.com" TargetMode="External"/><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institutulmuncii.md/" TargetMode="Externa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8215F-1C8F-1A45-809D-C0A320A16191}"/>
              </a:ext>
            </a:extLst>
          </p:cNvPr>
          <p:cNvPicPr>
            <a:picLocks noChangeAspect="1"/>
          </p:cNvPicPr>
          <p:nvPr/>
        </p:nvPicPr>
        <p:blipFill>
          <a:blip r:embed="rId2"/>
          <a:stretch>
            <a:fillRect/>
          </a:stretch>
        </p:blipFill>
        <p:spPr>
          <a:xfrm>
            <a:off x="0" y="381000"/>
            <a:ext cx="9144000" cy="6096000"/>
          </a:xfrm>
          <a:prstGeom prst="rect">
            <a:avLst/>
          </a:prstGeom>
        </p:spPr>
      </p:pic>
      <p:sp>
        <p:nvSpPr>
          <p:cNvPr id="7" name="TextBox 6">
            <a:extLst>
              <a:ext uri="{FF2B5EF4-FFF2-40B4-BE49-F238E27FC236}">
                <a16:creationId xmlns:a16="http://schemas.microsoft.com/office/drawing/2014/main" id="{FAF3E9B6-5344-2948-BD51-EB4507294CFB}"/>
              </a:ext>
            </a:extLst>
          </p:cNvPr>
          <p:cNvSpPr txBox="1"/>
          <p:nvPr/>
        </p:nvSpPr>
        <p:spPr>
          <a:xfrm>
            <a:off x="4572000" y="4918535"/>
            <a:ext cx="4263242" cy="484428"/>
          </a:xfrm>
          <a:prstGeom prst="rect">
            <a:avLst/>
          </a:prstGeom>
          <a:noFill/>
        </p:spPr>
        <p:txBody>
          <a:bodyPr wrap="square" rtlCol="0">
            <a:spAutoFit/>
          </a:bodyPr>
          <a:lstStyle/>
          <a:p>
            <a:pPr algn="r">
              <a:lnSpc>
                <a:spcPct val="150000"/>
              </a:lnSpc>
            </a:pPr>
            <a:r>
              <a:rPr lang="ro-RO" sz="900" b="1" dirty="0">
                <a:solidFill>
                  <a:schemeClr val="bg1"/>
                </a:solidFill>
                <a:latin typeface="Montserrat Alternates" charset="0"/>
                <a:ea typeface="Montserrat Alternates" charset="0"/>
                <a:cs typeface="Montserrat Alternates" charset="0"/>
              </a:rPr>
              <a:t>A PROJECT COORDINATED  BY D.G.T.</a:t>
            </a:r>
            <a:r>
              <a:rPr lang="en-US" sz="900" b="1" dirty="0">
                <a:solidFill>
                  <a:schemeClr val="bg1"/>
                </a:solidFill>
                <a:latin typeface="Montserrat Alternates" charset="0"/>
                <a:ea typeface="Montserrat Alternates" charset="0"/>
                <a:cs typeface="Montserrat Alternates" charset="0"/>
              </a:rPr>
              <a:t> Moldova</a:t>
            </a:r>
            <a:r>
              <a:rPr lang="ro-RO" sz="900" b="1" dirty="0">
                <a:solidFill>
                  <a:schemeClr val="bg1"/>
                </a:solidFill>
                <a:latin typeface="Montserrat Alternates" charset="0"/>
                <a:ea typeface="Montserrat Alternates" charset="0"/>
                <a:cs typeface="Montserrat Alternates" charset="0"/>
              </a:rPr>
              <a:t> ASSOCIATION</a:t>
            </a:r>
          </a:p>
          <a:p>
            <a:pPr algn="r">
              <a:lnSpc>
                <a:spcPct val="150000"/>
              </a:lnSpc>
            </a:pPr>
            <a:r>
              <a:rPr lang="ro-RO" sz="900" b="1" dirty="0">
                <a:solidFill>
                  <a:schemeClr val="bg1"/>
                </a:solidFill>
                <a:latin typeface="Montserrat Alternates" charset="0"/>
                <a:ea typeface="Montserrat Alternates" charset="0"/>
                <a:cs typeface="Montserrat Alternates" charset="0"/>
              </a:rPr>
              <a:t>CO-FUNDED THROUGH ERASMUS+ PROGRAMME</a:t>
            </a:r>
          </a:p>
        </p:txBody>
      </p:sp>
      <p:sp>
        <p:nvSpPr>
          <p:cNvPr id="10" name="TextBox 9">
            <a:extLst>
              <a:ext uri="{FF2B5EF4-FFF2-40B4-BE49-F238E27FC236}">
                <a16:creationId xmlns:a16="http://schemas.microsoft.com/office/drawing/2014/main" id="{9025C367-DAB8-344A-AFA4-6F8274E0DF1C}"/>
              </a:ext>
            </a:extLst>
          </p:cNvPr>
          <p:cNvSpPr txBox="1"/>
          <p:nvPr/>
        </p:nvSpPr>
        <p:spPr>
          <a:xfrm>
            <a:off x="2705169" y="2748044"/>
            <a:ext cx="4367743" cy="1096454"/>
          </a:xfrm>
          <a:prstGeom prst="rect">
            <a:avLst/>
          </a:prstGeom>
          <a:noFill/>
        </p:spPr>
        <p:txBody>
          <a:bodyPr wrap="square" rtlCol="0">
            <a:spAutoFit/>
          </a:bodyPr>
          <a:lstStyle/>
          <a:p>
            <a:pPr algn="ctr"/>
            <a:r>
              <a:rPr lang="ro-RO" sz="4125" b="1" u="sng" dirty="0">
                <a:solidFill>
                  <a:schemeClr val="bg1"/>
                </a:solidFill>
                <a:latin typeface="Montserrat Alternates" pitchFamily="2" charset="77"/>
                <a:ea typeface="Norwester" charset="0"/>
                <a:cs typeface="Norwester" charset="0"/>
              </a:rPr>
              <a:t>INFOPACK</a:t>
            </a:r>
          </a:p>
          <a:p>
            <a:pPr algn="ctr"/>
            <a:r>
              <a:rPr lang="en-US" sz="2400" b="1" dirty="0">
                <a:solidFill>
                  <a:schemeClr val="bg1"/>
                </a:solidFill>
                <a:latin typeface="Montserrat Alternates" pitchFamily="2" charset="77"/>
                <a:ea typeface="Norwester" charset="0"/>
                <a:cs typeface="Norwester" charset="0"/>
              </a:rPr>
              <a:t>Training Course Moldova</a:t>
            </a:r>
            <a:endParaRPr lang="ro-RO" sz="2400" b="1" dirty="0">
              <a:solidFill>
                <a:schemeClr val="bg1"/>
              </a:solidFill>
              <a:latin typeface="Montserrat Alternates" pitchFamily="2" charset="77"/>
              <a:ea typeface="Norwester" charset="0"/>
              <a:cs typeface="Norwester" charset="0"/>
            </a:endParaRPr>
          </a:p>
        </p:txBody>
      </p:sp>
      <p:pic>
        <p:nvPicPr>
          <p:cNvPr id="8" name="Picture 7">
            <a:extLst>
              <a:ext uri="{FF2B5EF4-FFF2-40B4-BE49-F238E27FC236}">
                <a16:creationId xmlns:a16="http://schemas.microsoft.com/office/drawing/2014/main" id="{B47C36D3-FF55-C548-BBBF-A4D8FBEE40F1}"/>
              </a:ext>
            </a:extLst>
          </p:cNvPr>
          <p:cNvPicPr>
            <a:picLocks noChangeAspect="1"/>
          </p:cNvPicPr>
          <p:nvPr/>
        </p:nvPicPr>
        <p:blipFill>
          <a:blip r:embed="rId3"/>
          <a:srcRect/>
          <a:stretch/>
        </p:blipFill>
        <p:spPr>
          <a:xfrm>
            <a:off x="241787" y="631132"/>
            <a:ext cx="2344264" cy="1169675"/>
          </a:xfrm>
          <a:prstGeom prst="rect">
            <a:avLst/>
          </a:prstGeom>
        </p:spPr>
      </p:pic>
      <p:pic>
        <p:nvPicPr>
          <p:cNvPr id="4" name="Picture 3">
            <a:extLst>
              <a:ext uri="{FF2B5EF4-FFF2-40B4-BE49-F238E27FC236}">
                <a16:creationId xmlns:a16="http://schemas.microsoft.com/office/drawing/2014/main" id="{EFE3CF66-1E42-4002-88BB-913187FABB7D}"/>
              </a:ext>
            </a:extLst>
          </p:cNvPr>
          <p:cNvPicPr>
            <a:picLocks noChangeAspect="1"/>
          </p:cNvPicPr>
          <p:nvPr/>
        </p:nvPicPr>
        <p:blipFill>
          <a:blip r:embed="rId4"/>
          <a:stretch>
            <a:fillRect/>
          </a:stretch>
        </p:blipFill>
        <p:spPr>
          <a:xfrm>
            <a:off x="7072912" y="5402963"/>
            <a:ext cx="1634021" cy="332753"/>
          </a:xfrm>
          <a:prstGeom prst="rect">
            <a:avLst/>
          </a:prstGeom>
        </p:spPr>
      </p:pic>
      <p:sp>
        <p:nvSpPr>
          <p:cNvPr id="2" name="TextBox 1">
            <a:extLst>
              <a:ext uri="{FF2B5EF4-FFF2-40B4-BE49-F238E27FC236}">
                <a16:creationId xmlns:a16="http://schemas.microsoft.com/office/drawing/2014/main" id="{A6B43C59-63FA-A0FF-DBE5-64754EC5B863}"/>
              </a:ext>
            </a:extLst>
          </p:cNvPr>
          <p:cNvSpPr txBox="1"/>
          <p:nvPr/>
        </p:nvSpPr>
        <p:spPr>
          <a:xfrm>
            <a:off x="2920213" y="3844498"/>
            <a:ext cx="3783408" cy="477054"/>
          </a:xfrm>
          <a:prstGeom prst="rect">
            <a:avLst/>
          </a:prstGeom>
          <a:noFill/>
        </p:spPr>
        <p:txBody>
          <a:bodyPr wrap="none" rtlCol="0">
            <a:spAutoFit/>
          </a:bodyPr>
          <a:lstStyle/>
          <a:p>
            <a:pPr algn="ctr"/>
            <a:r>
              <a:rPr lang="en-US" sz="2500" dirty="0">
                <a:solidFill>
                  <a:schemeClr val="bg1"/>
                </a:solidFill>
              </a:rPr>
              <a:t>11 – 19 June 2022, Chisinau</a:t>
            </a:r>
            <a:endParaRPr lang="ro-RO" sz="2500" dirty="0">
              <a:solidFill>
                <a:schemeClr val="bg1"/>
              </a:solidFill>
            </a:endParaRPr>
          </a:p>
        </p:txBody>
      </p:sp>
    </p:spTree>
    <p:extLst>
      <p:ext uri="{BB962C8B-B14F-4D97-AF65-F5344CB8AC3E}">
        <p14:creationId xmlns:p14="http://schemas.microsoft.com/office/powerpoint/2010/main" val="914783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093A49-2824-43D5-9F31-7A2E927C0E03}"/>
              </a:ext>
            </a:extLst>
          </p:cNvPr>
          <p:cNvSpPr txBox="1"/>
          <p:nvPr/>
        </p:nvSpPr>
        <p:spPr>
          <a:xfrm>
            <a:off x="4728021" y="862738"/>
            <a:ext cx="3650516" cy="669414"/>
          </a:xfrm>
          <a:prstGeom prst="rect">
            <a:avLst/>
          </a:prstGeom>
          <a:noFill/>
        </p:spPr>
        <p:txBody>
          <a:bodyPr wrap="square" rtlCol="0">
            <a:spAutoFit/>
          </a:bodyPr>
          <a:lstStyle/>
          <a:p>
            <a:pPr algn="r"/>
            <a:r>
              <a:rPr lang="ro-RO" sz="900" dirty="0">
                <a:solidFill>
                  <a:schemeClr val="tx1">
                    <a:lumMod val="50000"/>
                    <a:lumOff val="50000"/>
                  </a:schemeClr>
                </a:solidFill>
                <a:latin typeface="Montserrat Alternates" charset="0"/>
                <a:ea typeface="Montserrat Alternates" charset="0"/>
                <a:cs typeface="Montserrat Alternates" charset="0"/>
              </a:rPr>
              <a:t> A PROJECT COORDINATED BY DGTASSOCIATION</a:t>
            </a:r>
          </a:p>
          <a:p>
            <a:pPr algn="r"/>
            <a:r>
              <a:rPr lang="ro-RO" sz="900" dirty="0">
                <a:solidFill>
                  <a:schemeClr val="accent5">
                    <a:lumMod val="50000"/>
                  </a:schemeClr>
                </a:solidFill>
                <a:latin typeface="Montserrat Alternates" charset="0"/>
                <a:ea typeface="Montserrat Alternates" charset="0"/>
                <a:cs typeface="Montserrat Alternates" charset="0"/>
              </a:rPr>
              <a:t>CO-FUNDED THROUGH ERASMUS+ PROGRAMME</a:t>
            </a:r>
          </a:p>
          <a:p>
            <a:pPr algn="r"/>
            <a:endParaRPr lang="sk-SK" sz="1050" cap="all" dirty="0">
              <a:solidFill>
                <a:schemeClr val="accent1">
                  <a:lumMod val="75000"/>
                </a:schemeClr>
              </a:solidFill>
              <a:latin typeface="Montserrat Alternates" charset="0"/>
              <a:ea typeface="Montserrat Alternates" charset="0"/>
              <a:cs typeface="Montserrat Alternates" charset="0"/>
            </a:endParaRPr>
          </a:p>
          <a:p>
            <a:pPr algn="r"/>
            <a:endParaRPr lang="ro-RO" sz="900" dirty="0">
              <a:solidFill>
                <a:srgbClr val="E64772"/>
              </a:solidFill>
              <a:latin typeface="Montserrat Alternates" charset="0"/>
              <a:ea typeface="Montserrat Alternates" charset="0"/>
              <a:cs typeface="Montserrat Alternates" charset="0"/>
            </a:endParaRPr>
          </a:p>
        </p:txBody>
      </p:sp>
      <p:pic>
        <p:nvPicPr>
          <p:cNvPr id="3" name="Picture 2">
            <a:extLst>
              <a:ext uri="{FF2B5EF4-FFF2-40B4-BE49-F238E27FC236}">
                <a16:creationId xmlns:a16="http://schemas.microsoft.com/office/drawing/2014/main" id="{3A1A256F-385C-47D0-A70E-15303E1640C4}"/>
              </a:ext>
            </a:extLst>
          </p:cNvPr>
          <p:cNvPicPr>
            <a:picLocks noChangeAspect="1"/>
          </p:cNvPicPr>
          <p:nvPr/>
        </p:nvPicPr>
        <p:blipFill>
          <a:blip r:embed="rId2"/>
          <a:srcRect/>
          <a:stretch/>
        </p:blipFill>
        <p:spPr>
          <a:xfrm>
            <a:off x="6972457" y="411122"/>
            <a:ext cx="1295604" cy="412116"/>
          </a:xfrm>
          <a:prstGeom prst="rect">
            <a:avLst/>
          </a:prstGeom>
        </p:spPr>
      </p:pic>
      <p:sp>
        <p:nvSpPr>
          <p:cNvPr id="4" name="Title 3">
            <a:extLst>
              <a:ext uri="{FF2B5EF4-FFF2-40B4-BE49-F238E27FC236}">
                <a16:creationId xmlns:a16="http://schemas.microsoft.com/office/drawing/2014/main" id="{47163B7A-F63B-4A86-8299-4438BD0EBA83}"/>
              </a:ext>
            </a:extLst>
          </p:cNvPr>
          <p:cNvSpPr>
            <a:spLocks noGrp="1"/>
          </p:cNvSpPr>
          <p:nvPr>
            <p:ph type="title"/>
          </p:nvPr>
        </p:nvSpPr>
        <p:spPr/>
        <p:txBody>
          <a:bodyPr/>
          <a:lstStyle/>
          <a:p>
            <a:r>
              <a:rPr lang="en-US" dirty="0"/>
              <a:t>Travel to Moldova</a:t>
            </a:r>
            <a:endParaRPr lang="ro-RO" dirty="0"/>
          </a:p>
        </p:txBody>
      </p:sp>
      <p:sp>
        <p:nvSpPr>
          <p:cNvPr id="20" name="Content Placeholder 19">
            <a:extLst>
              <a:ext uri="{FF2B5EF4-FFF2-40B4-BE49-F238E27FC236}">
                <a16:creationId xmlns:a16="http://schemas.microsoft.com/office/drawing/2014/main" id="{767273B9-F86B-04BD-D254-EEF0686B5F98}"/>
              </a:ext>
            </a:extLst>
          </p:cNvPr>
          <p:cNvSpPr>
            <a:spLocks noGrp="1"/>
          </p:cNvSpPr>
          <p:nvPr>
            <p:ph sz="half" idx="1"/>
          </p:nvPr>
        </p:nvSpPr>
        <p:spPr/>
        <p:txBody>
          <a:bodyPr>
            <a:normAutofit lnSpcReduction="10000"/>
          </a:bodyPr>
          <a:lstStyle/>
          <a:p>
            <a:pPr algn="just"/>
            <a:r>
              <a:rPr lang="en-US" sz="1200" b="1" dirty="0"/>
              <a:t>TO CHISINAU </a:t>
            </a:r>
            <a:r>
              <a:rPr lang="en-US" sz="1200" dirty="0"/>
              <a:t>You will arrive in Chisinau at the Chisinau International Airport (KIV). It is the only airport in Chisinau: http://www.airport.md/</a:t>
            </a:r>
          </a:p>
          <a:p>
            <a:pPr algn="just"/>
            <a:r>
              <a:rPr lang="en-US" sz="1200" dirty="0"/>
              <a:t>The other closest airport option that we can recommend is Iasi International Airport (Romania). From Iasi to Chisinau you can easily arrive by minibus/ bus. Other option would be flights to Bucharest (Romania) and from there bus/ train to Chisinau.</a:t>
            </a:r>
          </a:p>
          <a:p>
            <a:pPr algn="just"/>
            <a:r>
              <a:rPr lang="en-US" sz="1200" b="1" dirty="0"/>
              <a:t>TO THE VENUE </a:t>
            </a:r>
            <a:r>
              <a:rPr lang="en-US" sz="1200" dirty="0"/>
              <a:t>Trip from Chisinau airport to the venue takes about 40-60 min. It will cost about 10 lei by public transport (0.5 euro) or 150 lei by taxi (about 7 euro).</a:t>
            </a:r>
          </a:p>
          <a:p>
            <a:pPr algn="just"/>
            <a:r>
              <a:rPr lang="en-US" sz="1200" b="1" dirty="0"/>
              <a:t>BUS/TROLEYBUS</a:t>
            </a:r>
            <a:r>
              <a:rPr lang="en-US" sz="1200" dirty="0"/>
              <a:t>: From airport you need to take BUS No 33 or TROLEYBUS No 30 till the City Center and after you can take another MINIBUS No ( 186, 184, 138) or TROLEYBUS No 7 or 24 ,  after 10-20 minutes walk. Some possibilities you can find on this link https://www.eway.md/md/cities/chisinau/compile/392/47.035434:28.869989/46.935279:28.934957/1</a:t>
            </a:r>
          </a:p>
          <a:p>
            <a:pPr algn="just"/>
            <a:r>
              <a:rPr lang="en-US" sz="1200" b="1" dirty="0"/>
              <a:t>TAXI: </a:t>
            </a:r>
            <a:r>
              <a:rPr lang="en-US" sz="1200" dirty="0"/>
              <a:t>There is a more comfortable option to take a taxi from airport to Hotel and it costs about 150 lei (7€ for a group). If you choose to take a taxi, it will be your own expense because taxi fares are not refunded according to the Erasmus+ framework.</a:t>
            </a:r>
          </a:p>
        </p:txBody>
      </p:sp>
      <p:pic>
        <p:nvPicPr>
          <p:cNvPr id="29" name="Content Placeholder 28">
            <a:extLst>
              <a:ext uri="{FF2B5EF4-FFF2-40B4-BE49-F238E27FC236}">
                <a16:creationId xmlns:a16="http://schemas.microsoft.com/office/drawing/2014/main" id="{27AA62E9-1E34-50B3-08CA-9705E69C0A90}"/>
              </a:ext>
            </a:extLst>
          </p:cNvPr>
          <p:cNvPicPr>
            <a:picLocks noGrp="1" noChangeAspect="1"/>
          </p:cNvPicPr>
          <p:nvPr>
            <p:ph sz="half" idx="2"/>
          </p:nvPr>
        </p:nvPicPr>
        <p:blipFill>
          <a:blip r:embed="rId3"/>
          <a:stretch>
            <a:fillRect/>
          </a:stretch>
        </p:blipFill>
        <p:spPr>
          <a:xfrm>
            <a:off x="4629152" y="4001294"/>
            <a:ext cx="3430166" cy="2575974"/>
          </a:xfrm>
        </p:spPr>
      </p:pic>
      <p:sp>
        <p:nvSpPr>
          <p:cNvPr id="31" name="TextBox 30">
            <a:extLst>
              <a:ext uri="{FF2B5EF4-FFF2-40B4-BE49-F238E27FC236}">
                <a16:creationId xmlns:a16="http://schemas.microsoft.com/office/drawing/2014/main" id="{36546EF7-B110-53AD-89FF-E73481DB2858}"/>
              </a:ext>
            </a:extLst>
          </p:cNvPr>
          <p:cNvSpPr txBox="1"/>
          <p:nvPr/>
        </p:nvSpPr>
        <p:spPr>
          <a:xfrm>
            <a:off x="4572000" y="1730189"/>
            <a:ext cx="3650516" cy="2308324"/>
          </a:xfrm>
          <a:prstGeom prst="rect">
            <a:avLst/>
          </a:prstGeom>
          <a:noFill/>
        </p:spPr>
        <p:txBody>
          <a:bodyPr wrap="square">
            <a:spAutoFit/>
          </a:bodyPr>
          <a:lstStyle/>
          <a:p>
            <a:pPr algn="just"/>
            <a:r>
              <a:rPr lang="en-US" sz="1200" b="1" dirty="0" err="1"/>
              <a:t>Chișinău</a:t>
            </a:r>
            <a:r>
              <a:rPr lang="en-US" sz="1200" dirty="0"/>
              <a:t>  is the capital and largest city of the Republic of Moldova. The city is Moldova's main industrial and commercial center, and is located in the middle of the country, on the river  </a:t>
            </a:r>
            <a:r>
              <a:rPr lang="en-US" sz="1200" dirty="0" err="1"/>
              <a:t>Bâc</a:t>
            </a:r>
            <a:r>
              <a:rPr lang="en-US" sz="1200" dirty="0"/>
              <a:t>, a tributary of the Dniester. According to the results of the 2014 census, the city proper had a population of 532,513, while the population of the Municipality of </a:t>
            </a:r>
            <a:r>
              <a:rPr lang="en-US" sz="1200" dirty="0" err="1"/>
              <a:t>Chișinău</a:t>
            </a:r>
            <a:r>
              <a:rPr lang="en-US" sz="1200" dirty="0"/>
              <a:t> (which includes the city itself and other nearby communities) was 700,000. </a:t>
            </a:r>
            <a:r>
              <a:rPr lang="en-US" sz="1200" dirty="0" err="1"/>
              <a:t>Chișinău</a:t>
            </a:r>
            <a:r>
              <a:rPr lang="en-US" sz="1200" dirty="0"/>
              <a:t> is the most economically prosperous locality in Moldova and its largest transportation hub. Nearly a third of Moldova's population lives in the metro area.</a:t>
            </a:r>
            <a:endParaRPr lang="ro-RO" sz="1200" dirty="0"/>
          </a:p>
        </p:txBody>
      </p:sp>
    </p:spTree>
    <p:extLst>
      <p:ext uri="{BB962C8B-B14F-4D97-AF65-F5344CB8AC3E}">
        <p14:creationId xmlns:p14="http://schemas.microsoft.com/office/powerpoint/2010/main" val="429488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BFF233-9E6D-4BC3-B477-783D58F23229}"/>
              </a:ext>
            </a:extLst>
          </p:cNvPr>
          <p:cNvSpPr txBox="1"/>
          <p:nvPr/>
        </p:nvSpPr>
        <p:spPr>
          <a:xfrm>
            <a:off x="4728021" y="862738"/>
            <a:ext cx="3650516" cy="669414"/>
          </a:xfrm>
          <a:prstGeom prst="rect">
            <a:avLst/>
          </a:prstGeom>
          <a:noFill/>
        </p:spPr>
        <p:txBody>
          <a:bodyPr wrap="square" rtlCol="0">
            <a:spAutoFit/>
          </a:bodyPr>
          <a:lstStyle/>
          <a:p>
            <a:pPr algn="r"/>
            <a:r>
              <a:rPr lang="ro-RO" sz="900" dirty="0">
                <a:solidFill>
                  <a:schemeClr val="tx1">
                    <a:lumMod val="50000"/>
                    <a:lumOff val="50000"/>
                  </a:schemeClr>
                </a:solidFill>
                <a:latin typeface="Montserrat Alternates" charset="0"/>
                <a:ea typeface="Montserrat Alternates" charset="0"/>
                <a:cs typeface="Montserrat Alternates" charset="0"/>
              </a:rPr>
              <a:t> A PROJECT COORDINATED BY DGTASSOCIATION</a:t>
            </a:r>
          </a:p>
          <a:p>
            <a:pPr algn="r"/>
            <a:r>
              <a:rPr lang="ro-RO" sz="900" dirty="0">
                <a:solidFill>
                  <a:schemeClr val="accent5">
                    <a:lumMod val="50000"/>
                  </a:schemeClr>
                </a:solidFill>
                <a:latin typeface="Montserrat Alternates" charset="0"/>
                <a:ea typeface="Montserrat Alternates" charset="0"/>
                <a:cs typeface="Montserrat Alternates" charset="0"/>
              </a:rPr>
              <a:t>CO-FUNDED THROUGH ERASMUS+ PROGRAMME</a:t>
            </a:r>
          </a:p>
          <a:p>
            <a:pPr algn="r"/>
            <a:endParaRPr lang="sk-SK" sz="1050" cap="all" dirty="0">
              <a:solidFill>
                <a:schemeClr val="accent1">
                  <a:lumMod val="75000"/>
                </a:schemeClr>
              </a:solidFill>
              <a:latin typeface="Montserrat Alternates" charset="0"/>
              <a:ea typeface="Montserrat Alternates" charset="0"/>
              <a:cs typeface="Montserrat Alternates" charset="0"/>
            </a:endParaRPr>
          </a:p>
          <a:p>
            <a:pPr algn="r"/>
            <a:endParaRPr lang="ro-RO" sz="900" dirty="0">
              <a:solidFill>
                <a:srgbClr val="E64772"/>
              </a:solidFill>
              <a:latin typeface="Montserrat Alternates" charset="0"/>
              <a:ea typeface="Montserrat Alternates" charset="0"/>
              <a:cs typeface="Montserrat Alternates" charset="0"/>
            </a:endParaRPr>
          </a:p>
        </p:txBody>
      </p:sp>
      <p:pic>
        <p:nvPicPr>
          <p:cNvPr id="3" name="Picture 2">
            <a:extLst>
              <a:ext uri="{FF2B5EF4-FFF2-40B4-BE49-F238E27FC236}">
                <a16:creationId xmlns:a16="http://schemas.microsoft.com/office/drawing/2014/main" id="{F8D7221A-0C2E-42C4-8EE3-DB1C90D80130}"/>
              </a:ext>
            </a:extLst>
          </p:cNvPr>
          <p:cNvPicPr>
            <a:picLocks noChangeAspect="1"/>
          </p:cNvPicPr>
          <p:nvPr/>
        </p:nvPicPr>
        <p:blipFill>
          <a:blip r:embed="rId2"/>
          <a:srcRect/>
          <a:stretch/>
        </p:blipFill>
        <p:spPr>
          <a:xfrm>
            <a:off x="6972457" y="411122"/>
            <a:ext cx="1295604" cy="412116"/>
          </a:xfrm>
          <a:prstGeom prst="rect">
            <a:avLst/>
          </a:prstGeom>
        </p:spPr>
      </p:pic>
      <p:sp>
        <p:nvSpPr>
          <p:cNvPr id="4" name="Title 3">
            <a:extLst>
              <a:ext uri="{FF2B5EF4-FFF2-40B4-BE49-F238E27FC236}">
                <a16:creationId xmlns:a16="http://schemas.microsoft.com/office/drawing/2014/main" id="{561DA258-76ED-46F3-9186-4FE373DF6DE1}"/>
              </a:ext>
            </a:extLst>
          </p:cNvPr>
          <p:cNvSpPr>
            <a:spLocks noGrp="1"/>
          </p:cNvSpPr>
          <p:nvPr>
            <p:ph type="title"/>
          </p:nvPr>
        </p:nvSpPr>
        <p:spPr/>
        <p:txBody>
          <a:bodyPr/>
          <a:lstStyle/>
          <a:p>
            <a:r>
              <a:rPr lang="en-US" dirty="0"/>
              <a:t>Travel conditions</a:t>
            </a:r>
            <a:endParaRPr lang="ro-RO" dirty="0"/>
          </a:p>
        </p:txBody>
      </p:sp>
      <p:sp>
        <p:nvSpPr>
          <p:cNvPr id="6" name="TextBox 5">
            <a:extLst>
              <a:ext uri="{FF2B5EF4-FFF2-40B4-BE49-F238E27FC236}">
                <a16:creationId xmlns:a16="http://schemas.microsoft.com/office/drawing/2014/main" id="{E7101F1E-1E49-4DD3-99A3-EF8B9BE0CE8B}"/>
              </a:ext>
            </a:extLst>
          </p:cNvPr>
          <p:cNvSpPr txBox="1"/>
          <p:nvPr/>
        </p:nvSpPr>
        <p:spPr>
          <a:xfrm>
            <a:off x="774441" y="1996751"/>
            <a:ext cx="7493620" cy="2377574"/>
          </a:xfrm>
          <a:prstGeom prst="rect">
            <a:avLst/>
          </a:prstGeom>
          <a:noFill/>
        </p:spPr>
        <p:txBody>
          <a:bodyPr wrap="square" rtlCol="0">
            <a:spAutoFit/>
          </a:bodyPr>
          <a:lstStyle/>
          <a:p>
            <a:r>
              <a:rPr lang="en-US" sz="1350" dirty="0">
                <a:latin typeface="Montserrat" panose="00000500000000000000" pitchFamily="2" charset="0"/>
              </a:rPr>
              <a:t>Reimbursements of travel costs up to:</a:t>
            </a:r>
          </a:p>
          <a:p>
            <a:r>
              <a:rPr lang="en-US" sz="1350" b="1" dirty="0">
                <a:latin typeface="Montserrat" panose="00000500000000000000" pitchFamily="2" charset="0"/>
              </a:rPr>
              <a:t>Romania – 180 EUR</a:t>
            </a:r>
          </a:p>
          <a:p>
            <a:r>
              <a:rPr lang="en-US" sz="1350" b="1" dirty="0">
                <a:latin typeface="Montserrat" panose="00000500000000000000" pitchFamily="2" charset="0"/>
              </a:rPr>
              <a:t>Poland – 275 EUR</a:t>
            </a:r>
          </a:p>
          <a:p>
            <a:r>
              <a:rPr lang="en-US" sz="1350" b="1" dirty="0">
                <a:latin typeface="Montserrat" panose="00000500000000000000" pitchFamily="2" charset="0"/>
              </a:rPr>
              <a:t>Italy – 275 EUR</a:t>
            </a:r>
          </a:p>
          <a:p>
            <a:r>
              <a:rPr lang="en-US" sz="1350" b="1" dirty="0">
                <a:latin typeface="Montserrat" panose="00000500000000000000" pitchFamily="2" charset="0"/>
              </a:rPr>
              <a:t>Belarus – 275 EUR</a:t>
            </a:r>
          </a:p>
          <a:p>
            <a:r>
              <a:rPr lang="en-US" sz="1350" b="1" dirty="0">
                <a:latin typeface="Montserrat" panose="00000500000000000000" pitchFamily="2" charset="0"/>
              </a:rPr>
              <a:t>Poland – 275 EUR</a:t>
            </a:r>
          </a:p>
          <a:p>
            <a:endParaRPr lang="en-US" sz="1350" b="1" dirty="0">
              <a:latin typeface="Montserrat" panose="00000500000000000000" pitchFamily="2" charset="0"/>
            </a:endParaRPr>
          </a:p>
          <a:p>
            <a:endParaRPr lang="en-US" sz="1350" b="1" dirty="0">
              <a:latin typeface="Montserrat" panose="00000500000000000000" pitchFamily="2" charset="0"/>
            </a:endParaRPr>
          </a:p>
          <a:p>
            <a:pPr algn="just"/>
            <a:r>
              <a:rPr lang="en-US" sz="1350" dirty="0">
                <a:latin typeface="Montserrat" panose="00000500000000000000" pitchFamily="2" charset="0"/>
              </a:rPr>
              <a:t>Reimbursements will be managed via bank transfer after the completion of the mobility and the tasks related to the follow-up period, as decided during the mobility.</a:t>
            </a:r>
            <a:endParaRPr lang="ro-RO" sz="1350" dirty="0">
              <a:latin typeface="Montserrat" panose="00000500000000000000" pitchFamily="2" charset="0"/>
            </a:endParaRPr>
          </a:p>
        </p:txBody>
      </p:sp>
    </p:spTree>
    <p:extLst>
      <p:ext uri="{BB962C8B-B14F-4D97-AF65-F5344CB8AC3E}">
        <p14:creationId xmlns:p14="http://schemas.microsoft.com/office/powerpoint/2010/main" val="1237220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9851-AC1C-4C15-9C89-03B2ED174E16}"/>
              </a:ext>
            </a:extLst>
          </p:cNvPr>
          <p:cNvSpPr>
            <a:spLocks noGrp="1"/>
          </p:cNvSpPr>
          <p:nvPr>
            <p:ph type="title"/>
          </p:nvPr>
        </p:nvSpPr>
        <p:spPr/>
        <p:txBody>
          <a:bodyPr/>
          <a:lstStyle/>
          <a:p>
            <a:r>
              <a:rPr lang="en-US" dirty="0"/>
              <a:t>About Moldova</a:t>
            </a:r>
            <a:endParaRPr lang="ro-RO" dirty="0"/>
          </a:p>
        </p:txBody>
      </p:sp>
      <p:sp>
        <p:nvSpPr>
          <p:cNvPr id="3" name="TextBox 2">
            <a:extLst>
              <a:ext uri="{FF2B5EF4-FFF2-40B4-BE49-F238E27FC236}">
                <a16:creationId xmlns:a16="http://schemas.microsoft.com/office/drawing/2014/main" id="{38F12931-40D2-407F-87AF-FD89608EB118}"/>
              </a:ext>
            </a:extLst>
          </p:cNvPr>
          <p:cNvSpPr txBox="1"/>
          <p:nvPr/>
        </p:nvSpPr>
        <p:spPr>
          <a:xfrm>
            <a:off x="1763486" y="2491273"/>
            <a:ext cx="6347763" cy="1477328"/>
          </a:xfrm>
          <a:prstGeom prst="rect">
            <a:avLst/>
          </a:prstGeom>
          <a:noFill/>
        </p:spPr>
        <p:txBody>
          <a:bodyPr wrap="none" rtlCol="0">
            <a:spAutoFit/>
          </a:bodyPr>
          <a:lstStyle/>
          <a:p>
            <a:r>
              <a:rPr lang="en-US" b="1" dirty="0">
                <a:hlinkClick r:id="rId2"/>
              </a:rPr>
              <a:t>https://www.britannica.com/place/Moldova</a:t>
            </a:r>
            <a:endParaRPr lang="en-US" b="1" dirty="0"/>
          </a:p>
          <a:p>
            <a:endParaRPr lang="en-US" b="1" dirty="0"/>
          </a:p>
          <a:p>
            <a:r>
              <a:rPr lang="ro-RO" b="1" dirty="0">
                <a:hlinkClick r:id="rId3"/>
              </a:rPr>
              <a:t>https://www.thecrazytourist.com/15-best-places-visit-moldova/</a:t>
            </a:r>
            <a:endParaRPr lang="en-US" b="1" dirty="0"/>
          </a:p>
          <a:p>
            <a:endParaRPr lang="en-US" b="1" dirty="0"/>
          </a:p>
          <a:p>
            <a:r>
              <a:rPr lang="ro-RO" b="1" dirty="0">
                <a:hlinkClick r:id="rId4"/>
              </a:rPr>
              <a:t>https://en.wikipedia.org/wiki/Moldova</a:t>
            </a:r>
            <a:r>
              <a:rPr lang="en-US" b="1" dirty="0"/>
              <a:t> </a:t>
            </a:r>
            <a:endParaRPr lang="ro-RO" b="1" dirty="0"/>
          </a:p>
        </p:txBody>
      </p:sp>
    </p:spTree>
    <p:extLst>
      <p:ext uri="{BB962C8B-B14F-4D97-AF65-F5344CB8AC3E}">
        <p14:creationId xmlns:p14="http://schemas.microsoft.com/office/powerpoint/2010/main" val="842817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5668" y="1986776"/>
            <a:ext cx="2064075" cy="553998"/>
          </a:xfrm>
          <a:prstGeom prst="rect">
            <a:avLst/>
          </a:prstGeom>
          <a:noFill/>
        </p:spPr>
        <p:txBody>
          <a:bodyPr wrap="square" rtlCol="0">
            <a:spAutoFit/>
          </a:bodyPr>
          <a:lstStyle/>
          <a:p>
            <a:pPr algn="r"/>
            <a:r>
              <a:rPr lang="ro-RO" sz="1500" b="1" dirty="0">
                <a:solidFill>
                  <a:schemeClr val="accent5">
                    <a:lumMod val="50000"/>
                  </a:schemeClr>
                </a:solidFill>
                <a:latin typeface="Montserrat Alternates" charset="0"/>
                <a:ea typeface="Montserrat Alternates" charset="0"/>
                <a:cs typeface="Montserrat Alternates" charset="0"/>
              </a:rPr>
              <a:t>SUMMARY OF</a:t>
            </a:r>
          </a:p>
          <a:p>
            <a:pPr algn="r"/>
            <a:r>
              <a:rPr lang="ro-RO" sz="1500" b="1" dirty="0">
                <a:solidFill>
                  <a:schemeClr val="accent5">
                    <a:lumMod val="50000"/>
                  </a:schemeClr>
                </a:solidFill>
                <a:latin typeface="Montserrat Alternates" charset="0"/>
                <a:ea typeface="Montserrat Alternates" charset="0"/>
                <a:cs typeface="Montserrat Alternates" charset="0"/>
              </a:rPr>
              <a:t>THE PROJECT</a:t>
            </a:r>
          </a:p>
        </p:txBody>
      </p:sp>
      <p:sp>
        <p:nvSpPr>
          <p:cNvPr id="9" name="Rectangle 8"/>
          <p:cNvSpPr/>
          <p:nvPr/>
        </p:nvSpPr>
        <p:spPr>
          <a:xfrm>
            <a:off x="798227" y="2783974"/>
            <a:ext cx="2420962" cy="3416320"/>
          </a:xfrm>
          <a:prstGeom prst="rect">
            <a:avLst/>
          </a:prstGeom>
        </p:spPr>
        <p:txBody>
          <a:bodyPr wrap="square">
            <a:spAutoFit/>
          </a:bodyPr>
          <a:lstStyle/>
          <a:p>
            <a:pPr algn="just"/>
            <a:r>
              <a:rPr lang="en-US" sz="1200" b="1" dirty="0">
                <a:solidFill>
                  <a:schemeClr val="accent5">
                    <a:lumMod val="50000"/>
                  </a:schemeClr>
                </a:solidFill>
                <a:latin typeface="Montserrat" charset="0"/>
                <a:ea typeface="Montserrat" charset="0"/>
                <a:cs typeface="Montserrat" charset="0"/>
              </a:rPr>
              <a:t>The project “Start Up and Pass On” is a project initiated by 6 European non-profit </a:t>
            </a:r>
            <a:r>
              <a:rPr lang="en-US" sz="1200" b="1" dirty="0" err="1">
                <a:solidFill>
                  <a:schemeClr val="accent5">
                    <a:lumMod val="50000"/>
                  </a:schemeClr>
                </a:solidFill>
                <a:latin typeface="Montserrat" charset="0"/>
                <a:ea typeface="Montserrat" charset="0"/>
                <a:cs typeface="Montserrat" charset="0"/>
              </a:rPr>
              <a:t>organisations</a:t>
            </a:r>
            <a:r>
              <a:rPr lang="en-US" sz="1200" b="1" dirty="0">
                <a:solidFill>
                  <a:schemeClr val="accent5">
                    <a:lumMod val="50000"/>
                  </a:schemeClr>
                </a:solidFill>
                <a:latin typeface="Montserrat" charset="0"/>
                <a:ea typeface="Montserrat" charset="0"/>
                <a:cs typeface="Montserrat" charset="0"/>
              </a:rPr>
              <a:t> (3 from European Union member state and 3 from the Eastern vicinity) to encourage the cooperation between European NGOs and skill up human capital from NGOs (youth workers) by providing quality entrepreneurial education instruments, supports the employability of NEETs and enhance the international dimension of youth activities. </a:t>
            </a:r>
            <a:endParaRPr lang="ro-RO" sz="1200" b="1" dirty="0">
              <a:solidFill>
                <a:schemeClr val="accent5">
                  <a:lumMod val="50000"/>
                </a:schemeClr>
              </a:solidFill>
              <a:latin typeface="Montserrat" charset="0"/>
              <a:ea typeface="Montserrat" charset="0"/>
              <a:cs typeface="Montserrat" charset="0"/>
            </a:endParaRPr>
          </a:p>
        </p:txBody>
      </p:sp>
      <p:sp>
        <p:nvSpPr>
          <p:cNvPr id="10" name="Rectangle 9"/>
          <p:cNvSpPr/>
          <p:nvPr/>
        </p:nvSpPr>
        <p:spPr>
          <a:xfrm>
            <a:off x="3858170" y="2783974"/>
            <a:ext cx="4317166" cy="3416320"/>
          </a:xfrm>
          <a:prstGeom prst="rect">
            <a:avLst/>
          </a:prstGeom>
        </p:spPr>
        <p:txBody>
          <a:bodyPr wrap="square">
            <a:spAutoFit/>
          </a:bodyPr>
          <a:lstStyle/>
          <a:p>
            <a:pPr algn="just"/>
            <a:r>
              <a:rPr lang="en-US" sz="1200" dirty="0">
                <a:solidFill>
                  <a:schemeClr val="tx1">
                    <a:lumMod val="65000"/>
                    <a:lumOff val="35000"/>
                  </a:schemeClr>
                </a:solidFill>
                <a:latin typeface="Montserrat" charset="0"/>
                <a:ea typeface="Montserrat" charset="0"/>
                <a:cs typeface="Montserrat" charset="0"/>
              </a:rPr>
              <a:t>During the project we will facilitate the exchange of knowledge and best practices between youth workers who works in different entrepreneurial ecosystems, create training curricula in entrepreneurship education for young people, discover how to facilitate the youth transition from school to work and adult life. </a:t>
            </a:r>
          </a:p>
          <a:p>
            <a:pPr algn="just"/>
            <a:endParaRPr lang="en-US" sz="1200" dirty="0">
              <a:solidFill>
                <a:schemeClr val="tx1">
                  <a:lumMod val="65000"/>
                  <a:lumOff val="35000"/>
                </a:schemeClr>
              </a:solidFill>
              <a:latin typeface="Montserrat" charset="0"/>
              <a:ea typeface="Montserrat" charset="0"/>
              <a:cs typeface="Montserrat" charset="0"/>
            </a:endParaRPr>
          </a:p>
          <a:p>
            <a:pPr algn="just"/>
            <a:r>
              <a:rPr lang="en-US" sz="1200" dirty="0">
                <a:solidFill>
                  <a:schemeClr val="tx1">
                    <a:lumMod val="65000"/>
                    <a:lumOff val="35000"/>
                  </a:schemeClr>
                </a:solidFill>
                <a:latin typeface="Montserrat" charset="0"/>
                <a:ea typeface="Montserrat" charset="0"/>
                <a:cs typeface="Montserrat" charset="0"/>
              </a:rPr>
              <a:t>In the same time, youth workers can help young people to make informed decisions, after they see the big picture: the advantages and drawback of entrepreneurship.</a:t>
            </a:r>
          </a:p>
          <a:p>
            <a:pPr algn="just"/>
            <a:endParaRPr lang="en-US" sz="1200" dirty="0">
              <a:solidFill>
                <a:schemeClr val="tx1">
                  <a:lumMod val="65000"/>
                  <a:lumOff val="35000"/>
                </a:schemeClr>
              </a:solidFill>
              <a:latin typeface="Montserrat" charset="0"/>
              <a:ea typeface="Montserrat" charset="0"/>
              <a:cs typeface="Montserrat" charset="0"/>
            </a:endParaRPr>
          </a:p>
          <a:p>
            <a:pPr algn="just"/>
            <a:r>
              <a:rPr lang="en-US" sz="1200" dirty="0">
                <a:solidFill>
                  <a:schemeClr val="tx1">
                    <a:lumMod val="65000"/>
                    <a:lumOff val="35000"/>
                  </a:schemeClr>
                </a:solidFill>
                <a:latin typeface="Montserrat" charset="0"/>
                <a:ea typeface="Montserrat" charset="0"/>
                <a:cs typeface="Montserrat" charset="0"/>
              </a:rPr>
              <a:t>We will stimulate the international exchange of good practices and relevant experiences to develop modern tools for entrepreneurial education of professional people from NGOs.</a:t>
            </a:r>
          </a:p>
          <a:p>
            <a:pPr algn="just"/>
            <a:endParaRPr lang="ro-RO" sz="1200" dirty="0">
              <a:solidFill>
                <a:schemeClr val="tx1">
                  <a:lumMod val="65000"/>
                  <a:lumOff val="35000"/>
                </a:schemeClr>
              </a:solidFill>
              <a:latin typeface="Montserrat" charset="0"/>
              <a:ea typeface="Montserrat" charset="0"/>
              <a:cs typeface="Montserrat" charset="0"/>
            </a:endParaRPr>
          </a:p>
        </p:txBody>
      </p:sp>
      <p:sp>
        <p:nvSpPr>
          <p:cNvPr id="11" name="TextBox 10">
            <a:extLst>
              <a:ext uri="{FF2B5EF4-FFF2-40B4-BE49-F238E27FC236}">
                <a16:creationId xmlns:a16="http://schemas.microsoft.com/office/drawing/2014/main" id="{2A00C67D-1197-9F42-BC36-E0483DCF1AC9}"/>
              </a:ext>
            </a:extLst>
          </p:cNvPr>
          <p:cNvSpPr txBox="1"/>
          <p:nvPr/>
        </p:nvSpPr>
        <p:spPr>
          <a:xfrm>
            <a:off x="4635296" y="1074883"/>
            <a:ext cx="3650516" cy="669414"/>
          </a:xfrm>
          <a:prstGeom prst="rect">
            <a:avLst/>
          </a:prstGeom>
          <a:noFill/>
        </p:spPr>
        <p:txBody>
          <a:bodyPr wrap="square" rtlCol="0">
            <a:spAutoFit/>
          </a:bodyPr>
          <a:lstStyle/>
          <a:p>
            <a:pPr algn="r"/>
            <a:r>
              <a:rPr lang="ro-RO" sz="900" dirty="0">
                <a:solidFill>
                  <a:schemeClr val="tx1">
                    <a:lumMod val="50000"/>
                    <a:lumOff val="50000"/>
                  </a:schemeClr>
                </a:solidFill>
                <a:latin typeface="Montserrat Alternates" charset="0"/>
                <a:ea typeface="Montserrat Alternates" charset="0"/>
                <a:cs typeface="Montserrat Alternates" charset="0"/>
              </a:rPr>
              <a:t> A PROJECT COORDINATED BY DGTASSOCIATION</a:t>
            </a:r>
          </a:p>
          <a:p>
            <a:pPr algn="r"/>
            <a:r>
              <a:rPr lang="ro-RO" sz="900" dirty="0">
                <a:solidFill>
                  <a:schemeClr val="accent5">
                    <a:lumMod val="50000"/>
                  </a:schemeClr>
                </a:solidFill>
                <a:latin typeface="Montserrat Alternates" charset="0"/>
                <a:ea typeface="Montserrat Alternates" charset="0"/>
                <a:cs typeface="Montserrat Alternates" charset="0"/>
              </a:rPr>
              <a:t>CO-FUNDED THROUGH ERASMUS+ PROGRAMME</a:t>
            </a:r>
          </a:p>
          <a:p>
            <a:pPr algn="r"/>
            <a:endParaRPr lang="sk-SK" sz="1050" cap="all" dirty="0">
              <a:solidFill>
                <a:schemeClr val="accent1">
                  <a:lumMod val="75000"/>
                </a:schemeClr>
              </a:solidFill>
              <a:latin typeface="Montserrat Alternates" charset="0"/>
              <a:ea typeface="Montserrat Alternates" charset="0"/>
              <a:cs typeface="Montserrat Alternates" charset="0"/>
            </a:endParaRPr>
          </a:p>
          <a:p>
            <a:pPr algn="r"/>
            <a:endParaRPr lang="ro-RO" sz="900" dirty="0">
              <a:solidFill>
                <a:srgbClr val="E64772"/>
              </a:solidFill>
              <a:latin typeface="Montserrat Alternates" charset="0"/>
              <a:ea typeface="Montserrat Alternates" charset="0"/>
              <a:cs typeface="Montserrat Alternates" charset="0"/>
            </a:endParaRPr>
          </a:p>
        </p:txBody>
      </p:sp>
      <p:pic>
        <p:nvPicPr>
          <p:cNvPr id="3" name="Picture 2">
            <a:extLst>
              <a:ext uri="{FF2B5EF4-FFF2-40B4-BE49-F238E27FC236}">
                <a16:creationId xmlns:a16="http://schemas.microsoft.com/office/drawing/2014/main" id="{1915DC72-165E-274E-BBB9-0EC53759AFD8}"/>
              </a:ext>
            </a:extLst>
          </p:cNvPr>
          <p:cNvPicPr>
            <a:picLocks noChangeAspect="1"/>
          </p:cNvPicPr>
          <p:nvPr/>
        </p:nvPicPr>
        <p:blipFill>
          <a:blip r:embed="rId2"/>
          <a:stretch>
            <a:fillRect/>
          </a:stretch>
        </p:blipFill>
        <p:spPr>
          <a:xfrm>
            <a:off x="798226" y="1409200"/>
            <a:ext cx="1137452" cy="1137452"/>
          </a:xfrm>
          <a:prstGeom prst="rect">
            <a:avLst/>
          </a:prstGeom>
        </p:spPr>
      </p:pic>
      <p:pic>
        <p:nvPicPr>
          <p:cNvPr id="8" name="Picture 7">
            <a:extLst>
              <a:ext uri="{FF2B5EF4-FFF2-40B4-BE49-F238E27FC236}">
                <a16:creationId xmlns:a16="http://schemas.microsoft.com/office/drawing/2014/main" id="{86604442-47C9-DE47-AB1B-E03A100283D5}"/>
              </a:ext>
            </a:extLst>
          </p:cNvPr>
          <p:cNvPicPr>
            <a:picLocks noChangeAspect="1"/>
          </p:cNvPicPr>
          <p:nvPr/>
        </p:nvPicPr>
        <p:blipFill>
          <a:blip r:embed="rId3"/>
          <a:srcRect/>
          <a:stretch/>
        </p:blipFill>
        <p:spPr>
          <a:xfrm>
            <a:off x="6879732" y="617180"/>
            <a:ext cx="1295604" cy="412116"/>
          </a:xfrm>
          <a:prstGeom prst="rect">
            <a:avLst/>
          </a:prstGeom>
        </p:spPr>
      </p:pic>
    </p:spTree>
    <p:extLst>
      <p:ext uri="{BB962C8B-B14F-4D97-AF65-F5344CB8AC3E}">
        <p14:creationId xmlns:p14="http://schemas.microsoft.com/office/powerpoint/2010/main" val="1551393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81699" y="2335806"/>
            <a:ext cx="1711526" cy="323165"/>
          </a:xfrm>
          <a:prstGeom prst="rect">
            <a:avLst/>
          </a:prstGeom>
          <a:noFill/>
        </p:spPr>
        <p:txBody>
          <a:bodyPr wrap="square" rtlCol="0">
            <a:spAutoFit/>
          </a:bodyPr>
          <a:lstStyle/>
          <a:p>
            <a:r>
              <a:rPr lang="ro-RO" sz="1500" b="1" dirty="0">
                <a:solidFill>
                  <a:schemeClr val="accent5">
                    <a:lumMod val="50000"/>
                  </a:schemeClr>
                </a:solidFill>
                <a:latin typeface="Montserrat Alternates" charset="0"/>
                <a:ea typeface="Montserrat Alternates" charset="0"/>
                <a:cs typeface="Montserrat Alternates" charset="0"/>
              </a:rPr>
              <a:t>OBJECTIVES</a:t>
            </a:r>
          </a:p>
        </p:txBody>
      </p:sp>
      <p:sp>
        <p:nvSpPr>
          <p:cNvPr id="10" name="Rectangle 9"/>
          <p:cNvSpPr/>
          <p:nvPr/>
        </p:nvSpPr>
        <p:spPr>
          <a:xfrm>
            <a:off x="840903" y="2783974"/>
            <a:ext cx="7444909" cy="2793072"/>
          </a:xfrm>
          <a:prstGeom prst="rect">
            <a:avLst/>
          </a:prstGeom>
        </p:spPr>
        <p:txBody>
          <a:bodyPr wrap="square" numCol="2" spcCol="180000">
            <a:spAutoFit/>
          </a:bodyPr>
          <a:lstStyle/>
          <a:p>
            <a:pPr algn="just"/>
            <a:r>
              <a:rPr lang="en-US" sz="1350" dirty="0">
                <a:solidFill>
                  <a:schemeClr val="tx1">
                    <a:lumMod val="65000"/>
                    <a:lumOff val="35000"/>
                  </a:schemeClr>
                </a:solidFill>
                <a:latin typeface="Montserrat" charset="0"/>
                <a:ea typeface="Montserrat" charset="0"/>
                <a:cs typeface="Montserrat" charset="0"/>
              </a:rPr>
              <a:t>In order to reach our aim, the project will have the following specific objectives:</a:t>
            </a:r>
          </a:p>
          <a:p>
            <a:pPr algn="just"/>
            <a:endParaRPr lang="en-US" sz="1350" dirty="0">
              <a:solidFill>
                <a:schemeClr val="tx1">
                  <a:lumMod val="65000"/>
                  <a:lumOff val="35000"/>
                </a:schemeClr>
              </a:solidFill>
              <a:latin typeface="Montserrat" charset="0"/>
              <a:ea typeface="Montserrat" charset="0"/>
              <a:cs typeface="Montserrat" charset="0"/>
            </a:endParaRPr>
          </a:p>
          <a:p>
            <a:pPr algn="just"/>
            <a:r>
              <a:rPr lang="en-US" sz="1350" b="1" dirty="0">
                <a:solidFill>
                  <a:schemeClr val="accent5">
                    <a:lumMod val="50000"/>
                  </a:schemeClr>
                </a:solidFill>
                <a:latin typeface="Montserrat" charset="0"/>
                <a:ea typeface="Montserrat" charset="0"/>
                <a:cs typeface="Montserrat" charset="0"/>
              </a:rPr>
              <a:t>O1: </a:t>
            </a:r>
            <a:r>
              <a:rPr lang="en-US" sz="1350" dirty="0">
                <a:solidFill>
                  <a:schemeClr val="tx1">
                    <a:lumMod val="65000"/>
                    <a:lumOff val="35000"/>
                  </a:schemeClr>
                </a:solidFill>
                <a:latin typeface="Montserrat" charset="0"/>
                <a:ea typeface="Montserrat" charset="0"/>
                <a:cs typeface="Montserrat" charset="0"/>
              </a:rPr>
              <a:t>To create a network of 34 international youth workers and prepare them to become multipliers of entrepreneurial education through 3 mobility and capacity building activities (Romania, Moldova and Georgia)</a:t>
            </a:r>
          </a:p>
          <a:p>
            <a:pPr algn="just"/>
            <a:endParaRPr lang="en-US" sz="1350" dirty="0">
              <a:solidFill>
                <a:schemeClr val="tx1">
                  <a:lumMod val="65000"/>
                  <a:lumOff val="35000"/>
                </a:schemeClr>
              </a:solidFill>
              <a:latin typeface="Montserrat" charset="0"/>
              <a:ea typeface="Montserrat" charset="0"/>
              <a:cs typeface="Montserrat" charset="0"/>
            </a:endParaRPr>
          </a:p>
          <a:p>
            <a:pPr algn="just"/>
            <a:r>
              <a:rPr lang="en-US" sz="1350" b="1" dirty="0">
                <a:solidFill>
                  <a:schemeClr val="accent5">
                    <a:lumMod val="50000"/>
                  </a:schemeClr>
                </a:solidFill>
                <a:latin typeface="Montserrat" charset="0"/>
                <a:ea typeface="Montserrat" charset="0"/>
                <a:cs typeface="Montserrat" charset="0"/>
              </a:rPr>
              <a:t>O2: </a:t>
            </a:r>
            <a:r>
              <a:rPr lang="en-US" sz="1350" dirty="0">
                <a:solidFill>
                  <a:schemeClr val="tx1">
                    <a:lumMod val="65000"/>
                    <a:lumOff val="35000"/>
                  </a:schemeClr>
                </a:solidFill>
                <a:latin typeface="Montserrat" charset="0"/>
                <a:ea typeface="Montserrat" charset="0"/>
                <a:cs typeface="Montserrat" charset="0"/>
              </a:rPr>
              <a:t>To foster the inclusion and employability of 590 NEET youth from 6 countries organizing local workshops and using tools based on learning through games and non-formal education developed by the 34 youth workers </a:t>
            </a:r>
          </a:p>
          <a:p>
            <a:pPr algn="just"/>
            <a:endParaRPr lang="en-US" sz="1350" dirty="0">
              <a:solidFill>
                <a:schemeClr val="tx1">
                  <a:lumMod val="65000"/>
                  <a:lumOff val="35000"/>
                </a:schemeClr>
              </a:solidFill>
              <a:latin typeface="Montserrat" charset="0"/>
              <a:ea typeface="Montserrat" charset="0"/>
              <a:cs typeface="Montserrat" charset="0"/>
            </a:endParaRPr>
          </a:p>
          <a:p>
            <a:pPr algn="just"/>
            <a:r>
              <a:rPr lang="en-US" sz="1350" b="1" dirty="0">
                <a:solidFill>
                  <a:schemeClr val="accent5">
                    <a:lumMod val="50000"/>
                  </a:schemeClr>
                </a:solidFill>
                <a:latin typeface="Montserrat" charset="0"/>
                <a:ea typeface="Montserrat" charset="0"/>
                <a:cs typeface="Montserrat" charset="0"/>
              </a:rPr>
              <a:t>O3: </a:t>
            </a:r>
            <a:r>
              <a:rPr lang="en-US" sz="1350" dirty="0">
                <a:solidFill>
                  <a:schemeClr val="tx1">
                    <a:lumMod val="65000"/>
                    <a:lumOff val="35000"/>
                  </a:schemeClr>
                </a:solidFill>
                <a:latin typeface="Montserrat" charset="0"/>
                <a:ea typeface="Montserrat" charset="0"/>
                <a:cs typeface="Montserrat" charset="0"/>
              </a:rPr>
              <a:t>Raise awareness regarding the importance of entrepreneurial education in formal and non-formal educational environments and promote developing and learning opportunities for NEET in the field of entrepreneurship</a:t>
            </a:r>
            <a:endParaRPr lang="ro-RO" sz="1350" dirty="0">
              <a:solidFill>
                <a:schemeClr val="tx1">
                  <a:lumMod val="65000"/>
                  <a:lumOff val="35000"/>
                </a:schemeClr>
              </a:solidFill>
              <a:latin typeface="Montserrat" charset="0"/>
              <a:ea typeface="Montserrat" charset="0"/>
              <a:cs typeface="Montserrat" charset="0"/>
            </a:endParaRPr>
          </a:p>
        </p:txBody>
      </p:sp>
      <p:pic>
        <p:nvPicPr>
          <p:cNvPr id="4" name="Picture 3">
            <a:extLst>
              <a:ext uri="{FF2B5EF4-FFF2-40B4-BE49-F238E27FC236}">
                <a16:creationId xmlns:a16="http://schemas.microsoft.com/office/drawing/2014/main" id="{B5847217-D052-7847-9525-8FFE99B8772D}"/>
              </a:ext>
            </a:extLst>
          </p:cNvPr>
          <p:cNvPicPr>
            <a:picLocks noChangeAspect="1"/>
          </p:cNvPicPr>
          <p:nvPr/>
        </p:nvPicPr>
        <p:blipFill>
          <a:blip r:embed="rId2"/>
          <a:stretch>
            <a:fillRect/>
          </a:stretch>
        </p:blipFill>
        <p:spPr>
          <a:xfrm>
            <a:off x="840902" y="1505678"/>
            <a:ext cx="1140797" cy="1140797"/>
          </a:xfrm>
          <a:prstGeom prst="rect">
            <a:avLst/>
          </a:prstGeom>
        </p:spPr>
      </p:pic>
      <p:sp>
        <p:nvSpPr>
          <p:cNvPr id="12" name="TextBox 11">
            <a:extLst>
              <a:ext uri="{FF2B5EF4-FFF2-40B4-BE49-F238E27FC236}">
                <a16:creationId xmlns:a16="http://schemas.microsoft.com/office/drawing/2014/main" id="{E854BF4C-7438-4ACE-B1A4-A9BD72C95AA2}"/>
              </a:ext>
            </a:extLst>
          </p:cNvPr>
          <p:cNvSpPr txBox="1"/>
          <p:nvPr/>
        </p:nvSpPr>
        <p:spPr>
          <a:xfrm>
            <a:off x="4635296" y="1074883"/>
            <a:ext cx="3650516" cy="669414"/>
          </a:xfrm>
          <a:prstGeom prst="rect">
            <a:avLst/>
          </a:prstGeom>
          <a:noFill/>
        </p:spPr>
        <p:txBody>
          <a:bodyPr wrap="square" rtlCol="0">
            <a:spAutoFit/>
          </a:bodyPr>
          <a:lstStyle/>
          <a:p>
            <a:pPr algn="r"/>
            <a:r>
              <a:rPr lang="ro-RO" sz="900" dirty="0">
                <a:solidFill>
                  <a:schemeClr val="tx1">
                    <a:lumMod val="50000"/>
                    <a:lumOff val="50000"/>
                  </a:schemeClr>
                </a:solidFill>
                <a:latin typeface="Montserrat Alternates" charset="0"/>
                <a:ea typeface="Montserrat Alternates" charset="0"/>
                <a:cs typeface="Montserrat Alternates" charset="0"/>
              </a:rPr>
              <a:t> A PROJECT COORDINATED BY DGTASSOCIATION</a:t>
            </a:r>
          </a:p>
          <a:p>
            <a:pPr algn="r"/>
            <a:r>
              <a:rPr lang="ro-RO" sz="900" dirty="0">
                <a:solidFill>
                  <a:schemeClr val="accent5">
                    <a:lumMod val="50000"/>
                  </a:schemeClr>
                </a:solidFill>
                <a:latin typeface="Montserrat Alternates" charset="0"/>
                <a:ea typeface="Montserrat Alternates" charset="0"/>
                <a:cs typeface="Montserrat Alternates" charset="0"/>
              </a:rPr>
              <a:t>CO-FUNDED THROUGH ERASMUS+ PROGRAMME</a:t>
            </a:r>
          </a:p>
          <a:p>
            <a:pPr algn="r"/>
            <a:endParaRPr lang="sk-SK" sz="1050" cap="all" dirty="0">
              <a:solidFill>
                <a:schemeClr val="accent1">
                  <a:lumMod val="75000"/>
                </a:schemeClr>
              </a:solidFill>
              <a:latin typeface="Montserrat Alternates" charset="0"/>
              <a:ea typeface="Montserrat Alternates" charset="0"/>
              <a:cs typeface="Montserrat Alternates" charset="0"/>
            </a:endParaRPr>
          </a:p>
          <a:p>
            <a:pPr algn="r"/>
            <a:endParaRPr lang="ro-RO" sz="900" dirty="0">
              <a:solidFill>
                <a:srgbClr val="E64772"/>
              </a:solidFill>
              <a:latin typeface="Montserrat Alternates" charset="0"/>
              <a:ea typeface="Montserrat Alternates" charset="0"/>
              <a:cs typeface="Montserrat Alternates" charset="0"/>
            </a:endParaRPr>
          </a:p>
        </p:txBody>
      </p:sp>
      <p:pic>
        <p:nvPicPr>
          <p:cNvPr id="13" name="Picture 12">
            <a:extLst>
              <a:ext uri="{FF2B5EF4-FFF2-40B4-BE49-F238E27FC236}">
                <a16:creationId xmlns:a16="http://schemas.microsoft.com/office/drawing/2014/main" id="{6664FE09-413C-4FED-8885-3C8F957A2379}"/>
              </a:ext>
            </a:extLst>
          </p:cNvPr>
          <p:cNvPicPr>
            <a:picLocks noChangeAspect="1"/>
          </p:cNvPicPr>
          <p:nvPr/>
        </p:nvPicPr>
        <p:blipFill>
          <a:blip r:embed="rId3"/>
          <a:srcRect/>
          <a:stretch/>
        </p:blipFill>
        <p:spPr>
          <a:xfrm>
            <a:off x="6879732" y="617180"/>
            <a:ext cx="1295604" cy="412116"/>
          </a:xfrm>
          <a:prstGeom prst="rect">
            <a:avLst/>
          </a:prstGeom>
        </p:spPr>
      </p:pic>
    </p:spTree>
    <p:extLst>
      <p:ext uri="{BB962C8B-B14F-4D97-AF65-F5344CB8AC3E}">
        <p14:creationId xmlns:p14="http://schemas.microsoft.com/office/powerpoint/2010/main" val="1155697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3DA88-A2E5-4CF0-9E97-718CC332EA51}"/>
              </a:ext>
            </a:extLst>
          </p:cNvPr>
          <p:cNvSpPr txBox="1"/>
          <p:nvPr/>
        </p:nvSpPr>
        <p:spPr>
          <a:xfrm>
            <a:off x="4635296" y="1074883"/>
            <a:ext cx="3650516" cy="669414"/>
          </a:xfrm>
          <a:prstGeom prst="rect">
            <a:avLst/>
          </a:prstGeom>
          <a:noFill/>
        </p:spPr>
        <p:txBody>
          <a:bodyPr wrap="square" rtlCol="0">
            <a:spAutoFit/>
          </a:bodyPr>
          <a:lstStyle/>
          <a:p>
            <a:pPr algn="r"/>
            <a:r>
              <a:rPr lang="ro-RO" sz="900" dirty="0">
                <a:solidFill>
                  <a:schemeClr val="tx1">
                    <a:lumMod val="50000"/>
                    <a:lumOff val="50000"/>
                  </a:schemeClr>
                </a:solidFill>
                <a:latin typeface="Montserrat Alternates" charset="0"/>
                <a:ea typeface="Montserrat Alternates" charset="0"/>
                <a:cs typeface="Montserrat Alternates" charset="0"/>
              </a:rPr>
              <a:t> A PROJECT COORDINATED BY DGTASSOCIATION</a:t>
            </a:r>
          </a:p>
          <a:p>
            <a:pPr algn="r"/>
            <a:r>
              <a:rPr lang="ro-RO" sz="900" dirty="0">
                <a:solidFill>
                  <a:schemeClr val="accent5">
                    <a:lumMod val="50000"/>
                  </a:schemeClr>
                </a:solidFill>
                <a:latin typeface="Montserrat Alternates" charset="0"/>
                <a:ea typeface="Montserrat Alternates" charset="0"/>
                <a:cs typeface="Montserrat Alternates" charset="0"/>
              </a:rPr>
              <a:t>CO-FUNDED THROUGH ERASMUS+ PROGRAMME</a:t>
            </a:r>
          </a:p>
          <a:p>
            <a:pPr algn="r"/>
            <a:endParaRPr lang="sk-SK" sz="1050" cap="all" dirty="0">
              <a:solidFill>
                <a:schemeClr val="accent1">
                  <a:lumMod val="75000"/>
                </a:schemeClr>
              </a:solidFill>
              <a:latin typeface="Montserrat Alternates" charset="0"/>
              <a:ea typeface="Montserrat Alternates" charset="0"/>
              <a:cs typeface="Montserrat Alternates" charset="0"/>
            </a:endParaRPr>
          </a:p>
          <a:p>
            <a:pPr algn="r"/>
            <a:endParaRPr lang="ro-RO" sz="900" dirty="0">
              <a:solidFill>
                <a:srgbClr val="E64772"/>
              </a:solidFill>
              <a:latin typeface="Montserrat Alternates" charset="0"/>
              <a:ea typeface="Montserrat Alternates" charset="0"/>
              <a:cs typeface="Montserrat Alternates" charset="0"/>
            </a:endParaRPr>
          </a:p>
        </p:txBody>
      </p:sp>
      <p:pic>
        <p:nvPicPr>
          <p:cNvPr id="3" name="Picture 2">
            <a:extLst>
              <a:ext uri="{FF2B5EF4-FFF2-40B4-BE49-F238E27FC236}">
                <a16:creationId xmlns:a16="http://schemas.microsoft.com/office/drawing/2014/main" id="{860ED797-4F42-4A64-B3F2-AEE576E6D1BB}"/>
              </a:ext>
            </a:extLst>
          </p:cNvPr>
          <p:cNvPicPr>
            <a:picLocks noChangeAspect="1"/>
          </p:cNvPicPr>
          <p:nvPr/>
        </p:nvPicPr>
        <p:blipFill>
          <a:blip r:embed="rId2"/>
          <a:srcRect/>
          <a:stretch/>
        </p:blipFill>
        <p:spPr>
          <a:xfrm>
            <a:off x="6879732" y="617180"/>
            <a:ext cx="1295604" cy="412116"/>
          </a:xfrm>
          <a:prstGeom prst="rect">
            <a:avLst/>
          </a:prstGeom>
        </p:spPr>
      </p:pic>
      <p:sp>
        <p:nvSpPr>
          <p:cNvPr id="4" name="TextBox 3">
            <a:extLst>
              <a:ext uri="{FF2B5EF4-FFF2-40B4-BE49-F238E27FC236}">
                <a16:creationId xmlns:a16="http://schemas.microsoft.com/office/drawing/2014/main" id="{2A719E31-D032-47F5-9B78-3533281B808E}"/>
              </a:ext>
            </a:extLst>
          </p:cNvPr>
          <p:cNvSpPr txBox="1"/>
          <p:nvPr/>
        </p:nvSpPr>
        <p:spPr>
          <a:xfrm>
            <a:off x="1045029" y="1790950"/>
            <a:ext cx="5586786" cy="3000821"/>
          </a:xfrm>
          <a:prstGeom prst="rect">
            <a:avLst/>
          </a:prstGeom>
          <a:noFill/>
        </p:spPr>
        <p:txBody>
          <a:bodyPr wrap="none" rtlCol="0">
            <a:spAutoFit/>
          </a:bodyPr>
          <a:lstStyle/>
          <a:p>
            <a:r>
              <a:rPr lang="en-US" sz="1350" b="1" dirty="0">
                <a:latin typeface="Montserrat" panose="00000500000000000000" pitchFamily="2" charset="0"/>
              </a:rPr>
              <a:t>Participant profile:</a:t>
            </a:r>
          </a:p>
          <a:p>
            <a:pPr marL="285750" indent="-285750">
              <a:buFontTx/>
              <a:buChar char="-"/>
            </a:pPr>
            <a:r>
              <a:rPr lang="en-US" sz="1350" dirty="0">
                <a:latin typeface="Montserrat" panose="00000500000000000000" pitchFamily="2" charset="0"/>
              </a:rPr>
              <a:t>Above 18 without upper age limit;</a:t>
            </a:r>
          </a:p>
          <a:p>
            <a:pPr marL="285750" indent="-285750">
              <a:buFontTx/>
              <a:buChar char="-"/>
            </a:pPr>
            <a:r>
              <a:rPr lang="en-US" sz="1350" dirty="0">
                <a:latin typeface="Montserrat" panose="00000500000000000000" pitchFamily="2" charset="0"/>
              </a:rPr>
              <a:t>At least medium English level is required;</a:t>
            </a:r>
          </a:p>
          <a:p>
            <a:pPr marL="285750" indent="-285750">
              <a:buFontTx/>
              <a:buChar char="-"/>
            </a:pPr>
            <a:r>
              <a:rPr lang="en-US" sz="1350" dirty="0">
                <a:latin typeface="Montserrat" panose="00000500000000000000" pitchFamily="2" charset="0"/>
              </a:rPr>
              <a:t>Working with young </a:t>
            </a:r>
            <a:r>
              <a:rPr lang="en-US" sz="1350" dirty="0" err="1">
                <a:latin typeface="Montserrat" panose="00000500000000000000" pitchFamily="2" charset="0"/>
              </a:rPr>
              <a:t>peope</a:t>
            </a:r>
            <a:r>
              <a:rPr lang="en-US" sz="1350" dirty="0">
                <a:latin typeface="Montserrat" panose="00000500000000000000" pitchFamily="2" charset="0"/>
              </a:rPr>
              <a:t> at local/international level;</a:t>
            </a:r>
          </a:p>
          <a:p>
            <a:pPr marL="285750" indent="-285750">
              <a:buFontTx/>
              <a:buChar char="-"/>
            </a:pPr>
            <a:r>
              <a:rPr lang="en-US" sz="1350" dirty="0">
                <a:latin typeface="Montserrat" panose="00000500000000000000" pitchFamily="2" charset="0"/>
              </a:rPr>
              <a:t>Connection with the sending organization.</a:t>
            </a:r>
          </a:p>
          <a:p>
            <a:endParaRPr lang="en-US" sz="1350" dirty="0">
              <a:latin typeface="Montserrat" panose="00000500000000000000" pitchFamily="2" charset="0"/>
            </a:endParaRPr>
          </a:p>
          <a:p>
            <a:endParaRPr lang="en-US" sz="1350" dirty="0">
              <a:latin typeface="Montserrat" panose="00000500000000000000" pitchFamily="2" charset="0"/>
            </a:endParaRPr>
          </a:p>
          <a:p>
            <a:r>
              <a:rPr lang="en-US" sz="1350" dirty="0">
                <a:latin typeface="Montserrat" panose="00000500000000000000" pitchFamily="2" charset="0"/>
              </a:rPr>
              <a:t>The </a:t>
            </a:r>
            <a:r>
              <a:rPr lang="en-US" sz="1350" b="1" dirty="0">
                <a:latin typeface="Montserrat" panose="00000500000000000000" pitchFamily="2" charset="0"/>
              </a:rPr>
              <a:t>national teams </a:t>
            </a:r>
            <a:r>
              <a:rPr lang="en-US" sz="1350" dirty="0">
                <a:latin typeface="Montserrat" panose="00000500000000000000" pitchFamily="2" charset="0"/>
              </a:rPr>
              <a:t>of the training course will be, as following:</a:t>
            </a:r>
          </a:p>
          <a:p>
            <a:pPr marL="285750" indent="-285750">
              <a:buFontTx/>
              <a:buChar char="-"/>
            </a:pPr>
            <a:r>
              <a:rPr lang="en-US" sz="1350" dirty="0">
                <a:latin typeface="Montserrat" panose="00000500000000000000" pitchFamily="2" charset="0"/>
              </a:rPr>
              <a:t>Georgia – 5 participants</a:t>
            </a:r>
          </a:p>
          <a:p>
            <a:pPr marL="285750" indent="-285750">
              <a:buFontTx/>
              <a:buChar char="-"/>
            </a:pPr>
            <a:r>
              <a:rPr lang="en-US" sz="1350" dirty="0">
                <a:latin typeface="Montserrat" panose="00000500000000000000" pitchFamily="2" charset="0"/>
              </a:rPr>
              <a:t>Belarus – 5 participants</a:t>
            </a:r>
          </a:p>
          <a:p>
            <a:pPr marL="285750" indent="-285750">
              <a:buFontTx/>
              <a:buChar char="-"/>
            </a:pPr>
            <a:r>
              <a:rPr lang="en-US" sz="1350" dirty="0">
                <a:latin typeface="Montserrat" panose="00000500000000000000" pitchFamily="2" charset="0"/>
              </a:rPr>
              <a:t>Moldova – 7 participants</a:t>
            </a:r>
          </a:p>
          <a:p>
            <a:pPr marL="285750" indent="-285750">
              <a:buFontTx/>
              <a:buChar char="-"/>
            </a:pPr>
            <a:r>
              <a:rPr lang="en-US" sz="1350" dirty="0">
                <a:latin typeface="Montserrat" panose="00000500000000000000" pitchFamily="2" charset="0"/>
              </a:rPr>
              <a:t>Poland – 5 participants</a:t>
            </a:r>
          </a:p>
          <a:p>
            <a:pPr marL="285750" indent="-285750">
              <a:buFontTx/>
              <a:buChar char="-"/>
            </a:pPr>
            <a:r>
              <a:rPr lang="en-US" sz="1350" dirty="0">
                <a:latin typeface="Montserrat" panose="00000500000000000000" pitchFamily="2" charset="0"/>
              </a:rPr>
              <a:t>Italy – 5 participants</a:t>
            </a:r>
          </a:p>
          <a:p>
            <a:pPr marL="285750" indent="-285750">
              <a:buFontTx/>
              <a:buChar char="-"/>
            </a:pPr>
            <a:r>
              <a:rPr lang="en-US" sz="1350" dirty="0">
                <a:latin typeface="Montserrat" panose="00000500000000000000" pitchFamily="2" charset="0"/>
              </a:rPr>
              <a:t>Romania – 7 participants</a:t>
            </a:r>
            <a:endParaRPr lang="ro-RO" sz="1350" dirty="0">
              <a:latin typeface="Montserrat" panose="00000500000000000000" pitchFamily="2" charset="0"/>
            </a:endParaRPr>
          </a:p>
        </p:txBody>
      </p:sp>
    </p:spTree>
    <p:extLst>
      <p:ext uri="{BB962C8B-B14F-4D97-AF65-F5344CB8AC3E}">
        <p14:creationId xmlns:p14="http://schemas.microsoft.com/office/powerpoint/2010/main" val="355234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19EA6-EF2C-044E-A604-2CA262ADAA57}"/>
              </a:ext>
            </a:extLst>
          </p:cNvPr>
          <p:cNvPicPr>
            <a:picLocks noChangeAspect="1"/>
          </p:cNvPicPr>
          <p:nvPr/>
        </p:nvPicPr>
        <p:blipFill>
          <a:blip r:embed="rId2"/>
          <a:stretch>
            <a:fillRect/>
          </a:stretch>
        </p:blipFill>
        <p:spPr>
          <a:xfrm>
            <a:off x="840903" y="1778728"/>
            <a:ext cx="485408" cy="485408"/>
          </a:xfrm>
          <a:prstGeom prst="rect">
            <a:avLst/>
          </a:prstGeom>
        </p:spPr>
      </p:pic>
      <p:sp>
        <p:nvSpPr>
          <p:cNvPr id="6" name="TextBox 5"/>
          <p:cNvSpPr txBox="1"/>
          <p:nvPr/>
        </p:nvSpPr>
        <p:spPr>
          <a:xfrm>
            <a:off x="1326311" y="1859849"/>
            <a:ext cx="2653595" cy="323165"/>
          </a:xfrm>
          <a:prstGeom prst="rect">
            <a:avLst/>
          </a:prstGeom>
          <a:noFill/>
        </p:spPr>
        <p:txBody>
          <a:bodyPr wrap="square" rtlCol="0">
            <a:spAutoFit/>
          </a:bodyPr>
          <a:lstStyle/>
          <a:p>
            <a:r>
              <a:rPr lang="ro-RO" sz="1500" b="1" dirty="0">
                <a:solidFill>
                  <a:schemeClr val="accent5">
                    <a:lumMod val="50000"/>
                  </a:schemeClr>
                </a:solidFill>
                <a:latin typeface="Montserrat Alternates" charset="0"/>
                <a:ea typeface="Montserrat Alternates" charset="0"/>
                <a:cs typeface="Montserrat Alternates" charset="0"/>
              </a:rPr>
              <a:t>PROJECT FLOW</a:t>
            </a:r>
          </a:p>
        </p:txBody>
      </p:sp>
      <p:sp>
        <p:nvSpPr>
          <p:cNvPr id="10" name="Rectangle 9"/>
          <p:cNvSpPr/>
          <p:nvPr/>
        </p:nvSpPr>
        <p:spPr>
          <a:xfrm>
            <a:off x="840903" y="2463340"/>
            <a:ext cx="7444909" cy="3416320"/>
          </a:xfrm>
          <a:prstGeom prst="rect">
            <a:avLst/>
          </a:prstGeom>
        </p:spPr>
        <p:txBody>
          <a:bodyPr wrap="square" numCol="2" spcCol="180000">
            <a:spAutoFit/>
          </a:bodyPr>
          <a:lstStyle/>
          <a:p>
            <a:pPr algn="just"/>
            <a:r>
              <a:rPr lang="en-US" sz="1350" dirty="0">
                <a:solidFill>
                  <a:schemeClr val="tx1">
                    <a:lumMod val="65000"/>
                    <a:lumOff val="35000"/>
                  </a:schemeClr>
                </a:solidFill>
                <a:latin typeface="Montserrat" charset="0"/>
                <a:ea typeface="Montserrat" charset="0"/>
                <a:cs typeface="Montserrat" charset="0"/>
              </a:rPr>
              <a:t>The NGOs involved in the project will develop a new tool for experiential education in the field of entrepreneurship with a 4 steps cycle project: </a:t>
            </a:r>
          </a:p>
          <a:p>
            <a:pPr algn="just"/>
            <a:endParaRPr lang="en-US" sz="1350" dirty="0">
              <a:solidFill>
                <a:schemeClr val="tx1">
                  <a:lumMod val="65000"/>
                  <a:lumOff val="35000"/>
                </a:schemeClr>
              </a:solidFill>
              <a:latin typeface="Montserrat" charset="0"/>
              <a:ea typeface="Montserrat" charset="0"/>
              <a:cs typeface="Montserrat" charset="0"/>
            </a:endParaRPr>
          </a:p>
          <a:p>
            <a:pPr algn="just"/>
            <a:r>
              <a:rPr lang="en-US" sz="1350" dirty="0">
                <a:solidFill>
                  <a:schemeClr val="tx1">
                    <a:lumMod val="65000"/>
                    <a:lumOff val="35000"/>
                  </a:schemeClr>
                </a:solidFill>
                <a:latin typeface="Montserrat" charset="0"/>
                <a:ea typeface="Montserrat" charset="0"/>
                <a:cs typeface="Montserrat" charset="0"/>
              </a:rPr>
              <a:t>1 – design a non-formal education curricula focused on 21st Century skills, to be tested in an intensive training course (Romania – February 2022); </a:t>
            </a:r>
          </a:p>
          <a:p>
            <a:pPr algn="just"/>
            <a:endParaRPr lang="en-US" sz="1350" dirty="0">
              <a:solidFill>
                <a:schemeClr val="tx1">
                  <a:lumMod val="65000"/>
                  <a:lumOff val="35000"/>
                </a:schemeClr>
              </a:solidFill>
              <a:latin typeface="Montserrat" charset="0"/>
              <a:ea typeface="Montserrat" charset="0"/>
              <a:cs typeface="Montserrat" charset="0"/>
            </a:endParaRPr>
          </a:p>
          <a:p>
            <a:pPr algn="just"/>
            <a:r>
              <a:rPr lang="en-US" sz="1350" dirty="0">
                <a:solidFill>
                  <a:schemeClr val="tx1">
                    <a:lumMod val="65000"/>
                    <a:lumOff val="35000"/>
                  </a:schemeClr>
                </a:solidFill>
                <a:latin typeface="Montserrat" charset="0"/>
                <a:ea typeface="Montserrat" charset="0"/>
                <a:cs typeface="Montserrat" charset="0"/>
              </a:rPr>
              <a:t>2 – organize a capacity building workshop to simulate an incubator for social start-ups (Moldova – June 2022); </a:t>
            </a:r>
          </a:p>
          <a:p>
            <a:pPr algn="just"/>
            <a:endParaRPr lang="en-US" sz="1350" dirty="0">
              <a:solidFill>
                <a:schemeClr val="tx1">
                  <a:lumMod val="65000"/>
                  <a:lumOff val="35000"/>
                </a:schemeClr>
              </a:solidFill>
              <a:latin typeface="Montserrat" charset="0"/>
              <a:ea typeface="Montserrat" charset="0"/>
              <a:cs typeface="Montserrat" charset="0"/>
            </a:endParaRPr>
          </a:p>
          <a:p>
            <a:pPr algn="just"/>
            <a:r>
              <a:rPr lang="en-US" sz="1350" dirty="0">
                <a:solidFill>
                  <a:schemeClr val="tx1">
                    <a:lumMod val="65000"/>
                    <a:lumOff val="35000"/>
                  </a:schemeClr>
                </a:solidFill>
                <a:latin typeface="Montserrat" charset="0"/>
                <a:ea typeface="Montserrat" charset="0"/>
                <a:cs typeface="Montserrat" charset="0"/>
              </a:rPr>
              <a:t>3 – based on the processes and know-how gathered in 1st and 2nd step, the youth workers, with the guidance of a game designer will create an interactive board game to be used by youth workers to explain the start-up process from idea to implementation to young people through an workshop (Georgia – September 2022); </a:t>
            </a:r>
          </a:p>
          <a:p>
            <a:pPr algn="just"/>
            <a:endParaRPr lang="en-US" sz="1350" dirty="0">
              <a:solidFill>
                <a:schemeClr val="tx1">
                  <a:lumMod val="65000"/>
                  <a:lumOff val="35000"/>
                </a:schemeClr>
              </a:solidFill>
              <a:latin typeface="Montserrat" charset="0"/>
              <a:ea typeface="Montserrat" charset="0"/>
              <a:cs typeface="Montserrat" charset="0"/>
            </a:endParaRPr>
          </a:p>
          <a:p>
            <a:pPr algn="just"/>
            <a:r>
              <a:rPr lang="en-US" sz="1350" dirty="0">
                <a:solidFill>
                  <a:schemeClr val="tx1">
                    <a:lumMod val="65000"/>
                    <a:lumOff val="35000"/>
                  </a:schemeClr>
                </a:solidFill>
                <a:latin typeface="Montserrat" charset="0"/>
                <a:ea typeface="Montserrat" charset="0"/>
                <a:cs typeface="Montserrat" charset="0"/>
              </a:rPr>
              <a:t>4 – organize demo-workshop to test the board game with new youth workers, non-formal education trainers, teachers and young people. </a:t>
            </a:r>
            <a:endParaRPr lang="ro-RO" sz="1350" dirty="0">
              <a:solidFill>
                <a:schemeClr val="tx1">
                  <a:lumMod val="65000"/>
                  <a:lumOff val="35000"/>
                </a:schemeClr>
              </a:solidFill>
              <a:latin typeface="Montserrat" charset="0"/>
              <a:ea typeface="Montserrat" charset="0"/>
              <a:cs typeface="Montserrat" charset="0"/>
            </a:endParaRPr>
          </a:p>
        </p:txBody>
      </p:sp>
      <p:sp>
        <p:nvSpPr>
          <p:cNvPr id="7" name="TextBox 6">
            <a:extLst>
              <a:ext uri="{FF2B5EF4-FFF2-40B4-BE49-F238E27FC236}">
                <a16:creationId xmlns:a16="http://schemas.microsoft.com/office/drawing/2014/main" id="{525D7E3F-1A82-4D42-91F6-E1E65395A29C}"/>
              </a:ext>
            </a:extLst>
          </p:cNvPr>
          <p:cNvSpPr txBox="1"/>
          <p:nvPr/>
        </p:nvSpPr>
        <p:spPr>
          <a:xfrm>
            <a:off x="4635296" y="1074883"/>
            <a:ext cx="3650516" cy="669414"/>
          </a:xfrm>
          <a:prstGeom prst="rect">
            <a:avLst/>
          </a:prstGeom>
          <a:noFill/>
        </p:spPr>
        <p:txBody>
          <a:bodyPr wrap="square" rtlCol="0">
            <a:spAutoFit/>
          </a:bodyPr>
          <a:lstStyle/>
          <a:p>
            <a:pPr algn="r"/>
            <a:r>
              <a:rPr lang="ro-RO" sz="900" dirty="0">
                <a:solidFill>
                  <a:schemeClr val="tx1">
                    <a:lumMod val="50000"/>
                    <a:lumOff val="50000"/>
                  </a:schemeClr>
                </a:solidFill>
                <a:latin typeface="Montserrat Alternates" charset="0"/>
                <a:ea typeface="Montserrat Alternates" charset="0"/>
                <a:cs typeface="Montserrat Alternates" charset="0"/>
              </a:rPr>
              <a:t> A PROJECT COORDINATED BY DGTASSOCIATION</a:t>
            </a:r>
          </a:p>
          <a:p>
            <a:pPr algn="r"/>
            <a:r>
              <a:rPr lang="ro-RO" sz="900" dirty="0">
                <a:solidFill>
                  <a:schemeClr val="accent5">
                    <a:lumMod val="50000"/>
                  </a:schemeClr>
                </a:solidFill>
                <a:latin typeface="Montserrat Alternates" charset="0"/>
                <a:ea typeface="Montserrat Alternates" charset="0"/>
                <a:cs typeface="Montserrat Alternates" charset="0"/>
              </a:rPr>
              <a:t>CO-FUNDED THROUGH ERASMUS+ PROGRAMME</a:t>
            </a:r>
          </a:p>
          <a:p>
            <a:pPr algn="r"/>
            <a:endParaRPr lang="sk-SK" sz="1050" cap="all" dirty="0">
              <a:solidFill>
                <a:schemeClr val="accent1">
                  <a:lumMod val="75000"/>
                </a:schemeClr>
              </a:solidFill>
              <a:latin typeface="Montserrat Alternates" charset="0"/>
              <a:ea typeface="Montserrat Alternates" charset="0"/>
              <a:cs typeface="Montserrat Alternates" charset="0"/>
            </a:endParaRPr>
          </a:p>
          <a:p>
            <a:pPr algn="r"/>
            <a:endParaRPr lang="ro-RO" sz="900" dirty="0">
              <a:solidFill>
                <a:srgbClr val="E64772"/>
              </a:solidFill>
              <a:latin typeface="Montserrat Alternates" charset="0"/>
              <a:ea typeface="Montserrat Alternates" charset="0"/>
              <a:cs typeface="Montserrat Alternates" charset="0"/>
            </a:endParaRPr>
          </a:p>
        </p:txBody>
      </p:sp>
      <p:pic>
        <p:nvPicPr>
          <p:cNvPr id="8" name="Picture 7">
            <a:extLst>
              <a:ext uri="{FF2B5EF4-FFF2-40B4-BE49-F238E27FC236}">
                <a16:creationId xmlns:a16="http://schemas.microsoft.com/office/drawing/2014/main" id="{9EB29D1E-B7B3-4491-86D5-69C88DB0A7D6}"/>
              </a:ext>
            </a:extLst>
          </p:cNvPr>
          <p:cNvPicPr>
            <a:picLocks noChangeAspect="1"/>
          </p:cNvPicPr>
          <p:nvPr/>
        </p:nvPicPr>
        <p:blipFill>
          <a:blip r:embed="rId3"/>
          <a:srcRect/>
          <a:stretch/>
        </p:blipFill>
        <p:spPr>
          <a:xfrm>
            <a:off x="6879732" y="617180"/>
            <a:ext cx="1295604" cy="412116"/>
          </a:xfrm>
          <a:prstGeom prst="rect">
            <a:avLst/>
          </a:prstGeom>
        </p:spPr>
      </p:pic>
    </p:spTree>
    <p:extLst>
      <p:ext uri="{BB962C8B-B14F-4D97-AF65-F5344CB8AC3E}">
        <p14:creationId xmlns:p14="http://schemas.microsoft.com/office/powerpoint/2010/main" val="163601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B32BF-8941-5147-8DE7-65D9FF01003A}"/>
              </a:ext>
            </a:extLst>
          </p:cNvPr>
          <p:cNvPicPr>
            <a:picLocks noChangeAspect="1"/>
          </p:cNvPicPr>
          <p:nvPr/>
        </p:nvPicPr>
        <p:blipFill>
          <a:blip r:embed="rId2"/>
          <a:stretch>
            <a:fillRect/>
          </a:stretch>
        </p:blipFill>
        <p:spPr>
          <a:xfrm>
            <a:off x="7467419" y="5479889"/>
            <a:ext cx="1262192" cy="1262192"/>
          </a:xfrm>
          <a:prstGeom prst="rect">
            <a:avLst/>
          </a:prstGeom>
        </p:spPr>
      </p:pic>
      <p:sp>
        <p:nvSpPr>
          <p:cNvPr id="5" name="TextBox 4"/>
          <p:cNvSpPr txBox="1"/>
          <p:nvPr/>
        </p:nvSpPr>
        <p:spPr>
          <a:xfrm>
            <a:off x="448212" y="2509674"/>
            <a:ext cx="2381423" cy="323165"/>
          </a:xfrm>
          <a:prstGeom prst="rect">
            <a:avLst/>
          </a:prstGeom>
          <a:noFill/>
        </p:spPr>
        <p:txBody>
          <a:bodyPr wrap="square" rtlCol="0">
            <a:spAutoFit/>
          </a:bodyPr>
          <a:lstStyle/>
          <a:p>
            <a:r>
              <a:rPr lang="ro-RO" sz="1500" b="1" dirty="0">
                <a:solidFill>
                  <a:schemeClr val="accent5">
                    <a:lumMod val="50000"/>
                  </a:schemeClr>
                </a:solidFill>
                <a:latin typeface="Montserrat Alternates" charset="0"/>
                <a:ea typeface="Montserrat Alternates" charset="0"/>
                <a:cs typeface="Montserrat Alternates" charset="0"/>
              </a:rPr>
              <a:t>ABOUT</a:t>
            </a:r>
          </a:p>
        </p:txBody>
      </p:sp>
      <p:sp>
        <p:nvSpPr>
          <p:cNvPr id="7" name="Rectangle 6"/>
          <p:cNvSpPr/>
          <p:nvPr/>
        </p:nvSpPr>
        <p:spPr>
          <a:xfrm>
            <a:off x="433759" y="3091927"/>
            <a:ext cx="3449472" cy="1938992"/>
          </a:xfrm>
          <a:prstGeom prst="rect">
            <a:avLst/>
          </a:prstGeom>
        </p:spPr>
        <p:txBody>
          <a:bodyPr wrap="square">
            <a:spAutoFit/>
          </a:bodyPr>
          <a:lstStyle/>
          <a:p>
            <a:pPr algn="just"/>
            <a:r>
              <a:rPr lang="en-US" sz="1200" dirty="0">
                <a:solidFill>
                  <a:schemeClr val="accent5">
                    <a:lumMod val="50000"/>
                  </a:schemeClr>
                </a:solidFill>
                <a:latin typeface="Montserrat" charset="0"/>
                <a:ea typeface="Montserrat" charset="0"/>
                <a:cs typeface="Montserrat" charset="0"/>
              </a:rPr>
              <a:t>D.G.T. Association is Romanian non-profit organization launched in 2011, with branches in Moldova (2014), Spain (2016), Latvia (2019), Netherlands (2020). Our aim is to create a network between youngsters, students and researchers of different backgrounds and nationalities to encourage the exchange of learning opportunities and development of soft and professional skills. </a:t>
            </a:r>
          </a:p>
        </p:txBody>
      </p:sp>
      <p:sp>
        <p:nvSpPr>
          <p:cNvPr id="16" name="TextBox 15"/>
          <p:cNvSpPr txBox="1"/>
          <p:nvPr/>
        </p:nvSpPr>
        <p:spPr>
          <a:xfrm>
            <a:off x="433759" y="5050450"/>
            <a:ext cx="1068050" cy="300082"/>
          </a:xfrm>
          <a:prstGeom prst="rect">
            <a:avLst/>
          </a:prstGeom>
          <a:noFill/>
        </p:spPr>
        <p:txBody>
          <a:bodyPr wrap="square" rtlCol="0">
            <a:spAutoFit/>
          </a:bodyPr>
          <a:lstStyle/>
          <a:p>
            <a:r>
              <a:rPr lang="ro-RO" sz="1350" b="1" dirty="0">
                <a:solidFill>
                  <a:schemeClr val="tx1">
                    <a:lumMod val="65000"/>
                    <a:lumOff val="35000"/>
                  </a:schemeClr>
                </a:solidFill>
                <a:latin typeface="Norwester" charset="0"/>
                <a:ea typeface="Norwester" charset="0"/>
                <a:cs typeface="Norwester" charset="0"/>
                <a:hlinkClick r:id="rId3"/>
              </a:rPr>
              <a:t>WEBSITE</a:t>
            </a:r>
            <a:endParaRPr lang="ro-RO" sz="1350" b="1" dirty="0">
              <a:solidFill>
                <a:schemeClr val="tx1">
                  <a:lumMod val="65000"/>
                  <a:lumOff val="35000"/>
                </a:schemeClr>
              </a:solidFill>
              <a:latin typeface="Norwester" charset="0"/>
              <a:ea typeface="Norwester" charset="0"/>
              <a:cs typeface="Norwester" charset="0"/>
            </a:endParaRPr>
          </a:p>
        </p:txBody>
      </p:sp>
      <p:sp>
        <p:nvSpPr>
          <p:cNvPr id="17" name="TextBox 16"/>
          <p:cNvSpPr txBox="1"/>
          <p:nvPr/>
        </p:nvSpPr>
        <p:spPr>
          <a:xfrm>
            <a:off x="2529175" y="5090679"/>
            <a:ext cx="1363148" cy="300082"/>
          </a:xfrm>
          <a:prstGeom prst="rect">
            <a:avLst/>
          </a:prstGeom>
          <a:noFill/>
        </p:spPr>
        <p:txBody>
          <a:bodyPr wrap="square" rtlCol="0">
            <a:spAutoFit/>
          </a:bodyPr>
          <a:lstStyle/>
          <a:p>
            <a:r>
              <a:rPr lang="ro-RO" sz="1350" b="1" dirty="0">
                <a:solidFill>
                  <a:schemeClr val="tx1">
                    <a:lumMod val="65000"/>
                    <a:lumOff val="35000"/>
                  </a:schemeClr>
                </a:solidFill>
                <a:latin typeface="Norwester" charset="0"/>
                <a:ea typeface="Norwester" charset="0"/>
                <a:cs typeface="Norwester" charset="0"/>
                <a:hlinkClick r:id="rId4"/>
              </a:rPr>
              <a:t>FACEBOOK PAGE</a:t>
            </a:r>
            <a:endParaRPr lang="ro-RO" sz="1350" b="1" dirty="0">
              <a:solidFill>
                <a:schemeClr val="tx1">
                  <a:lumMod val="65000"/>
                  <a:lumOff val="35000"/>
                </a:schemeClr>
              </a:solidFill>
              <a:latin typeface="Norwester" charset="0"/>
              <a:ea typeface="Norwester" charset="0"/>
              <a:cs typeface="Norwester" charset="0"/>
            </a:endParaRPr>
          </a:p>
        </p:txBody>
      </p:sp>
      <p:sp>
        <p:nvSpPr>
          <p:cNvPr id="20" name="Rectangle 19">
            <a:extLst>
              <a:ext uri="{FF2B5EF4-FFF2-40B4-BE49-F238E27FC236}">
                <a16:creationId xmlns:a16="http://schemas.microsoft.com/office/drawing/2014/main" id="{6E80F7A6-C8BF-EA4D-B4DE-986287626CB6}"/>
              </a:ext>
            </a:extLst>
          </p:cNvPr>
          <p:cNvSpPr/>
          <p:nvPr/>
        </p:nvSpPr>
        <p:spPr>
          <a:xfrm>
            <a:off x="433759" y="5389595"/>
            <a:ext cx="3048302" cy="646331"/>
          </a:xfrm>
          <a:prstGeom prst="rect">
            <a:avLst/>
          </a:prstGeom>
        </p:spPr>
        <p:txBody>
          <a:bodyPr wrap="square">
            <a:spAutoFit/>
          </a:bodyPr>
          <a:lstStyle/>
          <a:p>
            <a:pPr algn="just"/>
            <a:r>
              <a:rPr lang="en-US" sz="1200" dirty="0">
                <a:solidFill>
                  <a:srgbClr val="77C7AC"/>
                </a:solidFill>
                <a:latin typeface="Montserrat" charset="0"/>
                <a:ea typeface="Montserrat" charset="0"/>
                <a:cs typeface="Montserrat" charset="0"/>
              </a:rPr>
              <a:t>Project coordinator: Andrei </a:t>
            </a:r>
            <a:r>
              <a:rPr lang="en-US" sz="1200" dirty="0" err="1">
                <a:solidFill>
                  <a:srgbClr val="77C7AC"/>
                </a:solidFill>
                <a:latin typeface="Montserrat" charset="0"/>
                <a:ea typeface="Montserrat" charset="0"/>
                <a:cs typeface="Montserrat" charset="0"/>
              </a:rPr>
              <a:t>Daicer</a:t>
            </a:r>
            <a:endParaRPr lang="en-US" sz="1200" dirty="0">
              <a:solidFill>
                <a:srgbClr val="77C7AC"/>
              </a:solidFill>
              <a:latin typeface="Montserrat" charset="0"/>
              <a:ea typeface="Montserrat" charset="0"/>
              <a:cs typeface="Montserrat" charset="0"/>
            </a:endParaRPr>
          </a:p>
          <a:p>
            <a:pPr algn="just"/>
            <a:r>
              <a:rPr lang="en-US" sz="1200" dirty="0">
                <a:solidFill>
                  <a:srgbClr val="77C7AC"/>
                </a:solidFill>
                <a:latin typeface="Montserrat" charset="0"/>
                <a:ea typeface="Montserrat" charset="0"/>
                <a:cs typeface="Montserrat" charset="0"/>
                <a:hlinkClick r:id="rId5"/>
              </a:rPr>
              <a:t>d.g.t.andrei@gmail.com</a:t>
            </a:r>
            <a:endParaRPr lang="en-US" sz="1200" dirty="0">
              <a:solidFill>
                <a:srgbClr val="77C7AC"/>
              </a:solidFill>
              <a:latin typeface="Montserrat" charset="0"/>
              <a:ea typeface="Montserrat" charset="0"/>
              <a:cs typeface="Montserrat" charset="0"/>
            </a:endParaRPr>
          </a:p>
          <a:p>
            <a:pPr algn="just"/>
            <a:r>
              <a:rPr lang="en-US" sz="1200" dirty="0">
                <a:solidFill>
                  <a:srgbClr val="77C7AC"/>
                </a:solidFill>
                <a:latin typeface="Montserrat" charset="0"/>
                <a:ea typeface="Montserrat" charset="0"/>
                <a:cs typeface="Montserrat" charset="0"/>
              </a:rPr>
              <a:t>0040737074831</a:t>
            </a:r>
          </a:p>
        </p:txBody>
      </p:sp>
      <p:pic>
        <p:nvPicPr>
          <p:cNvPr id="6" name="Picture 5">
            <a:extLst>
              <a:ext uri="{FF2B5EF4-FFF2-40B4-BE49-F238E27FC236}">
                <a16:creationId xmlns:a16="http://schemas.microsoft.com/office/drawing/2014/main" id="{32E00929-16E0-4E48-8131-B83DA55420EC}"/>
              </a:ext>
            </a:extLst>
          </p:cNvPr>
          <p:cNvPicPr>
            <a:picLocks noChangeAspect="1"/>
          </p:cNvPicPr>
          <p:nvPr/>
        </p:nvPicPr>
        <p:blipFill rotWithShape="1">
          <a:blip r:embed="rId6"/>
          <a:srcRect l="15227" t="19756" r="6752" b="7706"/>
          <a:stretch/>
        </p:blipFill>
        <p:spPr>
          <a:xfrm>
            <a:off x="4191496" y="2315417"/>
            <a:ext cx="4538115" cy="3164472"/>
          </a:xfrm>
          <a:prstGeom prst="rect">
            <a:avLst/>
          </a:prstGeom>
        </p:spPr>
      </p:pic>
      <p:pic>
        <p:nvPicPr>
          <p:cNvPr id="10" name="Picture 9">
            <a:extLst>
              <a:ext uri="{FF2B5EF4-FFF2-40B4-BE49-F238E27FC236}">
                <a16:creationId xmlns:a16="http://schemas.microsoft.com/office/drawing/2014/main" id="{02DE3F82-7057-9440-B040-102714E535B3}"/>
              </a:ext>
            </a:extLst>
          </p:cNvPr>
          <p:cNvPicPr>
            <a:picLocks noChangeAspect="1"/>
          </p:cNvPicPr>
          <p:nvPr/>
        </p:nvPicPr>
        <p:blipFill rotWithShape="1">
          <a:blip r:embed="rId7"/>
          <a:srcRect t="10943" b="16762"/>
          <a:stretch/>
        </p:blipFill>
        <p:spPr>
          <a:xfrm>
            <a:off x="1353522" y="2380278"/>
            <a:ext cx="804973" cy="581956"/>
          </a:xfrm>
          <a:prstGeom prst="rect">
            <a:avLst/>
          </a:prstGeom>
        </p:spPr>
      </p:pic>
      <p:sp>
        <p:nvSpPr>
          <p:cNvPr id="14" name="TextBox 13">
            <a:extLst>
              <a:ext uri="{FF2B5EF4-FFF2-40B4-BE49-F238E27FC236}">
                <a16:creationId xmlns:a16="http://schemas.microsoft.com/office/drawing/2014/main" id="{A2056F0D-DB16-49CE-BC68-B52E311C9011}"/>
              </a:ext>
            </a:extLst>
          </p:cNvPr>
          <p:cNvSpPr txBox="1"/>
          <p:nvPr/>
        </p:nvSpPr>
        <p:spPr>
          <a:xfrm>
            <a:off x="4635296" y="1074883"/>
            <a:ext cx="3650516" cy="669414"/>
          </a:xfrm>
          <a:prstGeom prst="rect">
            <a:avLst/>
          </a:prstGeom>
          <a:noFill/>
        </p:spPr>
        <p:txBody>
          <a:bodyPr wrap="square" rtlCol="0">
            <a:spAutoFit/>
          </a:bodyPr>
          <a:lstStyle/>
          <a:p>
            <a:pPr algn="r"/>
            <a:r>
              <a:rPr lang="ro-RO" sz="900" dirty="0">
                <a:solidFill>
                  <a:schemeClr val="tx1">
                    <a:lumMod val="50000"/>
                    <a:lumOff val="50000"/>
                  </a:schemeClr>
                </a:solidFill>
                <a:latin typeface="Montserrat Alternates" charset="0"/>
                <a:ea typeface="Montserrat Alternates" charset="0"/>
                <a:cs typeface="Montserrat Alternates" charset="0"/>
              </a:rPr>
              <a:t> A PROJECT COORDINATED BY DGTASSOCIATION</a:t>
            </a:r>
          </a:p>
          <a:p>
            <a:pPr algn="r"/>
            <a:r>
              <a:rPr lang="ro-RO" sz="900" dirty="0">
                <a:solidFill>
                  <a:schemeClr val="accent5">
                    <a:lumMod val="50000"/>
                  </a:schemeClr>
                </a:solidFill>
                <a:latin typeface="Montserrat Alternates" charset="0"/>
                <a:ea typeface="Montserrat Alternates" charset="0"/>
                <a:cs typeface="Montserrat Alternates" charset="0"/>
              </a:rPr>
              <a:t>CO-FUNDED THROUGH ERASMUS+ PROGRAMME</a:t>
            </a:r>
          </a:p>
          <a:p>
            <a:pPr algn="r"/>
            <a:endParaRPr lang="sk-SK" sz="1050" cap="all" dirty="0">
              <a:solidFill>
                <a:schemeClr val="accent1">
                  <a:lumMod val="75000"/>
                </a:schemeClr>
              </a:solidFill>
              <a:latin typeface="Montserrat Alternates" charset="0"/>
              <a:ea typeface="Montserrat Alternates" charset="0"/>
              <a:cs typeface="Montserrat Alternates" charset="0"/>
            </a:endParaRPr>
          </a:p>
          <a:p>
            <a:pPr algn="r"/>
            <a:endParaRPr lang="ro-RO" sz="900" dirty="0">
              <a:solidFill>
                <a:srgbClr val="E64772"/>
              </a:solidFill>
              <a:latin typeface="Montserrat Alternates" charset="0"/>
              <a:ea typeface="Montserrat Alternates" charset="0"/>
              <a:cs typeface="Montserrat Alternates" charset="0"/>
            </a:endParaRPr>
          </a:p>
        </p:txBody>
      </p:sp>
      <p:pic>
        <p:nvPicPr>
          <p:cNvPr id="15" name="Picture 14">
            <a:extLst>
              <a:ext uri="{FF2B5EF4-FFF2-40B4-BE49-F238E27FC236}">
                <a16:creationId xmlns:a16="http://schemas.microsoft.com/office/drawing/2014/main" id="{CD572885-0B31-44C6-8B79-C52B5F0EC62C}"/>
              </a:ext>
            </a:extLst>
          </p:cNvPr>
          <p:cNvPicPr>
            <a:picLocks noChangeAspect="1"/>
          </p:cNvPicPr>
          <p:nvPr/>
        </p:nvPicPr>
        <p:blipFill>
          <a:blip r:embed="rId8"/>
          <a:srcRect/>
          <a:stretch/>
        </p:blipFill>
        <p:spPr>
          <a:xfrm>
            <a:off x="6879732" y="617180"/>
            <a:ext cx="1295604" cy="412116"/>
          </a:xfrm>
          <a:prstGeom prst="rect">
            <a:avLst/>
          </a:prstGeom>
        </p:spPr>
      </p:pic>
    </p:spTree>
    <p:extLst>
      <p:ext uri="{BB962C8B-B14F-4D97-AF65-F5344CB8AC3E}">
        <p14:creationId xmlns:p14="http://schemas.microsoft.com/office/powerpoint/2010/main" val="1486368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6DDE60-165C-2A46-9D2C-BE45818A360C}"/>
              </a:ext>
            </a:extLst>
          </p:cNvPr>
          <p:cNvPicPr>
            <a:picLocks noChangeAspect="1"/>
          </p:cNvPicPr>
          <p:nvPr/>
        </p:nvPicPr>
        <p:blipFill rotWithShape="1">
          <a:blip r:embed="rId2"/>
          <a:srcRect l="8961" r="55844"/>
          <a:stretch/>
        </p:blipFill>
        <p:spPr>
          <a:xfrm>
            <a:off x="0" y="583870"/>
            <a:ext cx="3218213" cy="6096000"/>
          </a:xfrm>
          <a:prstGeom prst="rect">
            <a:avLst/>
          </a:prstGeom>
        </p:spPr>
      </p:pic>
      <p:sp>
        <p:nvSpPr>
          <p:cNvPr id="6" name="TextBox 5">
            <a:extLst>
              <a:ext uri="{FF2B5EF4-FFF2-40B4-BE49-F238E27FC236}">
                <a16:creationId xmlns:a16="http://schemas.microsoft.com/office/drawing/2014/main" id="{A24B41E8-6941-E349-9FD4-D3AA65D0C7B3}"/>
              </a:ext>
            </a:extLst>
          </p:cNvPr>
          <p:cNvSpPr txBox="1"/>
          <p:nvPr/>
        </p:nvSpPr>
        <p:spPr>
          <a:xfrm>
            <a:off x="4061361" y="1243960"/>
            <a:ext cx="4317176" cy="553998"/>
          </a:xfrm>
          <a:prstGeom prst="rect">
            <a:avLst/>
          </a:prstGeom>
          <a:noFill/>
        </p:spPr>
        <p:txBody>
          <a:bodyPr wrap="square" rtlCol="0">
            <a:spAutoFit/>
          </a:bodyPr>
          <a:lstStyle/>
          <a:p>
            <a:r>
              <a:rPr lang="ro-RO" sz="1500" b="1" dirty="0">
                <a:solidFill>
                  <a:schemeClr val="accent5">
                    <a:lumMod val="50000"/>
                  </a:schemeClr>
                </a:solidFill>
                <a:latin typeface="Montserrat Alternates" charset="0"/>
                <a:ea typeface="Montserrat Alternates" charset="0"/>
                <a:cs typeface="Montserrat Alternates" charset="0"/>
              </a:rPr>
              <a:t>PARTICIPANTS RESPONSIBILITIES FOR THE </a:t>
            </a:r>
            <a:r>
              <a:rPr lang="en-US" sz="1500" b="1" dirty="0">
                <a:solidFill>
                  <a:schemeClr val="accent5">
                    <a:lumMod val="50000"/>
                  </a:schemeClr>
                </a:solidFill>
                <a:latin typeface="Montserrat Alternates" charset="0"/>
                <a:ea typeface="Montserrat Alternates" charset="0"/>
                <a:cs typeface="Montserrat Alternates" charset="0"/>
              </a:rPr>
              <a:t>MOBILITY IN MOLDOVA</a:t>
            </a:r>
            <a:endParaRPr lang="ro-RO" sz="1500" b="1" dirty="0">
              <a:solidFill>
                <a:schemeClr val="accent5">
                  <a:lumMod val="50000"/>
                </a:schemeClr>
              </a:solidFill>
              <a:latin typeface="Montserrat Alternates" charset="0"/>
              <a:ea typeface="Montserrat Alternates" charset="0"/>
              <a:cs typeface="Montserrat Alternates" charset="0"/>
            </a:endParaRPr>
          </a:p>
        </p:txBody>
      </p:sp>
      <p:sp>
        <p:nvSpPr>
          <p:cNvPr id="7" name="TextBox 6">
            <a:extLst>
              <a:ext uri="{FF2B5EF4-FFF2-40B4-BE49-F238E27FC236}">
                <a16:creationId xmlns:a16="http://schemas.microsoft.com/office/drawing/2014/main" id="{A9D951BE-AD44-B34F-AA5E-4534C9CA5599}"/>
              </a:ext>
            </a:extLst>
          </p:cNvPr>
          <p:cNvSpPr txBox="1"/>
          <p:nvPr/>
        </p:nvSpPr>
        <p:spPr>
          <a:xfrm>
            <a:off x="4061361" y="1829996"/>
            <a:ext cx="4206700" cy="3416320"/>
          </a:xfrm>
          <a:prstGeom prst="rect">
            <a:avLst/>
          </a:prstGeom>
          <a:noFill/>
        </p:spPr>
        <p:txBody>
          <a:bodyPr wrap="square" numCol="1" spcCol="180000" rtlCol="0">
            <a:spAutoFit/>
          </a:bodyPr>
          <a:lstStyle/>
          <a:p>
            <a:pPr algn="just"/>
            <a:r>
              <a:rPr lang="ro-RO" sz="1200" b="1" dirty="0">
                <a:solidFill>
                  <a:schemeClr val="tx1">
                    <a:lumMod val="75000"/>
                    <a:lumOff val="25000"/>
                  </a:schemeClr>
                </a:solidFill>
                <a:latin typeface="Montserrat" charset="0"/>
                <a:ea typeface="Montserrat" charset="0"/>
                <a:cs typeface="Montserrat" charset="0"/>
              </a:rPr>
              <a:t>1. Create a </a:t>
            </a:r>
            <a:r>
              <a:rPr lang="ro-RO" sz="1200" b="1" dirty="0" err="1">
                <a:solidFill>
                  <a:schemeClr val="tx1">
                    <a:lumMod val="75000"/>
                    <a:lumOff val="25000"/>
                  </a:schemeClr>
                </a:solidFill>
                <a:latin typeface="Montserrat" charset="0"/>
                <a:ea typeface="Montserrat" charset="0"/>
                <a:cs typeface="Montserrat" charset="0"/>
              </a:rPr>
              <a:t>series</a:t>
            </a:r>
            <a:r>
              <a:rPr lang="ro-RO" sz="1200" b="1" dirty="0">
                <a:solidFill>
                  <a:schemeClr val="tx1">
                    <a:lumMod val="75000"/>
                    <a:lumOff val="25000"/>
                  </a:schemeClr>
                </a:solidFill>
                <a:latin typeface="Montserrat" charset="0"/>
                <a:ea typeface="Montserrat" charset="0"/>
                <a:cs typeface="Montserrat" charset="0"/>
              </a:rPr>
              <a:t> of 3 </a:t>
            </a:r>
            <a:r>
              <a:rPr lang="ro-RO" sz="1200" b="1" dirty="0" err="1">
                <a:solidFill>
                  <a:schemeClr val="tx1">
                    <a:lumMod val="75000"/>
                    <a:lumOff val="25000"/>
                  </a:schemeClr>
                </a:solidFill>
                <a:latin typeface="Montserrat" charset="0"/>
                <a:ea typeface="Montserrat" charset="0"/>
                <a:cs typeface="Montserrat" charset="0"/>
              </a:rPr>
              <a:t>interviews</a:t>
            </a:r>
            <a:r>
              <a:rPr lang="ro-RO" sz="1200" b="1" dirty="0">
                <a:solidFill>
                  <a:schemeClr val="tx1">
                    <a:lumMod val="75000"/>
                    <a:lumOff val="25000"/>
                  </a:schemeClr>
                </a:solidFill>
                <a:latin typeface="Montserrat" charset="0"/>
                <a:ea typeface="Montserrat" charset="0"/>
                <a:cs typeface="Montserrat" charset="0"/>
              </a:rPr>
              <a:t>/</a:t>
            </a:r>
            <a:r>
              <a:rPr lang="ro-RO" sz="1200" b="1" dirty="0" err="1">
                <a:solidFill>
                  <a:schemeClr val="tx1">
                    <a:lumMod val="75000"/>
                    <a:lumOff val="25000"/>
                  </a:schemeClr>
                </a:solidFill>
                <a:latin typeface="Montserrat" charset="0"/>
                <a:ea typeface="Montserrat" charset="0"/>
                <a:cs typeface="Montserrat" charset="0"/>
              </a:rPr>
              <a:t>by</a:t>
            </a:r>
            <a:r>
              <a:rPr lang="ro-RO" sz="1200" b="1" dirty="0">
                <a:solidFill>
                  <a:schemeClr val="tx1">
                    <a:lumMod val="75000"/>
                    <a:lumOff val="25000"/>
                  </a:schemeClr>
                </a:solidFill>
                <a:latin typeface="Montserrat" charset="0"/>
                <a:ea typeface="Montserrat" charset="0"/>
                <a:cs typeface="Montserrat" charset="0"/>
              </a:rPr>
              <a:t> country </a:t>
            </a:r>
            <a:r>
              <a:rPr lang="ro-RO" sz="1200" b="1" dirty="0" err="1">
                <a:solidFill>
                  <a:schemeClr val="tx1">
                    <a:lumMod val="75000"/>
                    <a:lumOff val="25000"/>
                  </a:schemeClr>
                </a:solidFill>
                <a:latin typeface="Montserrat" charset="0"/>
                <a:ea typeface="Montserrat" charset="0"/>
                <a:cs typeface="Montserrat" charset="0"/>
              </a:rPr>
              <a:t>with</a:t>
            </a:r>
            <a:r>
              <a:rPr lang="ro-RO" sz="1200" b="1" dirty="0">
                <a:solidFill>
                  <a:schemeClr val="tx1">
                    <a:lumMod val="75000"/>
                    <a:lumOff val="25000"/>
                  </a:schemeClr>
                </a:solidFill>
                <a:latin typeface="Montserrat" charset="0"/>
                <a:ea typeface="Montserrat" charset="0"/>
                <a:cs typeface="Montserrat" charset="0"/>
              </a:rPr>
              <a:t> </a:t>
            </a:r>
            <a:r>
              <a:rPr lang="ro-RO" sz="1200" b="1" dirty="0" err="1">
                <a:solidFill>
                  <a:schemeClr val="tx1">
                    <a:lumMod val="75000"/>
                    <a:lumOff val="25000"/>
                  </a:schemeClr>
                </a:solidFill>
                <a:latin typeface="Montserrat" charset="0"/>
                <a:ea typeface="Montserrat" charset="0"/>
                <a:cs typeface="Montserrat" charset="0"/>
              </a:rPr>
              <a:t>young</a:t>
            </a:r>
            <a:r>
              <a:rPr lang="ro-RO" sz="1200" b="1" dirty="0">
                <a:solidFill>
                  <a:schemeClr val="tx1">
                    <a:lumMod val="75000"/>
                    <a:lumOff val="25000"/>
                  </a:schemeClr>
                </a:solidFill>
                <a:latin typeface="Montserrat" charset="0"/>
                <a:ea typeface="Montserrat" charset="0"/>
                <a:cs typeface="Montserrat" charset="0"/>
              </a:rPr>
              <a:t> </a:t>
            </a:r>
            <a:r>
              <a:rPr lang="ro-RO" sz="1200" b="1" dirty="0" err="1">
                <a:solidFill>
                  <a:schemeClr val="tx1">
                    <a:lumMod val="75000"/>
                    <a:lumOff val="25000"/>
                  </a:schemeClr>
                </a:solidFill>
                <a:latin typeface="Montserrat" charset="0"/>
                <a:ea typeface="Montserrat" charset="0"/>
                <a:cs typeface="Montserrat" charset="0"/>
              </a:rPr>
              <a:t>entrepreneurs</a:t>
            </a:r>
            <a:r>
              <a:rPr lang="ro-RO" sz="1200" b="1" dirty="0">
                <a:solidFill>
                  <a:schemeClr val="tx1">
                    <a:lumMod val="75000"/>
                    <a:lumOff val="25000"/>
                  </a:schemeClr>
                </a:solidFill>
                <a:latin typeface="Montserrat" charset="0"/>
                <a:ea typeface="Montserrat" charset="0"/>
                <a:cs typeface="Montserrat" charset="0"/>
              </a:rPr>
              <a:t> (</a:t>
            </a:r>
            <a:r>
              <a:rPr lang="ro-RO" sz="1200" b="1" dirty="0" err="1">
                <a:solidFill>
                  <a:schemeClr val="tx1">
                    <a:lumMod val="75000"/>
                    <a:lumOff val="25000"/>
                  </a:schemeClr>
                </a:solidFill>
                <a:latin typeface="Montserrat" charset="0"/>
                <a:ea typeface="Montserrat" charset="0"/>
                <a:cs typeface="Montserrat" charset="0"/>
              </a:rPr>
              <a:t>under</a:t>
            </a:r>
            <a:r>
              <a:rPr lang="ro-RO" sz="1200" b="1" dirty="0">
                <a:solidFill>
                  <a:schemeClr val="tx1">
                    <a:lumMod val="75000"/>
                    <a:lumOff val="25000"/>
                  </a:schemeClr>
                </a:solidFill>
                <a:latin typeface="Montserrat" charset="0"/>
                <a:ea typeface="Montserrat" charset="0"/>
                <a:cs typeface="Montserrat" charset="0"/>
              </a:rPr>
              <a:t> 35 </a:t>
            </a:r>
            <a:r>
              <a:rPr lang="ro-RO" sz="1200" b="1" dirty="0" err="1">
                <a:solidFill>
                  <a:schemeClr val="tx1">
                    <a:lumMod val="75000"/>
                    <a:lumOff val="25000"/>
                  </a:schemeClr>
                </a:solidFill>
                <a:latin typeface="Montserrat" charset="0"/>
                <a:ea typeface="Montserrat" charset="0"/>
                <a:cs typeface="Montserrat" charset="0"/>
              </a:rPr>
              <a:t>years</a:t>
            </a:r>
            <a:r>
              <a:rPr lang="ro-RO" sz="1200" b="1" dirty="0">
                <a:solidFill>
                  <a:schemeClr val="tx1">
                    <a:lumMod val="75000"/>
                    <a:lumOff val="25000"/>
                  </a:schemeClr>
                </a:solidFill>
                <a:latin typeface="Montserrat" charset="0"/>
                <a:ea typeface="Montserrat" charset="0"/>
                <a:cs typeface="Montserrat" charset="0"/>
              </a:rPr>
              <a:t> old). </a:t>
            </a:r>
            <a:r>
              <a:rPr lang="en-US" sz="1200" b="1" dirty="0">
                <a:solidFill>
                  <a:schemeClr val="tx1">
                    <a:lumMod val="75000"/>
                    <a:lumOff val="25000"/>
                  </a:schemeClr>
                </a:solidFill>
              </a:rPr>
              <a:t>Format of the interviews – written, audio and/or video</a:t>
            </a:r>
          </a:p>
          <a:p>
            <a:pPr algn="just"/>
            <a:endParaRPr lang="ro-RO" sz="1200" dirty="0">
              <a:solidFill>
                <a:schemeClr val="tx1">
                  <a:lumMod val="75000"/>
                  <a:lumOff val="25000"/>
                </a:schemeClr>
              </a:solidFill>
              <a:latin typeface="Montserrat" charset="0"/>
              <a:ea typeface="Montserrat" charset="0"/>
              <a:cs typeface="Montserrat" charset="0"/>
            </a:endParaRPr>
          </a:p>
          <a:p>
            <a:pPr algn="just"/>
            <a:r>
              <a:rPr lang="ro-RO" sz="1200" dirty="0">
                <a:solidFill>
                  <a:schemeClr val="tx1">
                    <a:lumMod val="75000"/>
                    <a:lumOff val="25000"/>
                  </a:schemeClr>
                </a:solidFill>
                <a:latin typeface="Montserrat" charset="0"/>
                <a:ea typeface="Montserrat" charset="0"/>
                <a:cs typeface="Montserrat" charset="0"/>
              </a:rPr>
              <a:t>The interviews shall be sent via email by national groups at </a:t>
            </a:r>
            <a:r>
              <a:rPr lang="ro-RO" sz="1200" dirty="0">
                <a:solidFill>
                  <a:schemeClr val="tx1">
                    <a:lumMod val="75000"/>
                    <a:lumOff val="25000"/>
                  </a:schemeClr>
                </a:solidFill>
                <a:latin typeface="Montserrat" charset="0"/>
                <a:ea typeface="Montserrat" charset="0"/>
                <a:cs typeface="Montserrat" charset="0"/>
                <a:hlinkClick r:id="rId3"/>
              </a:rPr>
              <a:t>emilie.radu@gmail.com</a:t>
            </a:r>
            <a:r>
              <a:rPr lang="ro-RO" sz="1200" dirty="0">
                <a:solidFill>
                  <a:schemeClr val="tx1">
                    <a:lumMod val="75000"/>
                    <a:lumOff val="25000"/>
                  </a:schemeClr>
                </a:solidFill>
                <a:latin typeface="Montserrat" charset="0"/>
                <a:ea typeface="Montserrat" charset="0"/>
                <a:cs typeface="Montserrat" charset="0"/>
              </a:rPr>
              <a:t> before the arrival in </a:t>
            </a:r>
            <a:r>
              <a:rPr lang="en-US" sz="1200" dirty="0">
                <a:solidFill>
                  <a:schemeClr val="tx1">
                    <a:lumMod val="75000"/>
                    <a:lumOff val="25000"/>
                  </a:schemeClr>
                </a:solidFill>
                <a:latin typeface="Montserrat" charset="0"/>
                <a:ea typeface="Montserrat" charset="0"/>
                <a:cs typeface="Montserrat" charset="0"/>
              </a:rPr>
              <a:t>Moldova</a:t>
            </a:r>
            <a:r>
              <a:rPr lang="ro-RO" sz="1200" dirty="0">
                <a:solidFill>
                  <a:schemeClr val="tx1">
                    <a:lumMod val="75000"/>
                    <a:lumOff val="25000"/>
                  </a:schemeClr>
                </a:solidFill>
                <a:latin typeface="Montserrat" charset="0"/>
                <a:ea typeface="Montserrat" charset="0"/>
                <a:cs typeface="Montserrat" charset="0"/>
              </a:rPr>
              <a:t>. </a:t>
            </a:r>
          </a:p>
          <a:p>
            <a:pPr algn="just"/>
            <a:endParaRPr lang="ro-RO" sz="1200" dirty="0">
              <a:solidFill>
                <a:schemeClr val="tx1">
                  <a:lumMod val="75000"/>
                  <a:lumOff val="25000"/>
                </a:schemeClr>
              </a:solidFill>
              <a:latin typeface="Montserrat" charset="0"/>
              <a:ea typeface="Montserrat" charset="0"/>
              <a:cs typeface="Montserrat" charset="0"/>
            </a:endParaRPr>
          </a:p>
          <a:p>
            <a:pPr algn="just"/>
            <a:r>
              <a:rPr lang="ro-RO" sz="1200" b="1" dirty="0">
                <a:solidFill>
                  <a:schemeClr val="tx1">
                    <a:lumMod val="75000"/>
                    <a:lumOff val="25000"/>
                  </a:schemeClr>
                </a:solidFill>
                <a:latin typeface="Montserrat" charset="0"/>
                <a:ea typeface="Montserrat" charset="0"/>
                <a:cs typeface="Montserrat" charset="0"/>
              </a:rPr>
              <a:t>2.Identify 2-3 </a:t>
            </a:r>
            <a:r>
              <a:rPr lang="ro-RO" sz="1200" b="1" dirty="0" err="1">
                <a:solidFill>
                  <a:schemeClr val="tx1">
                    <a:lumMod val="75000"/>
                    <a:lumOff val="25000"/>
                  </a:schemeClr>
                </a:solidFill>
                <a:latin typeface="Montserrat" charset="0"/>
                <a:ea typeface="Montserrat" charset="0"/>
                <a:cs typeface="Montserrat" charset="0"/>
              </a:rPr>
              <a:t>succesful</a:t>
            </a:r>
            <a:r>
              <a:rPr lang="ro-RO" sz="1200" b="1" dirty="0">
                <a:solidFill>
                  <a:schemeClr val="tx1">
                    <a:lumMod val="75000"/>
                    <a:lumOff val="25000"/>
                  </a:schemeClr>
                </a:solidFill>
                <a:latin typeface="Montserrat" charset="0"/>
                <a:ea typeface="Montserrat" charset="0"/>
                <a:cs typeface="Montserrat" charset="0"/>
              </a:rPr>
              <a:t> social </a:t>
            </a:r>
            <a:r>
              <a:rPr lang="ro-RO" sz="1200" b="1" dirty="0" err="1">
                <a:solidFill>
                  <a:schemeClr val="tx1">
                    <a:lumMod val="75000"/>
                    <a:lumOff val="25000"/>
                  </a:schemeClr>
                </a:solidFill>
                <a:latin typeface="Montserrat" charset="0"/>
                <a:ea typeface="Montserrat" charset="0"/>
                <a:cs typeface="Montserrat" charset="0"/>
              </a:rPr>
              <a:t>entrepreneurship</a:t>
            </a:r>
            <a:r>
              <a:rPr lang="ro-RO" sz="1200" b="1" dirty="0">
                <a:solidFill>
                  <a:schemeClr val="tx1">
                    <a:lumMod val="75000"/>
                    <a:lumOff val="25000"/>
                  </a:schemeClr>
                </a:solidFill>
                <a:latin typeface="Montserrat" charset="0"/>
                <a:ea typeface="Montserrat" charset="0"/>
                <a:cs typeface="Montserrat" charset="0"/>
              </a:rPr>
              <a:t> </a:t>
            </a:r>
            <a:r>
              <a:rPr lang="ro-RO" sz="1200" b="1" dirty="0" err="1">
                <a:solidFill>
                  <a:schemeClr val="tx1">
                    <a:lumMod val="75000"/>
                    <a:lumOff val="25000"/>
                  </a:schemeClr>
                </a:solidFill>
                <a:latin typeface="Montserrat" charset="0"/>
                <a:ea typeface="Montserrat" charset="0"/>
                <a:cs typeface="Montserrat" charset="0"/>
              </a:rPr>
              <a:t>projects</a:t>
            </a:r>
            <a:r>
              <a:rPr lang="ro-RO" sz="1200" b="1" dirty="0">
                <a:solidFill>
                  <a:schemeClr val="tx1">
                    <a:lumMod val="75000"/>
                    <a:lumOff val="25000"/>
                  </a:schemeClr>
                </a:solidFill>
                <a:latin typeface="Montserrat" charset="0"/>
                <a:ea typeface="Montserrat" charset="0"/>
                <a:cs typeface="Montserrat" charset="0"/>
              </a:rPr>
              <a:t>/start-</a:t>
            </a:r>
            <a:r>
              <a:rPr lang="ro-RO" sz="1200" b="1" dirty="0" err="1">
                <a:solidFill>
                  <a:schemeClr val="tx1">
                    <a:lumMod val="75000"/>
                    <a:lumOff val="25000"/>
                  </a:schemeClr>
                </a:solidFill>
                <a:latin typeface="Montserrat" charset="0"/>
                <a:ea typeface="Montserrat" charset="0"/>
                <a:cs typeface="Montserrat" charset="0"/>
              </a:rPr>
              <a:t>ups</a:t>
            </a:r>
            <a:r>
              <a:rPr lang="ro-RO" sz="1200" b="1"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initiated</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by</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nonprofits</a:t>
            </a:r>
            <a:r>
              <a:rPr lang="ro-RO" sz="1200" dirty="0">
                <a:solidFill>
                  <a:schemeClr val="tx1">
                    <a:lumMod val="75000"/>
                    <a:lumOff val="25000"/>
                  </a:schemeClr>
                </a:solidFill>
                <a:latin typeface="Montserrat" charset="0"/>
                <a:ea typeface="Montserrat" charset="0"/>
                <a:cs typeface="Montserrat" charset="0"/>
              </a:rPr>
              <a:t> or </a:t>
            </a:r>
            <a:r>
              <a:rPr lang="ro-RO" sz="1200" dirty="0" err="1">
                <a:solidFill>
                  <a:schemeClr val="tx1">
                    <a:lumMod val="75000"/>
                    <a:lumOff val="25000"/>
                  </a:schemeClr>
                </a:solidFill>
                <a:latin typeface="Montserrat" charset="0"/>
                <a:ea typeface="Montserrat" charset="0"/>
                <a:cs typeface="Montserrat" charset="0"/>
              </a:rPr>
              <a:t>by</a:t>
            </a:r>
            <a:r>
              <a:rPr lang="ro-RO" sz="1200" dirty="0">
                <a:solidFill>
                  <a:schemeClr val="tx1">
                    <a:lumMod val="75000"/>
                    <a:lumOff val="25000"/>
                  </a:schemeClr>
                </a:solidFill>
                <a:latin typeface="Montserrat" charset="0"/>
                <a:ea typeface="Montserrat" charset="0"/>
                <a:cs typeface="Montserrat" charset="0"/>
              </a:rPr>
              <a:t> a </a:t>
            </a:r>
            <a:r>
              <a:rPr lang="ro-RO" sz="1200" dirty="0" err="1">
                <a:solidFill>
                  <a:schemeClr val="tx1">
                    <a:lumMod val="75000"/>
                    <a:lumOff val="25000"/>
                  </a:schemeClr>
                </a:solidFill>
                <a:latin typeface="Montserrat" charset="0"/>
                <a:ea typeface="Montserrat" charset="0"/>
                <a:cs typeface="Montserrat" charset="0"/>
              </a:rPr>
              <a:t>group</a:t>
            </a:r>
            <a:r>
              <a:rPr lang="ro-RO" sz="1200" dirty="0">
                <a:solidFill>
                  <a:schemeClr val="tx1">
                    <a:lumMod val="75000"/>
                    <a:lumOff val="25000"/>
                  </a:schemeClr>
                </a:solidFill>
                <a:latin typeface="Montserrat" charset="0"/>
                <a:ea typeface="Montserrat" charset="0"/>
                <a:cs typeface="Montserrat" charset="0"/>
              </a:rPr>
              <a:t> of </a:t>
            </a:r>
            <a:r>
              <a:rPr lang="ro-RO" sz="1200" dirty="0" err="1">
                <a:solidFill>
                  <a:schemeClr val="tx1">
                    <a:lumMod val="75000"/>
                    <a:lumOff val="25000"/>
                  </a:schemeClr>
                </a:solidFill>
                <a:latin typeface="Montserrat" charset="0"/>
                <a:ea typeface="Montserrat" charset="0"/>
                <a:cs typeface="Montserrat" charset="0"/>
              </a:rPr>
              <a:t>people</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from</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your</a:t>
            </a:r>
            <a:r>
              <a:rPr lang="ro-RO" sz="1200" dirty="0">
                <a:solidFill>
                  <a:schemeClr val="tx1">
                    <a:lumMod val="75000"/>
                    <a:lumOff val="25000"/>
                  </a:schemeClr>
                </a:solidFill>
                <a:latin typeface="Montserrat" charset="0"/>
                <a:ea typeface="Montserrat" charset="0"/>
                <a:cs typeface="Montserrat" charset="0"/>
              </a:rPr>
              <a:t> country </a:t>
            </a:r>
            <a:r>
              <a:rPr lang="ro-RO" sz="1200" dirty="0" err="1">
                <a:solidFill>
                  <a:schemeClr val="tx1">
                    <a:lumMod val="75000"/>
                    <a:lumOff val="25000"/>
                  </a:schemeClr>
                </a:solidFill>
                <a:latin typeface="Montserrat" charset="0"/>
                <a:ea typeface="Montserrat" charset="0"/>
                <a:cs typeface="Montserrat" charset="0"/>
              </a:rPr>
              <a:t>and</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understand</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how</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these</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works</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what</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makes</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them</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unique</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You</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will</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have</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to</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share</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their</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stories</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when</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we</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meet</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so</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if</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you</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want</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to</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save</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few</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paragraphs</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about</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them</a:t>
            </a:r>
            <a:r>
              <a:rPr lang="ro-RO" sz="1200" dirty="0">
                <a:solidFill>
                  <a:schemeClr val="tx1">
                    <a:lumMod val="75000"/>
                    <a:lumOff val="25000"/>
                  </a:schemeClr>
                </a:solidFill>
                <a:latin typeface="Montserrat" charset="0"/>
                <a:ea typeface="Montserrat" charset="0"/>
                <a:cs typeface="Montserrat" charset="0"/>
              </a:rPr>
              <a:t> in a </a:t>
            </a:r>
            <a:r>
              <a:rPr lang="ro-RO" sz="1200" dirty="0" err="1">
                <a:solidFill>
                  <a:schemeClr val="tx1">
                    <a:lumMod val="75000"/>
                    <a:lumOff val="25000"/>
                  </a:schemeClr>
                </a:solidFill>
                <a:latin typeface="Montserrat" charset="0"/>
                <a:ea typeface="Montserrat" charset="0"/>
                <a:cs typeface="Montserrat" charset="0"/>
              </a:rPr>
              <a:t>word</a:t>
            </a:r>
            <a:r>
              <a:rPr lang="ro-RO" sz="1200" dirty="0">
                <a:solidFill>
                  <a:schemeClr val="tx1">
                    <a:lumMod val="75000"/>
                    <a:lumOff val="25000"/>
                  </a:schemeClr>
                </a:solidFill>
                <a:latin typeface="Montserrat" charset="0"/>
                <a:ea typeface="Montserrat" charset="0"/>
                <a:cs typeface="Montserrat" charset="0"/>
              </a:rPr>
              <a:t> document, it </a:t>
            </a:r>
            <a:r>
              <a:rPr lang="ro-RO" sz="1200" dirty="0" err="1">
                <a:solidFill>
                  <a:schemeClr val="tx1">
                    <a:lumMod val="75000"/>
                    <a:lumOff val="25000"/>
                  </a:schemeClr>
                </a:solidFill>
                <a:latin typeface="Montserrat" charset="0"/>
                <a:ea typeface="Montserrat" charset="0"/>
                <a:cs typeface="Montserrat" charset="0"/>
              </a:rPr>
              <a:t>would</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be</a:t>
            </a:r>
            <a:r>
              <a:rPr lang="ro-RO" sz="1200" dirty="0">
                <a:solidFill>
                  <a:schemeClr val="tx1">
                    <a:lumMod val="75000"/>
                    <a:lumOff val="25000"/>
                  </a:schemeClr>
                </a:solidFill>
                <a:latin typeface="Montserrat" charset="0"/>
                <a:ea typeface="Montserrat" charset="0"/>
                <a:cs typeface="Montserrat" charset="0"/>
              </a:rPr>
              <a:t> </a:t>
            </a:r>
            <a:r>
              <a:rPr lang="ro-RO" sz="1200" dirty="0" err="1">
                <a:solidFill>
                  <a:schemeClr val="tx1">
                    <a:lumMod val="75000"/>
                    <a:lumOff val="25000"/>
                  </a:schemeClr>
                </a:solidFill>
                <a:latin typeface="Montserrat" charset="0"/>
                <a:ea typeface="Montserrat" charset="0"/>
                <a:cs typeface="Montserrat" charset="0"/>
              </a:rPr>
              <a:t>great</a:t>
            </a:r>
            <a:r>
              <a:rPr lang="ro-RO" sz="1200" dirty="0">
                <a:solidFill>
                  <a:schemeClr val="tx1">
                    <a:lumMod val="75000"/>
                    <a:lumOff val="25000"/>
                  </a:schemeClr>
                </a:solidFill>
                <a:latin typeface="Montserrat" charset="0"/>
                <a:ea typeface="Montserrat" charset="0"/>
                <a:cs typeface="Montserrat" charset="0"/>
              </a:rPr>
              <a:t>. </a:t>
            </a:r>
          </a:p>
          <a:p>
            <a:pPr algn="just"/>
            <a:endParaRPr lang="ro-RO" sz="1200" dirty="0">
              <a:solidFill>
                <a:schemeClr val="tx1">
                  <a:lumMod val="75000"/>
                  <a:lumOff val="25000"/>
                </a:schemeClr>
              </a:solidFill>
              <a:latin typeface="Montserrat" charset="0"/>
              <a:ea typeface="Montserrat" charset="0"/>
              <a:cs typeface="Montserrat" charset="0"/>
            </a:endParaRPr>
          </a:p>
          <a:p>
            <a:pPr marL="228600" indent="-228600" algn="just">
              <a:buAutoNum type="arabicPeriod"/>
            </a:pPr>
            <a:endParaRPr lang="ro-RO" sz="1200" dirty="0">
              <a:solidFill>
                <a:schemeClr val="tx1">
                  <a:lumMod val="75000"/>
                  <a:lumOff val="25000"/>
                </a:schemeClr>
              </a:solidFill>
              <a:latin typeface="Montserrat" charset="0"/>
              <a:ea typeface="Montserrat" charset="0"/>
              <a:cs typeface="Montserrat" charset="0"/>
            </a:endParaRPr>
          </a:p>
          <a:p>
            <a:pPr algn="just"/>
            <a:endParaRPr lang="ro-RO" sz="1200" dirty="0">
              <a:solidFill>
                <a:schemeClr val="tx1">
                  <a:lumMod val="75000"/>
                  <a:lumOff val="25000"/>
                </a:schemeClr>
              </a:solidFill>
              <a:latin typeface="Montserrat" charset="0"/>
              <a:ea typeface="Montserrat" charset="0"/>
              <a:cs typeface="Montserrat" charset="0"/>
            </a:endParaRPr>
          </a:p>
        </p:txBody>
      </p:sp>
      <p:pic>
        <p:nvPicPr>
          <p:cNvPr id="9" name="Picture 8">
            <a:extLst>
              <a:ext uri="{FF2B5EF4-FFF2-40B4-BE49-F238E27FC236}">
                <a16:creationId xmlns:a16="http://schemas.microsoft.com/office/drawing/2014/main" id="{E3899148-34E9-3146-AB62-AB5044A3826A}"/>
              </a:ext>
            </a:extLst>
          </p:cNvPr>
          <p:cNvPicPr>
            <a:picLocks noChangeAspect="1"/>
          </p:cNvPicPr>
          <p:nvPr/>
        </p:nvPicPr>
        <p:blipFill>
          <a:blip r:embed="rId4"/>
          <a:stretch>
            <a:fillRect/>
          </a:stretch>
        </p:blipFill>
        <p:spPr>
          <a:xfrm>
            <a:off x="3564886" y="1211922"/>
            <a:ext cx="496475" cy="496475"/>
          </a:xfrm>
          <a:prstGeom prst="rect">
            <a:avLst/>
          </a:prstGeom>
        </p:spPr>
      </p:pic>
      <p:sp>
        <p:nvSpPr>
          <p:cNvPr id="8" name="TextBox 7">
            <a:extLst>
              <a:ext uri="{FF2B5EF4-FFF2-40B4-BE49-F238E27FC236}">
                <a16:creationId xmlns:a16="http://schemas.microsoft.com/office/drawing/2014/main" id="{DC7B7934-AD38-416D-8494-BD8DB8F9B4E6}"/>
              </a:ext>
            </a:extLst>
          </p:cNvPr>
          <p:cNvSpPr txBox="1"/>
          <p:nvPr/>
        </p:nvSpPr>
        <p:spPr>
          <a:xfrm>
            <a:off x="4728021" y="862738"/>
            <a:ext cx="3650516" cy="669414"/>
          </a:xfrm>
          <a:prstGeom prst="rect">
            <a:avLst/>
          </a:prstGeom>
          <a:noFill/>
        </p:spPr>
        <p:txBody>
          <a:bodyPr wrap="square" rtlCol="0">
            <a:spAutoFit/>
          </a:bodyPr>
          <a:lstStyle/>
          <a:p>
            <a:pPr algn="r"/>
            <a:r>
              <a:rPr lang="ro-RO" sz="900" dirty="0">
                <a:solidFill>
                  <a:schemeClr val="tx1">
                    <a:lumMod val="50000"/>
                    <a:lumOff val="50000"/>
                  </a:schemeClr>
                </a:solidFill>
                <a:latin typeface="Montserrat Alternates" charset="0"/>
                <a:ea typeface="Montserrat Alternates" charset="0"/>
                <a:cs typeface="Montserrat Alternates" charset="0"/>
              </a:rPr>
              <a:t> A PROJECT COORDINATED BY DGTASSOCIATION</a:t>
            </a:r>
          </a:p>
          <a:p>
            <a:pPr algn="r"/>
            <a:r>
              <a:rPr lang="ro-RO" sz="900" dirty="0">
                <a:solidFill>
                  <a:schemeClr val="accent5">
                    <a:lumMod val="50000"/>
                  </a:schemeClr>
                </a:solidFill>
                <a:latin typeface="Montserrat Alternates" charset="0"/>
                <a:ea typeface="Montserrat Alternates" charset="0"/>
                <a:cs typeface="Montserrat Alternates" charset="0"/>
              </a:rPr>
              <a:t>CO-FUNDED THROUGH ERASMUS+ PROGRAMME</a:t>
            </a:r>
          </a:p>
          <a:p>
            <a:pPr algn="r"/>
            <a:endParaRPr lang="sk-SK" sz="1050" cap="all" dirty="0">
              <a:solidFill>
                <a:schemeClr val="accent1">
                  <a:lumMod val="75000"/>
                </a:schemeClr>
              </a:solidFill>
              <a:latin typeface="Montserrat Alternates" charset="0"/>
              <a:ea typeface="Montserrat Alternates" charset="0"/>
              <a:cs typeface="Montserrat Alternates" charset="0"/>
            </a:endParaRPr>
          </a:p>
          <a:p>
            <a:pPr algn="r"/>
            <a:endParaRPr lang="ro-RO" sz="900" dirty="0">
              <a:solidFill>
                <a:srgbClr val="E64772"/>
              </a:solidFill>
              <a:latin typeface="Montserrat Alternates" charset="0"/>
              <a:ea typeface="Montserrat Alternates" charset="0"/>
              <a:cs typeface="Montserrat Alternates" charset="0"/>
            </a:endParaRPr>
          </a:p>
        </p:txBody>
      </p:sp>
      <p:pic>
        <p:nvPicPr>
          <p:cNvPr id="10" name="Picture 9">
            <a:extLst>
              <a:ext uri="{FF2B5EF4-FFF2-40B4-BE49-F238E27FC236}">
                <a16:creationId xmlns:a16="http://schemas.microsoft.com/office/drawing/2014/main" id="{98DC6519-4EB9-4609-A513-9A2974086F6A}"/>
              </a:ext>
            </a:extLst>
          </p:cNvPr>
          <p:cNvPicPr>
            <a:picLocks noChangeAspect="1"/>
          </p:cNvPicPr>
          <p:nvPr/>
        </p:nvPicPr>
        <p:blipFill>
          <a:blip r:embed="rId5"/>
          <a:srcRect/>
          <a:stretch/>
        </p:blipFill>
        <p:spPr>
          <a:xfrm>
            <a:off x="6972457" y="411122"/>
            <a:ext cx="1295604" cy="412116"/>
          </a:xfrm>
          <a:prstGeom prst="rect">
            <a:avLst/>
          </a:prstGeom>
        </p:spPr>
      </p:pic>
    </p:spTree>
    <p:extLst>
      <p:ext uri="{BB962C8B-B14F-4D97-AF65-F5344CB8AC3E}">
        <p14:creationId xmlns:p14="http://schemas.microsoft.com/office/powerpoint/2010/main" val="127038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20ABEF-DB40-BB42-AA6F-A09AF9F3075F}"/>
              </a:ext>
            </a:extLst>
          </p:cNvPr>
          <p:cNvPicPr>
            <a:picLocks noChangeAspect="1"/>
          </p:cNvPicPr>
          <p:nvPr/>
        </p:nvPicPr>
        <p:blipFill>
          <a:blip r:embed="rId2"/>
          <a:stretch>
            <a:fillRect/>
          </a:stretch>
        </p:blipFill>
        <p:spPr>
          <a:xfrm>
            <a:off x="0" y="423020"/>
            <a:ext cx="9144000" cy="6096635"/>
          </a:xfrm>
          <a:prstGeom prst="rect">
            <a:avLst/>
          </a:prstGeom>
        </p:spPr>
      </p:pic>
      <p:sp>
        <p:nvSpPr>
          <p:cNvPr id="17" name="TextBox 16">
            <a:extLst>
              <a:ext uri="{FF2B5EF4-FFF2-40B4-BE49-F238E27FC236}">
                <a16:creationId xmlns:a16="http://schemas.microsoft.com/office/drawing/2014/main" id="{94194B9C-4EC2-674B-B7D2-C53104510D3F}"/>
              </a:ext>
            </a:extLst>
          </p:cNvPr>
          <p:cNvSpPr txBox="1"/>
          <p:nvPr/>
        </p:nvSpPr>
        <p:spPr>
          <a:xfrm>
            <a:off x="1306140" y="920692"/>
            <a:ext cx="6959230" cy="553998"/>
          </a:xfrm>
          <a:prstGeom prst="rect">
            <a:avLst/>
          </a:prstGeom>
          <a:noFill/>
        </p:spPr>
        <p:txBody>
          <a:bodyPr wrap="square" rtlCol="0">
            <a:spAutoFit/>
          </a:bodyPr>
          <a:lstStyle/>
          <a:p>
            <a:r>
              <a:rPr lang="ro-RO" sz="1500" b="1" dirty="0">
                <a:solidFill>
                  <a:schemeClr val="bg1"/>
                </a:solidFill>
                <a:latin typeface="Montserrat Alternates" charset="0"/>
                <a:ea typeface="Montserrat Alternates" charset="0"/>
                <a:cs typeface="Montserrat Alternates" charset="0"/>
              </a:rPr>
              <a:t>LEARNING CYCLE  - A3 – </a:t>
            </a:r>
            <a:r>
              <a:rPr lang="en-US" sz="1500" b="1" dirty="0">
                <a:solidFill>
                  <a:schemeClr val="bg1"/>
                </a:solidFill>
                <a:latin typeface="Montserrat Alternates" charset="0"/>
                <a:ea typeface="Montserrat Alternates" charset="0"/>
                <a:cs typeface="Montserrat Alternates" charset="0"/>
              </a:rPr>
              <a:t>MOLDOVA</a:t>
            </a:r>
            <a:r>
              <a:rPr lang="ro-RO" sz="1500" b="1" dirty="0">
                <a:solidFill>
                  <a:schemeClr val="bg1"/>
                </a:solidFill>
                <a:latin typeface="Montserrat Alternates" charset="0"/>
                <a:ea typeface="Montserrat Alternates" charset="0"/>
                <a:cs typeface="Montserrat Alternates" charset="0"/>
              </a:rPr>
              <a:t> </a:t>
            </a:r>
            <a:endParaRPr lang="en-US" sz="1500" b="1" dirty="0">
              <a:solidFill>
                <a:schemeClr val="bg1"/>
              </a:solidFill>
              <a:latin typeface="Montserrat Alternates" charset="0"/>
              <a:ea typeface="Montserrat Alternates" charset="0"/>
              <a:cs typeface="Montserrat Alternates" charset="0"/>
            </a:endParaRPr>
          </a:p>
          <a:p>
            <a:r>
              <a:rPr lang="en-US" sz="1500" b="1" dirty="0">
                <a:solidFill>
                  <a:schemeClr val="bg1"/>
                </a:solidFill>
                <a:latin typeface="Montserrat Alternates" charset="0"/>
                <a:ea typeface="Montserrat Alternates" charset="0"/>
                <a:cs typeface="Montserrat Alternates" charset="0"/>
              </a:rPr>
              <a:t>11 – 19 JUNE 2022</a:t>
            </a:r>
            <a:endParaRPr lang="ro-RO" sz="1500" b="1" dirty="0">
              <a:solidFill>
                <a:schemeClr val="bg1"/>
              </a:solidFill>
              <a:latin typeface="Montserrat Alternates" charset="0"/>
              <a:ea typeface="Montserrat Alternates" charset="0"/>
              <a:cs typeface="Montserrat Alternates" charset="0"/>
            </a:endParaRPr>
          </a:p>
        </p:txBody>
      </p:sp>
      <p:sp>
        <p:nvSpPr>
          <p:cNvPr id="5" name="TextBox 4">
            <a:extLst>
              <a:ext uri="{FF2B5EF4-FFF2-40B4-BE49-F238E27FC236}">
                <a16:creationId xmlns:a16="http://schemas.microsoft.com/office/drawing/2014/main" id="{6DB8C69E-8FFC-4F4A-A3AD-0B99FA9FB03E}"/>
              </a:ext>
            </a:extLst>
          </p:cNvPr>
          <p:cNvSpPr txBox="1"/>
          <p:nvPr/>
        </p:nvSpPr>
        <p:spPr>
          <a:xfrm>
            <a:off x="1306140" y="1728830"/>
            <a:ext cx="724685" cy="276999"/>
          </a:xfrm>
          <a:prstGeom prst="rect">
            <a:avLst/>
          </a:prstGeom>
          <a:noFill/>
        </p:spPr>
        <p:txBody>
          <a:bodyPr wrap="square" rtlCol="0">
            <a:spAutoFit/>
          </a:bodyPr>
          <a:lstStyle/>
          <a:p>
            <a:r>
              <a:rPr lang="ro-RO" sz="1200" b="1" u="sng" dirty="0">
                <a:solidFill>
                  <a:schemeClr val="bg1"/>
                </a:solidFill>
                <a:latin typeface="Montserrat" pitchFamily="2" charset="77"/>
              </a:rPr>
              <a:t>Day 1</a:t>
            </a:r>
            <a:r>
              <a:rPr lang="en-US" sz="1200" b="1" u="sng" dirty="0">
                <a:solidFill>
                  <a:schemeClr val="bg1"/>
                </a:solidFill>
                <a:latin typeface="Montserrat" pitchFamily="2" charset="77"/>
              </a:rPr>
              <a:t> - </a:t>
            </a:r>
            <a:endParaRPr lang="ro-RO" sz="1200" b="1" u="sng" dirty="0">
              <a:solidFill>
                <a:schemeClr val="bg1"/>
              </a:solidFill>
              <a:latin typeface="Montserrat" pitchFamily="2" charset="77"/>
            </a:endParaRPr>
          </a:p>
        </p:txBody>
      </p:sp>
      <p:sp>
        <p:nvSpPr>
          <p:cNvPr id="20" name="TextBox 19">
            <a:extLst>
              <a:ext uri="{FF2B5EF4-FFF2-40B4-BE49-F238E27FC236}">
                <a16:creationId xmlns:a16="http://schemas.microsoft.com/office/drawing/2014/main" id="{ED38F717-5B43-A44B-B493-9875B0F173E9}"/>
              </a:ext>
            </a:extLst>
          </p:cNvPr>
          <p:cNvSpPr txBox="1"/>
          <p:nvPr/>
        </p:nvSpPr>
        <p:spPr>
          <a:xfrm>
            <a:off x="1317870" y="2686382"/>
            <a:ext cx="1472831" cy="276999"/>
          </a:xfrm>
          <a:prstGeom prst="rect">
            <a:avLst/>
          </a:prstGeom>
          <a:noFill/>
        </p:spPr>
        <p:txBody>
          <a:bodyPr wrap="square" rtlCol="0">
            <a:spAutoFit/>
          </a:bodyPr>
          <a:lstStyle/>
          <a:p>
            <a:r>
              <a:rPr lang="ro-RO" sz="1200" b="1" u="sng" dirty="0" err="1">
                <a:solidFill>
                  <a:schemeClr val="bg1"/>
                </a:solidFill>
                <a:latin typeface="Montserrat" pitchFamily="2" charset="77"/>
              </a:rPr>
              <a:t>Day</a:t>
            </a:r>
            <a:r>
              <a:rPr lang="ro-RO" sz="1200" b="1" u="sng" dirty="0">
                <a:solidFill>
                  <a:schemeClr val="bg1"/>
                </a:solidFill>
                <a:latin typeface="Montserrat" pitchFamily="2" charset="77"/>
              </a:rPr>
              <a:t> 2-6</a:t>
            </a:r>
          </a:p>
        </p:txBody>
      </p:sp>
      <p:sp>
        <p:nvSpPr>
          <p:cNvPr id="26" name="TextBox 25">
            <a:extLst>
              <a:ext uri="{FF2B5EF4-FFF2-40B4-BE49-F238E27FC236}">
                <a16:creationId xmlns:a16="http://schemas.microsoft.com/office/drawing/2014/main" id="{620C0547-B038-9D42-BDAC-D38457DF260A}"/>
              </a:ext>
            </a:extLst>
          </p:cNvPr>
          <p:cNvSpPr txBox="1"/>
          <p:nvPr/>
        </p:nvSpPr>
        <p:spPr>
          <a:xfrm>
            <a:off x="1317870" y="1993347"/>
            <a:ext cx="7689564" cy="646331"/>
          </a:xfrm>
          <a:prstGeom prst="rect">
            <a:avLst/>
          </a:prstGeom>
          <a:noFill/>
        </p:spPr>
        <p:txBody>
          <a:bodyPr wrap="square" rtlCol="0">
            <a:spAutoFit/>
          </a:bodyPr>
          <a:lstStyle/>
          <a:p>
            <a:r>
              <a:rPr lang="ro-RO" sz="1200" dirty="0" err="1">
                <a:solidFill>
                  <a:schemeClr val="bg1"/>
                </a:solidFill>
                <a:latin typeface="Montserrat" pitchFamily="2" charset="77"/>
              </a:rPr>
              <a:t>Reconnecting</a:t>
            </a:r>
            <a:r>
              <a:rPr lang="ro-RO" sz="1200" dirty="0">
                <a:solidFill>
                  <a:schemeClr val="bg1"/>
                </a:solidFill>
                <a:latin typeface="Montserrat" pitchFamily="2" charset="77"/>
              </a:rPr>
              <a:t>. </a:t>
            </a:r>
            <a:r>
              <a:rPr lang="ro-RO" sz="1200" dirty="0" err="1">
                <a:solidFill>
                  <a:schemeClr val="bg1"/>
                </a:solidFill>
                <a:latin typeface="Montserrat" pitchFamily="2" charset="77"/>
              </a:rPr>
              <a:t>Intro</a:t>
            </a:r>
            <a:r>
              <a:rPr lang="ro-RO" sz="1200" dirty="0">
                <a:solidFill>
                  <a:schemeClr val="bg1"/>
                </a:solidFill>
                <a:latin typeface="Montserrat" pitchFamily="2" charset="77"/>
              </a:rPr>
              <a:t> in social </a:t>
            </a:r>
            <a:r>
              <a:rPr lang="ro-RO" sz="1200" dirty="0" err="1">
                <a:solidFill>
                  <a:schemeClr val="bg1"/>
                </a:solidFill>
                <a:latin typeface="Montserrat" pitchFamily="2" charset="77"/>
              </a:rPr>
              <a:t>entrepreneurship</a:t>
            </a:r>
            <a:r>
              <a:rPr lang="ro-RO" sz="1200" dirty="0">
                <a:solidFill>
                  <a:schemeClr val="bg1"/>
                </a:solidFill>
                <a:latin typeface="Montserrat" pitchFamily="2" charset="77"/>
              </a:rPr>
              <a:t> – </a:t>
            </a:r>
            <a:r>
              <a:rPr lang="ro-RO" sz="1200" dirty="0" err="1">
                <a:solidFill>
                  <a:schemeClr val="bg1"/>
                </a:solidFill>
                <a:latin typeface="Montserrat" pitchFamily="2" charset="77"/>
              </a:rPr>
              <a:t>what</a:t>
            </a:r>
            <a:r>
              <a:rPr lang="ro-RO" sz="1200" dirty="0">
                <a:solidFill>
                  <a:schemeClr val="bg1"/>
                </a:solidFill>
                <a:latin typeface="Montserrat" pitchFamily="2" charset="77"/>
              </a:rPr>
              <a:t> it </a:t>
            </a:r>
            <a:r>
              <a:rPr lang="ro-RO" sz="1200" dirty="0" err="1">
                <a:solidFill>
                  <a:schemeClr val="bg1"/>
                </a:solidFill>
                <a:latin typeface="Montserrat" pitchFamily="2" charset="77"/>
              </a:rPr>
              <a:t>is</a:t>
            </a:r>
            <a:r>
              <a:rPr lang="ro-RO" sz="1200" dirty="0">
                <a:solidFill>
                  <a:schemeClr val="bg1"/>
                </a:solidFill>
                <a:latin typeface="Montserrat" pitchFamily="2" charset="77"/>
              </a:rPr>
              <a:t>, </a:t>
            </a:r>
            <a:r>
              <a:rPr lang="ro-RO" sz="1200" dirty="0" err="1">
                <a:solidFill>
                  <a:schemeClr val="bg1"/>
                </a:solidFill>
                <a:latin typeface="Montserrat" pitchFamily="2" charset="77"/>
              </a:rPr>
              <a:t>what</a:t>
            </a:r>
            <a:r>
              <a:rPr lang="ro-RO" sz="1200" dirty="0">
                <a:solidFill>
                  <a:schemeClr val="bg1"/>
                </a:solidFill>
                <a:latin typeface="Montserrat" pitchFamily="2" charset="77"/>
              </a:rPr>
              <a:t> are </a:t>
            </a:r>
            <a:r>
              <a:rPr lang="ro-RO" sz="1200" dirty="0" err="1">
                <a:solidFill>
                  <a:schemeClr val="bg1"/>
                </a:solidFill>
                <a:latin typeface="Montserrat" pitchFamily="2" charset="77"/>
              </a:rPr>
              <a:t>the</a:t>
            </a:r>
            <a:r>
              <a:rPr lang="ro-RO" sz="1200" dirty="0">
                <a:solidFill>
                  <a:schemeClr val="bg1"/>
                </a:solidFill>
                <a:latin typeface="Montserrat" pitchFamily="2" charset="77"/>
              </a:rPr>
              <a:t> </a:t>
            </a:r>
            <a:r>
              <a:rPr lang="ro-RO" sz="1200" dirty="0" err="1">
                <a:solidFill>
                  <a:schemeClr val="bg1"/>
                </a:solidFill>
                <a:latin typeface="Montserrat" pitchFamily="2" charset="77"/>
              </a:rPr>
              <a:t>different</a:t>
            </a:r>
            <a:r>
              <a:rPr lang="ro-RO" sz="1200" dirty="0">
                <a:solidFill>
                  <a:schemeClr val="bg1"/>
                </a:solidFill>
                <a:latin typeface="Montserrat" pitchFamily="2" charset="77"/>
              </a:rPr>
              <a:t> </a:t>
            </a:r>
            <a:r>
              <a:rPr lang="ro-RO" sz="1200" dirty="0" err="1">
                <a:solidFill>
                  <a:schemeClr val="bg1"/>
                </a:solidFill>
                <a:latin typeface="Montserrat" pitchFamily="2" charset="77"/>
              </a:rPr>
              <a:t>forms</a:t>
            </a:r>
            <a:r>
              <a:rPr lang="ro-RO" sz="1200" dirty="0">
                <a:solidFill>
                  <a:schemeClr val="bg1"/>
                </a:solidFill>
                <a:latin typeface="Montserrat" pitchFamily="2" charset="77"/>
              </a:rPr>
              <a:t> of social </a:t>
            </a:r>
            <a:r>
              <a:rPr lang="ro-RO" sz="1200" dirty="0" err="1">
                <a:solidFill>
                  <a:schemeClr val="bg1"/>
                </a:solidFill>
                <a:latin typeface="Montserrat" pitchFamily="2" charset="77"/>
              </a:rPr>
              <a:t>entrepreneurship</a:t>
            </a:r>
            <a:endParaRPr lang="ro-RO" sz="1200" dirty="0">
              <a:solidFill>
                <a:schemeClr val="bg1"/>
              </a:solidFill>
              <a:latin typeface="Montserrat" pitchFamily="2" charset="77"/>
            </a:endParaRPr>
          </a:p>
          <a:p>
            <a:r>
              <a:rPr lang="ro-RO" sz="1200" dirty="0">
                <a:solidFill>
                  <a:schemeClr val="bg1"/>
                </a:solidFill>
                <a:latin typeface="Montserrat" pitchFamily="2" charset="77"/>
              </a:rPr>
              <a:t>Gallery of social </a:t>
            </a:r>
            <a:r>
              <a:rPr lang="ro-RO" sz="1200" dirty="0" err="1">
                <a:solidFill>
                  <a:schemeClr val="bg1"/>
                </a:solidFill>
                <a:latin typeface="Montserrat" pitchFamily="2" charset="77"/>
              </a:rPr>
              <a:t>entrepreneurship</a:t>
            </a:r>
            <a:r>
              <a:rPr lang="ro-RO" sz="1200" dirty="0">
                <a:solidFill>
                  <a:schemeClr val="bg1"/>
                </a:solidFill>
                <a:latin typeface="Montserrat" pitchFamily="2" charset="77"/>
              </a:rPr>
              <a:t> </a:t>
            </a:r>
            <a:r>
              <a:rPr lang="ro-RO" sz="1200" dirty="0" err="1">
                <a:solidFill>
                  <a:schemeClr val="bg1"/>
                </a:solidFill>
                <a:latin typeface="Montserrat" pitchFamily="2" charset="77"/>
              </a:rPr>
              <a:t>projects</a:t>
            </a:r>
            <a:r>
              <a:rPr lang="ro-RO" sz="1200" dirty="0">
                <a:solidFill>
                  <a:schemeClr val="bg1"/>
                </a:solidFill>
                <a:latin typeface="Montserrat" pitchFamily="2" charset="77"/>
              </a:rPr>
              <a:t> </a:t>
            </a:r>
            <a:r>
              <a:rPr lang="ro-RO" sz="1200" dirty="0" err="1">
                <a:solidFill>
                  <a:schemeClr val="bg1"/>
                </a:solidFill>
                <a:latin typeface="Montserrat" pitchFamily="2" charset="77"/>
              </a:rPr>
              <a:t>from</a:t>
            </a:r>
            <a:r>
              <a:rPr lang="ro-RO" sz="1200" dirty="0">
                <a:solidFill>
                  <a:schemeClr val="bg1"/>
                </a:solidFill>
                <a:latin typeface="Montserrat" pitchFamily="2" charset="77"/>
              </a:rPr>
              <a:t> </a:t>
            </a:r>
            <a:r>
              <a:rPr lang="ro-RO" sz="1200" dirty="0" err="1">
                <a:solidFill>
                  <a:schemeClr val="bg1"/>
                </a:solidFill>
                <a:latin typeface="Montserrat" pitchFamily="2" charset="77"/>
              </a:rPr>
              <a:t>your</a:t>
            </a:r>
            <a:r>
              <a:rPr lang="ro-RO" sz="1200" dirty="0">
                <a:solidFill>
                  <a:schemeClr val="bg1"/>
                </a:solidFill>
                <a:latin typeface="Montserrat" pitchFamily="2" charset="77"/>
              </a:rPr>
              <a:t> country</a:t>
            </a:r>
          </a:p>
          <a:p>
            <a:endParaRPr lang="ro-RO" sz="1200" dirty="0">
              <a:solidFill>
                <a:schemeClr val="bg1"/>
              </a:solidFill>
              <a:latin typeface="Montserrat" pitchFamily="2" charset="77"/>
            </a:endParaRPr>
          </a:p>
        </p:txBody>
      </p:sp>
      <p:sp>
        <p:nvSpPr>
          <p:cNvPr id="27" name="TextBox 26">
            <a:extLst>
              <a:ext uri="{FF2B5EF4-FFF2-40B4-BE49-F238E27FC236}">
                <a16:creationId xmlns:a16="http://schemas.microsoft.com/office/drawing/2014/main" id="{EFD9F48B-8921-5541-A8F0-4B5E23CC41CD}"/>
              </a:ext>
            </a:extLst>
          </p:cNvPr>
          <p:cNvSpPr txBox="1"/>
          <p:nvPr/>
        </p:nvSpPr>
        <p:spPr>
          <a:xfrm>
            <a:off x="1317870" y="2942084"/>
            <a:ext cx="7689564" cy="1569660"/>
          </a:xfrm>
          <a:prstGeom prst="rect">
            <a:avLst/>
          </a:prstGeom>
          <a:noFill/>
        </p:spPr>
        <p:txBody>
          <a:bodyPr wrap="square" rtlCol="0">
            <a:spAutoFit/>
          </a:bodyPr>
          <a:lstStyle/>
          <a:p>
            <a:r>
              <a:rPr lang="ro-RO" sz="1200" dirty="0" err="1">
                <a:solidFill>
                  <a:schemeClr val="bg1"/>
                </a:solidFill>
                <a:latin typeface="Montserrat" pitchFamily="2" charset="77"/>
              </a:rPr>
              <a:t>Introduction</a:t>
            </a:r>
            <a:r>
              <a:rPr lang="ro-RO" sz="1200" dirty="0">
                <a:solidFill>
                  <a:schemeClr val="bg1"/>
                </a:solidFill>
                <a:latin typeface="Montserrat" pitchFamily="2" charset="77"/>
              </a:rPr>
              <a:t> </a:t>
            </a:r>
            <a:r>
              <a:rPr lang="ro-RO" sz="1200" dirty="0" err="1">
                <a:solidFill>
                  <a:schemeClr val="bg1"/>
                </a:solidFill>
                <a:latin typeface="Montserrat" pitchFamily="2" charset="77"/>
              </a:rPr>
              <a:t>to</a:t>
            </a:r>
            <a:r>
              <a:rPr lang="ro-RO" sz="1200" dirty="0">
                <a:solidFill>
                  <a:schemeClr val="bg1"/>
                </a:solidFill>
                <a:latin typeface="Montserrat" pitchFamily="2" charset="77"/>
              </a:rPr>
              <a:t> Play Incubate </a:t>
            </a:r>
            <a:r>
              <a:rPr lang="ro-RO" sz="1200" dirty="0" err="1">
                <a:solidFill>
                  <a:schemeClr val="bg1"/>
                </a:solidFill>
                <a:latin typeface="Montserrat" pitchFamily="2" charset="77"/>
              </a:rPr>
              <a:t>methodology</a:t>
            </a:r>
            <a:r>
              <a:rPr lang="ro-RO" sz="1200" dirty="0">
                <a:solidFill>
                  <a:schemeClr val="bg1"/>
                </a:solidFill>
                <a:latin typeface="Montserrat" pitchFamily="2" charset="77"/>
              </a:rPr>
              <a:t> – a 6 </a:t>
            </a:r>
            <a:r>
              <a:rPr lang="ro-RO" sz="1200" dirty="0" err="1">
                <a:solidFill>
                  <a:schemeClr val="bg1"/>
                </a:solidFill>
                <a:latin typeface="Montserrat" pitchFamily="2" charset="77"/>
              </a:rPr>
              <a:t>days</a:t>
            </a:r>
            <a:r>
              <a:rPr lang="ro-RO" sz="1200" dirty="0">
                <a:solidFill>
                  <a:schemeClr val="bg1"/>
                </a:solidFill>
                <a:latin typeface="Montserrat" pitchFamily="2" charset="77"/>
              </a:rPr>
              <a:t> </a:t>
            </a:r>
            <a:r>
              <a:rPr lang="ro-RO" sz="1200" dirty="0" err="1">
                <a:solidFill>
                  <a:schemeClr val="bg1"/>
                </a:solidFill>
                <a:latin typeface="Montserrat" pitchFamily="2" charset="77"/>
              </a:rPr>
              <a:t>marathon</a:t>
            </a:r>
            <a:r>
              <a:rPr lang="ro-RO" sz="1200" dirty="0">
                <a:solidFill>
                  <a:schemeClr val="bg1"/>
                </a:solidFill>
                <a:latin typeface="Montserrat" pitchFamily="2" charset="77"/>
              </a:rPr>
              <a:t> </a:t>
            </a:r>
            <a:r>
              <a:rPr lang="ro-RO" sz="1200" dirty="0" err="1">
                <a:solidFill>
                  <a:schemeClr val="bg1"/>
                </a:solidFill>
                <a:latin typeface="Montserrat" pitchFamily="2" charset="77"/>
              </a:rPr>
              <a:t>to</a:t>
            </a:r>
            <a:r>
              <a:rPr lang="ro-RO" sz="1200" dirty="0">
                <a:solidFill>
                  <a:schemeClr val="bg1"/>
                </a:solidFill>
                <a:latin typeface="Montserrat" pitchFamily="2" charset="77"/>
              </a:rPr>
              <a:t> create social start-</a:t>
            </a:r>
            <a:r>
              <a:rPr lang="ro-RO" sz="1200" dirty="0" err="1">
                <a:solidFill>
                  <a:schemeClr val="bg1"/>
                </a:solidFill>
                <a:latin typeface="Montserrat" pitchFamily="2" charset="77"/>
              </a:rPr>
              <a:t>ups</a:t>
            </a:r>
            <a:endParaRPr lang="ro-RO" sz="1200" dirty="0">
              <a:solidFill>
                <a:schemeClr val="bg1"/>
              </a:solidFill>
              <a:latin typeface="Montserrat" pitchFamily="2" charset="77"/>
            </a:endParaRPr>
          </a:p>
          <a:p>
            <a:r>
              <a:rPr lang="ro-RO" sz="1200" dirty="0">
                <a:solidFill>
                  <a:schemeClr val="bg1"/>
                </a:solidFill>
                <a:latin typeface="Montserrat" pitchFamily="2" charset="77"/>
              </a:rPr>
              <a:t>4 </a:t>
            </a:r>
            <a:r>
              <a:rPr lang="ro-RO" sz="1200" dirty="0" err="1">
                <a:solidFill>
                  <a:schemeClr val="bg1"/>
                </a:solidFill>
                <a:latin typeface="Montserrat" pitchFamily="2" charset="77"/>
              </a:rPr>
              <a:t>phases</a:t>
            </a:r>
            <a:r>
              <a:rPr lang="ro-RO" sz="1200" dirty="0">
                <a:solidFill>
                  <a:schemeClr val="bg1"/>
                </a:solidFill>
                <a:latin typeface="Montserrat" pitchFamily="2" charset="77"/>
              </a:rPr>
              <a:t>: </a:t>
            </a:r>
          </a:p>
          <a:p>
            <a:r>
              <a:rPr lang="ro-RO" sz="1200" dirty="0" err="1">
                <a:solidFill>
                  <a:schemeClr val="bg1"/>
                </a:solidFill>
                <a:latin typeface="Montserrat" pitchFamily="2" charset="77"/>
              </a:rPr>
              <a:t>Phase</a:t>
            </a:r>
            <a:r>
              <a:rPr lang="ro-RO" sz="1200" dirty="0">
                <a:solidFill>
                  <a:schemeClr val="bg1"/>
                </a:solidFill>
                <a:latin typeface="Montserrat" pitchFamily="2" charset="77"/>
              </a:rPr>
              <a:t> 1: </a:t>
            </a:r>
            <a:r>
              <a:rPr lang="ro-RO" sz="1200" dirty="0" err="1">
                <a:solidFill>
                  <a:schemeClr val="bg1"/>
                </a:solidFill>
                <a:latin typeface="Montserrat" pitchFamily="2" charset="77"/>
              </a:rPr>
              <a:t>You</a:t>
            </a:r>
            <a:r>
              <a:rPr lang="ro-RO" sz="1200" dirty="0">
                <a:solidFill>
                  <a:schemeClr val="bg1"/>
                </a:solidFill>
                <a:latin typeface="Montserrat" pitchFamily="2" charset="77"/>
              </a:rPr>
              <a:t>. The </a:t>
            </a:r>
            <a:r>
              <a:rPr lang="ro-RO" sz="1200" dirty="0" err="1">
                <a:solidFill>
                  <a:schemeClr val="bg1"/>
                </a:solidFill>
                <a:latin typeface="Montserrat" pitchFamily="2" charset="77"/>
              </a:rPr>
              <a:t>Road</a:t>
            </a:r>
            <a:r>
              <a:rPr lang="ro-RO" sz="1200" dirty="0">
                <a:solidFill>
                  <a:schemeClr val="bg1"/>
                </a:solidFill>
                <a:latin typeface="Montserrat" pitchFamily="2" charset="77"/>
              </a:rPr>
              <a:t> of </a:t>
            </a:r>
            <a:r>
              <a:rPr lang="ro-RO" sz="1200" dirty="0" err="1">
                <a:solidFill>
                  <a:schemeClr val="bg1"/>
                </a:solidFill>
                <a:latin typeface="Montserrat" pitchFamily="2" charset="77"/>
              </a:rPr>
              <a:t>Trials</a:t>
            </a:r>
            <a:endParaRPr lang="ro-RO" sz="1200" dirty="0">
              <a:solidFill>
                <a:schemeClr val="bg1"/>
              </a:solidFill>
              <a:latin typeface="Montserrat" pitchFamily="2" charset="77"/>
            </a:endParaRPr>
          </a:p>
          <a:p>
            <a:r>
              <a:rPr lang="ro-RO" sz="1200" dirty="0" err="1">
                <a:solidFill>
                  <a:schemeClr val="bg1"/>
                </a:solidFill>
                <a:latin typeface="Montserrat" pitchFamily="2" charset="77"/>
              </a:rPr>
              <a:t>Phase</a:t>
            </a:r>
            <a:r>
              <a:rPr lang="ro-RO" sz="1200" dirty="0">
                <a:solidFill>
                  <a:schemeClr val="bg1"/>
                </a:solidFill>
                <a:latin typeface="Montserrat" pitchFamily="2" charset="77"/>
              </a:rPr>
              <a:t> 2: Idea. Creative </a:t>
            </a:r>
            <a:r>
              <a:rPr lang="ro-RO" sz="1200" dirty="0" err="1">
                <a:solidFill>
                  <a:schemeClr val="bg1"/>
                </a:solidFill>
                <a:latin typeface="Montserrat" pitchFamily="2" charset="77"/>
              </a:rPr>
              <a:t>Islands</a:t>
            </a:r>
            <a:endParaRPr lang="ro-RO" sz="1200" dirty="0">
              <a:solidFill>
                <a:schemeClr val="bg1"/>
              </a:solidFill>
              <a:latin typeface="Montserrat" pitchFamily="2" charset="77"/>
            </a:endParaRPr>
          </a:p>
          <a:p>
            <a:r>
              <a:rPr lang="ro-RO" sz="1200" dirty="0" err="1">
                <a:solidFill>
                  <a:schemeClr val="bg1"/>
                </a:solidFill>
                <a:latin typeface="Montserrat" pitchFamily="2" charset="77"/>
              </a:rPr>
              <a:t>Phase</a:t>
            </a:r>
            <a:r>
              <a:rPr lang="ro-RO" sz="1200" dirty="0">
                <a:solidFill>
                  <a:schemeClr val="bg1"/>
                </a:solidFill>
                <a:latin typeface="Montserrat" pitchFamily="2" charset="77"/>
              </a:rPr>
              <a:t> 3: Project. The social start-</a:t>
            </a:r>
            <a:r>
              <a:rPr lang="ro-RO" sz="1200" dirty="0" err="1">
                <a:solidFill>
                  <a:schemeClr val="bg1"/>
                </a:solidFill>
                <a:latin typeface="Montserrat" pitchFamily="2" charset="77"/>
              </a:rPr>
              <a:t>up</a:t>
            </a:r>
            <a:endParaRPr lang="ro-RO" sz="1200" dirty="0">
              <a:solidFill>
                <a:schemeClr val="bg1"/>
              </a:solidFill>
              <a:latin typeface="Montserrat" pitchFamily="2" charset="77"/>
            </a:endParaRPr>
          </a:p>
          <a:p>
            <a:r>
              <a:rPr lang="ro-RO" sz="1200" dirty="0" err="1">
                <a:solidFill>
                  <a:schemeClr val="bg1"/>
                </a:solidFill>
                <a:latin typeface="Montserrat" pitchFamily="2" charset="77"/>
              </a:rPr>
              <a:t>Phase</a:t>
            </a:r>
            <a:r>
              <a:rPr lang="ro-RO" sz="1200" dirty="0">
                <a:solidFill>
                  <a:schemeClr val="bg1"/>
                </a:solidFill>
                <a:latin typeface="Montserrat" pitchFamily="2" charset="77"/>
              </a:rPr>
              <a:t> 4: </a:t>
            </a:r>
            <a:r>
              <a:rPr lang="ro-RO" sz="1200" dirty="0" err="1">
                <a:solidFill>
                  <a:schemeClr val="bg1"/>
                </a:solidFill>
                <a:latin typeface="Montserrat" pitchFamily="2" charset="77"/>
              </a:rPr>
              <a:t>Grow</a:t>
            </a:r>
            <a:r>
              <a:rPr lang="ro-RO" sz="1200" dirty="0">
                <a:solidFill>
                  <a:schemeClr val="bg1"/>
                </a:solidFill>
                <a:latin typeface="Montserrat" pitchFamily="2" charset="77"/>
              </a:rPr>
              <a:t>. Magic </a:t>
            </a:r>
            <a:r>
              <a:rPr lang="ro-RO" sz="1200" dirty="0" err="1">
                <a:solidFill>
                  <a:schemeClr val="bg1"/>
                </a:solidFill>
                <a:latin typeface="Montserrat" pitchFamily="2" charset="77"/>
              </a:rPr>
              <a:t>Flight</a:t>
            </a:r>
            <a:endParaRPr lang="ro-RO" sz="1200" dirty="0">
              <a:solidFill>
                <a:schemeClr val="bg1"/>
              </a:solidFill>
              <a:latin typeface="Montserrat" pitchFamily="2" charset="77"/>
            </a:endParaRPr>
          </a:p>
          <a:p>
            <a:endParaRPr lang="ro-RO" sz="1200" dirty="0">
              <a:solidFill>
                <a:schemeClr val="bg1"/>
              </a:solidFill>
              <a:latin typeface="Montserrat" pitchFamily="2" charset="77"/>
            </a:endParaRPr>
          </a:p>
          <a:p>
            <a:r>
              <a:rPr lang="ro-RO" sz="1200" dirty="0" err="1">
                <a:solidFill>
                  <a:schemeClr val="bg1"/>
                </a:solidFill>
                <a:latin typeface="Montserrat" pitchFamily="2" charset="77"/>
              </a:rPr>
              <a:t>Visits</a:t>
            </a:r>
            <a:r>
              <a:rPr lang="ro-RO" sz="1200" dirty="0">
                <a:solidFill>
                  <a:schemeClr val="bg1"/>
                </a:solidFill>
                <a:latin typeface="Montserrat" pitchFamily="2" charset="77"/>
              </a:rPr>
              <a:t> </a:t>
            </a:r>
            <a:r>
              <a:rPr lang="ro-RO" sz="1200" dirty="0" err="1">
                <a:solidFill>
                  <a:schemeClr val="bg1"/>
                </a:solidFill>
                <a:latin typeface="Montserrat" pitchFamily="2" charset="77"/>
              </a:rPr>
              <a:t>to</a:t>
            </a:r>
            <a:r>
              <a:rPr lang="ro-RO" sz="1200" dirty="0">
                <a:solidFill>
                  <a:schemeClr val="bg1"/>
                </a:solidFill>
                <a:latin typeface="Montserrat" pitchFamily="2" charset="77"/>
              </a:rPr>
              <a:t> local  </a:t>
            </a:r>
            <a:r>
              <a:rPr lang="ro-RO" sz="1200" dirty="0" err="1">
                <a:solidFill>
                  <a:schemeClr val="bg1"/>
                </a:solidFill>
                <a:latin typeface="Montserrat" pitchFamily="2" charset="77"/>
              </a:rPr>
              <a:t>young</a:t>
            </a:r>
            <a:r>
              <a:rPr lang="ro-RO" sz="1200" dirty="0">
                <a:solidFill>
                  <a:schemeClr val="bg1"/>
                </a:solidFill>
                <a:latin typeface="Montserrat" pitchFamily="2" charset="77"/>
              </a:rPr>
              <a:t> </a:t>
            </a:r>
            <a:r>
              <a:rPr lang="ro-RO" sz="1200" dirty="0" err="1">
                <a:solidFill>
                  <a:schemeClr val="bg1"/>
                </a:solidFill>
                <a:latin typeface="Montserrat" pitchFamily="2" charset="77"/>
              </a:rPr>
              <a:t>entrepreneurs</a:t>
            </a:r>
            <a:r>
              <a:rPr lang="ro-RO" sz="1200" dirty="0">
                <a:solidFill>
                  <a:schemeClr val="bg1"/>
                </a:solidFill>
                <a:latin typeface="Montserrat" pitchFamily="2" charset="77"/>
              </a:rPr>
              <a:t>/</a:t>
            </a:r>
            <a:r>
              <a:rPr lang="ro-RO" sz="1200" dirty="0" err="1">
                <a:solidFill>
                  <a:schemeClr val="bg1"/>
                </a:solidFill>
                <a:latin typeface="Montserrat" pitchFamily="2" charset="77"/>
              </a:rPr>
              <a:t>HUBs</a:t>
            </a:r>
            <a:endParaRPr lang="ro-RO" sz="1200" dirty="0">
              <a:solidFill>
                <a:schemeClr val="bg1"/>
              </a:solidFill>
              <a:latin typeface="Montserrat" pitchFamily="2" charset="77"/>
            </a:endParaRPr>
          </a:p>
        </p:txBody>
      </p:sp>
      <p:sp>
        <p:nvSpPr>
          <p:cNvPr id="33" name="TextBox 32">
            <a:extLst>
              <a:ext uri="{FF2B5EF4-FFF2-40B4-BE49-F238E27FC236}">
                <a16:creationId xmlns:a16="http://schemas.microsoft.com/office/drawing/2014/main" id="{4ECE28FA-4810-EB4B-B0DE-3230BEA8B898}"/>
              </a:ext>
            </a:extLst>
          </p:cNvPr>
          <p:cNvSpPr txBox="1"/>
          <p:nvPr/>
        </p:nvSpPr>
        <p:spPr>
          <a:xfrm>
            <a:off x="1306140" y="4628946"/>
            <a:ext cx="1472831" cy="276999"/>
          </a:xfrm>
          <a:prstGeom prst="rect">
            <a:avLst/>
          </a:prstGeom>
          <a:noFill/>
        </p:spPr>
        <p:txBody>
          <a:bodyPr wrap="square" rtlCol="0">
            <a:spAutoFit/>
          </a:bodyPr>
          <a:lstStyle/>
          <a:p>
            <a:r>
              <a:rPr lang="ro-RO" sz="1200" b="1" u="sng" dirty="0" err="1">
                <a:solidFill>
                  <a:schemeClr val="bg1"/>
                </a:solidFill>
                <a:latin typeface="Montserrat" pitchFamily="2" charset="77"/>
              </a:rPr>
              <a:t>Day</a:t>
            </a:r>
            <a:r>
              <a:rPr lang="ro-RO" sz="1200" b="1" u="sng" dirty="0">
                <a:solidFill>
                  <a:schemeClr val="bg1"/>
                </a:solidFill>
                <a:latin typeface="Montserrat" pitchFamily="2" charset="77"/>
              </a:rPr>
              <a:t> 7</a:t>
            </a:r>
          </a:p>
        </p:txBody>
      </p:sp>
      <p:sp>
        <p:nvSpPr>
          <p:cNvPr id="34" name="TextBox 33">
            <a:extLst>
              <a:ext uri="{FF2B5EF4-FFF2-40B4-BE49-F238E27FC236}">
                <a16:creationId xmlns:a16="http://schemas.microsoft.com/office/drawing/2014/main" id="{2763D05B-0F29-034F-936C-3EEEF9433B19}"/>
              </a:ext>
            </a:extLst>
          </p:cNvPr>
          <p:cNvSpPr txBox="1"/>
          <p:nvPr/>
        </p:nvSpPr>
        <p:spPr>
          <a:xfrm>
            <a:off x="1306140" y="4867851"/>
            <a:ext cx="7689564" cy="276999"/>
          </a:xfrm>
          <a:prstGeom prst="rect">
            <a:avLst/>
          </a:prstGeom>
          <a:noFill/>
        </p:spPr>
        <p:txBody>
          <a:bodyPr wrap="square" rtlCol="0">
            <a:spAutoFit/>
          </a:bodyPr>
          <a:lstStyle/>
          <a:p>
            <a:r>
              <a:rPr lang="ro-RO" sz="1200" dirty="0" err="1">
                <a:solidFill>
                  <a:schemeClr val="bg1"/>
                </a:solidFill>
                <a:latin typeface="Montserrat" pitchFamily="2" charset="77"/>
              </a:rPr>
              <a:t>Introduction</a:t>
            </a:r>
            <a:r>
              <a:rPr lang="ro-RO" sz="1200" dirty="0">
                <a:solidFill>
                  <a:schemeClr val="bg1"/>
                </a:solidFill>
                <a:latin typeface="Montserrat" pitchFamily="2" charset="77"/>
              </a:rPr>
              <a:t> in board game design. Preparing for </a:t>
            </a:r>
            <a:r>
              <a:rPr lang="en-US" sz="1200" dirty="0">
                <a:solidFill>
                  <a:schemeClr val="bg1"/>
                </a:solidFill>
                <a:latin typeface="Montserrat" pitchFamily="2" charset="77"/>
              </a:rPr>
              <a:t>Georgia</a:t>
            </a:r>
            <a:r>
              <a:rPr lang="ro-RO" sz="1200" dirty="0">
                <a:solidFill>
                  <a:schemeClr val="bg1"/>
                </a:solidFill>
                <a:latin typeface="Montserrat" pitchFamily="2" charset="77"/>
              </a:rPr>
              <a:t>. </a:t>
            </a:r>
            <a:r>
              <a:rPr lang="ro-RO" sz="1200" dirty="0" err="1">
                <a:solidFill>
                  <a:schemeClr val="bg1"/>
                </a:solidFill>
                <a:latin typeface="Montserrat" pitchFamily="2" charset="77"/>
              </a:rPr>
              <a:t>Evaluation</a:t>
            </a:r>
            <a:r>
              <a:rPr lang="ro-RO" sz="1200" dirty="0">
                <a:solidFill>
                  <a:schemeClr val="bg1"/>
                </a:solidFill>
                <a:latin typeface="Montserrat" pitchFamily="2" charset="77"/>
              </a:rPr>
              <a:t>. </a:t>
            </a:r>
          </a:p>
        </p:txBody>
      </p:sp>
      <p:pic>
        <p:nvPicPr>
          <p:cNvPr id="11" name="Picture 10">
            <a:extLst>
              <a:ext uri="{FF2B5EF4-FFF2-40B4-BE49-F238E27FC236}">
                <a16:creationId xmlns:a16="http://schemas.microsoft.com/office/drawing/2014/main" id="{8D24BEF4-ACB5-4BC6-82BA-FFC0113638CD}"/>
              </a:ext>
            </a:extLst>
          </p:cNvPr>
          <p:cNvPicPr>
            <a:picLocks noChangeAspect="1"/>
          </p:cNvPicPr>
          <p:nvPr/>
        </p:nvPicPr>
        <p:blipFill>
          <a:blip r:embed="rId3"/>
          <a:srcRect/>
          <a:stretch/>
        </p:blipFill>
        <p:spPr>
          <a:xfrm>
            <a:off x="7190058" y="728115"/>
            <a:ext cx="1295604" cy="412116"/>
          </a:xfrm>
          <a:prstGeom prst="rect">
            <a:avLst/>
          </a:prstGeom>
        </p:spPr>
      </p:pic>
    </p:spTree>
    <p:extLst>
      <p:ext uri="{BB962C8B-B14F-4D97-AF65-F5344CB8AC3E}">
        <p14:creationId xmlns:p14="http://schemas.microsoft.com/office/powerpoint/2010/main" val="1554260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5295" y="1248007"/>
            <a:ext cx="3650515" cy="323165"/>
          </a:xfrm>
          <a:prstGeom prst="rect">
            <a:avLst/>
          </a:prstGeom>
          <a:noFill/>
        </p:spPr>
        <p:txBody>
          <a:bodyPr wrap="square" rtlCol="0">
            <a:spAutoFit/>
          </a:bodyPr>
          <a:lstStyle/>
          <a:p>
            <a:r>
              <a:rPr lang="ro-RO" sz="1500" b="1" dirty="0">
                <a:solidFill>
                  <a:srgbClr val="FF0000"/>
                </a:solidFill>
                <a:latin typeface="Montserrat Alternates" pitchFamily="2" charset="77"/>
                <a:ea typeface="Norwester" charset="0"/>
                <a:cs typeface="Norwester" charset="0"/>
              </a:rPr>
              <a:t>ACCOMMODATION  - TO ADD</a:t>
            </a:r>
          </a:p>
        </p:txBody>
      </p:sp>
      <p:sp>
        <p:nvSpPr>
          <p:cNvPr id="16" name="TextBox 15">
            <a:extLst>
              <a:ext uri="{FF2B5EF4-FFF2-40B4-BE49-F238E27FC236}">
                <a16:creationId xmlns:a16="http://schemas.microsoft.com/office/drawing/2014/main" id="{AD1F5DB8-38FB-B040-BAF7-2098A39894E8}"/>
              </a:ext>
            </a:extLst>
          </p:cNvPr>
          <p:cNvSpPr txBox="1"/>
          <p:nvPr/>
        </p:nvSpPr>
        <p:spPr>
          <a:xfrm>
            <a:off x="894505" y="1532152"/>
            <a:ext cx="4133688" cy="7211240"/>
          </a:xfrm>
          <a:prstGeom prst="rect">
            <a:avLst/>
          </a:prstGeom>
          <a:noFill/>
        </p:spPr>
        <p:txBody>
          <a:bodyPr wrap="square" numCol="2" spcCol="180000" rtlCol="0">
            <a:spAutoFit/>
          </a:bodyPr>
          <a:lstStyle/>
          <a:p>
            <a:r>
              <a:rPr lang="en-US" sz="1200" b="1" dirty="0">
                <a:solidFill>
                  <a:srgbClr val="000000"/>
                </a:solidFill>
                <a:effectLst/>
                <a:latin typeface="Times New Roman" panose="02020603050405020304" pitchFamily="18" charset="0"/>
                <a:ea typeface="Calibri" panose="020F0502020204030204" pitchFamily="34" charset="0"/>
                <a:cs typeface="DejaVu Serif"/>
              </a:rPr>
              <a:t>Venue:  </a:t>
            </a:r>
            <a:r>
              <a:rPr lang="en-US" sz="1200" dirty="0">
                <a:solidFill>
                  <a:srgbClr val="000000"/>
                </a:solidFill>
                <a:effectLst/>
                <a:latin typeface="Times New Roman" panose="02020603050405020304" pitchFamily="18" charset="0"/>
                <a:ea typeface="Calibri" panose="020F0502020204030204" pitchFamily="34" charset="0"/>
                <a:cs typeface="DejaVu Serif"/>
              </a:rPr>
              <a:t>We chose for project “Start Up and Pass On” a Labor Institute (</a:t>
            </a:r>
            <a:r>
              <a:rPr lang="en-US" sz="1200" dirty="0" err="1">
                <a:solidFill>
                  <a:srgbClr val="000000"/>
                </a:solidFill>
                <a:effectLst/>
                <a:latin typeface="Times New Roman" panose="02020603050405020304" pitchFamily="18" charset="0"/>
                <a:ea typeface="Calibri" panose="020F0502020204030204" pitchFamily="34" charset="0"/>
                <a:cs typeface="DejaVu Serif"/>
              </a:rPr>
              <a:t>Insitutul</a:t>
            </a:r>
            <a:r>
              <a:rPr lang="en-US" sz="1200" dirty="0">
                <a:solidFill>
                  <a:srgbClr val="000000"/>
                </a:solidFill>
                <a:effectLst/>
                <a:latin typeface="Times New Roman" panose="02020603050405020304" pitchFamily="18" charset="0"/>
                <a:ea typeface="Calibri" panose="020F0502020204030204" pitchFamily="34" charset="0"/>
                <a:cs typeface="DejaVu Serif"/>
              </a:rPr>
              <a:t> </a:t>
            </a:r>
            <a:r>
              <a:rPr lang="en-US" sz="1200" dirty="0" err="1">
                <a:solidFill>
                  <a:srgbClr val="000000"/>
                </a:solidFill>
                <a:effectLst/>
                <a:latin typeface="Times New Roman" panose="02020603050405020304" pitchFamily="18" charset="0"/>
                <a:ea typeface="Calibri" panose="020F0502020204030204" pitchFamily="34" charset="0"/>
                <a:cs typeface="DejaVu Serif"/>
              </a:rPr>
              <a:t>Muncii</a:t>
            </a:r>
            <a:r>
              <a:rPr lang="en-US" sz="1200" dirty="0">
                <a:solidFill>
                  <a:srgbClr val="000000"/>
                </a:solidFill>
                <a:effectLst/>
                <a:latin typeface="Times New Roman" panose="02020603050405020304" pitchFamily="18" charset="0"/>
                <a:ea typeface="Calibri" panose="020F0502020204030204" pitchFamily="34" charset="0"/>
                <a:cs typeface="DejaVu Serif"/>
              </a:rPr>
              <a:t>) Hotel.</a:t>
            </a:r>
            <a:r>
              <a:rPr lang="en-US" sz="1200" b="1" dirty="0">
                <a:solidFill>
                  <a:srgbClr val="000000"/>
                </a:solidFill>
                <a:effectLst/>
                <a:latin typeface="Times New Roman" panose="02020603050405020304" pitchFamily="18" charset="0"/>
                <a:ea typeface="Calibri" panose="020F0502020204030204" pitchFamily="34" charset="0"/>
                <a:cs typeface="DejaVu Serif"/>
              </a:rPr>
              <a:t>  </a:t>
            </a:r>
            <a:r>
              <a:rPr lang="en-US" sz="1200" b="0" dirty="0">
                <a:solidFill>
                  <a:srgbClr val="000000"/>
                </a:solidFill>
                <a:effectLst/>
                <a:latin typeface="DejaVu Serif"/>
                <a:ea typeface="Calibri" panose="020F0502020204030204" pitchFamily="34" charset="0"/>
                <a:cs typeface="DejaVu Serif"/>
              </a:rPr>
              <a:t>Labor Institute (</a:t>
            </a:r>
            <a:r>
              <a:rPr lang="en-US" sz="1200" b="0" dirty="0">
                <a:solidFill>
                  <a:srgbClr val="000000"/>
                </a:solidFill>
                <a:effectLst/>
                <a:latin typeface="DejaVu Serif"/>
                <a:ea typeface="Calibri" panose="020F0502020204030204" pitchFamily="34" charset="0"/>
                <a:cs typeface="DejaVu Serif"/>
                <a:hlinkClick r:id="rId2"/>
              </a:rPr>
              <a:t>http://institutulmuncii.md/</a:t>
            </a:r>
            <a:r>
              <a:rPr lang="en-US" sz="1200" b="0" dirty="0">
                <a:solidFill>
                  <a:srgbClr val="000000"/>
                </a:solidFill>
                <a:effectLst/>
                <a:latin typeface="DejaVu Serif"/>
                <a:ea typeface="Calibri" panose="020F0502020204030204" pitchFamily="34" charset="0"/>
                <a:cs typeface="DejaVu Serif"/>
              </a:rPr>
              <a:t>) is the educational center of The National Confederation of Trade Unions from Moldova and records a history of over 50 years. The core spheres of activity of the Institute of Labor include the following types of services: educational, research, hotel, feeding, and organization of different events.</a:t>
            </a:r>
            <a:br>
              <a:rPr lang="en-US" sz="1200" b="1" dirty="0">
                <a:solidFill>
                  <a:srgbClr val="000000"/>
                </a:solidFill>
                <a:effectLst/>
                <a:latin typeface="Times New Roman" panose="02020603050405020304" pitchFamily="18" charset="0"/>
                <a:ea typeface="Calibri" panose="020F0502020204030204" pitchFamily="34" charset="0"/>
                <a:cs typeface="DejaVu Serif"/>
              </a:rPr>
            </a:br>
            <a:br>
              <a:rPr lang="en-US" sz="1200" b="1" dirty="0">
                <a:solidFill>
                  <a:srgbClr val="000000"/>
                </a:solidFill>
                <a:effectLst/>
                <a:latin typeface="Times New Roman" panose="02020603050405020304" pitchFamily="18" charset="0"/>
                <a:ea typeface="Calibri" panose="020F0502020204030204" pitchFamily="34" charset="0"/>
                <a:cs typeface="DejaVu Serif"/>
              </a:rPr>
            </a:br>
            <a:r>
              <a:rPr lang="en-US" sz="1200" b="1" dirty="0" err="1">
                <a:solidFill>
                  <a:srgbClr val="000000"/>
                </a:solidFill>
                <a:effectLst/>
                <a:latin typeface="Times New Roman" panose="02020603050405020304" pitchFamily="18" charset="0"/>
                <a:ea typeface="Calibri" panose="020F0502020204030204" pitchFamily="34" charset="0"/>
                <a:cs typeface="DejaVu Serif"/>
              </a:rPr>
              <a:t>Addres</a:t>
            </a:r>
            <a:r>
              <a:rPr lang="en-US" sz="1200" b="1" dirty="0">
                <a:solidFill>
                  <a:srgbClr val="000000"/>
                </a:solidFill>
                <a:effectLst/>
                <a:latin typeface="Times New Roman" panose="02020603050405020304" pitchFamily="18" charset="0"/>
                <a:ea typeface="Calibri" panose="020F0502020204030204" pitchFamily="34" charset="0"/>
                <a:cs typeface="DejaVu Serif"/>
              </a:rPr>
              <a:t>: </a:t>
            </a:r>
            <a:r>
              <a:rPr lang="en-US" sz="1200" dirty="0">
                <a:solidFill>
                  <a:srgbClr val="000000"/>
                </a:solidFill>
                <a:effectLst/>
                <a:latin typeface="Times New Roman" panose="02020603050405020304" pitchFamily="18" charset="0"/>
                <a:ea typeface="Calibri" panose="020F0502020204030204" pitchFamily="34" charset="0"/>
                <a:cs typeface="DejaVu Serif"/>
              </a:rPr>
              <a:t>Republic of Moldova, Chisinau, </a:t>
            </a:r>
            <a:r>
              <a:rPr lang="en-US" sz="1200" dirty="0" err="1">
                <a:solidFill>
                  <a:srgbClr val="000000"/>
                </a:solidFill>
                <a:effectLst/>
                <a:latin typeface="Times New Roman" panose="02020603050405020304" pitchFamily="18" charset="0"/>
                <a:ea typeface="Calibri" panose="020F0502020204030204" pitchFamily="34" charset="0"/>
                <a:cs typeface="DejaVu Serif"/>
              </a:rPr>
              <a:t>Zimbrului</a:t>
            </a:r>
            <a:r>
              <a:rPr lang="en-US" sz="1200" dirty="0">
                <a:solidFill>
                  <a:srgbClr val="000000"/>
                </a:solidFill>
                <a:effectLst/>
                <a:latin typeface="Times New Roman" panose="02020603050405020304" pitchFamily="18" charset="0"/>
                <a:ea typeface="Calibri" panose="020F0502020204030204" pitchFamily="34" charset="0"/>
                <a:cs typeface="DejaVu Serif"/>
              </a:rPr>
              <a:t> 10 street.</a:t>
            </a:r>
            <a:br>
              <a:rPr lang="en-US" sz="1200" b="1" dirty="0">
                <a:solidFill>
                  <a:srgbClr val="000000"/>
                </a:solidFill>
                <a:effectLst/>
                <a:latin typeface="Times New Roman" panose="02020603050405020304" pitchFamily="18" charset="0"/>
                <a:ea typeface="Calibri" panose="020F0502020204030204" pitchFamily="34" charset="0"/>
                <a:cs typeface="DejaVu Serif"/>
              </a:rPr>
            </a:br>
            <a:endParaRPr lang="ro-RO" sz="1200" dirty="0">
              <a:solidFill>
                <a:srgbClr val="000000"/>
              </a:solidFill>
              <a:effectLst/>
              <a:latin typeface="DejaVu Serif"/>
              <a:ea typeface="Calibri" panose="020F0502020204030204" pitchFamily="34" charset="0"/>
              <a:cs typeface="DejaVu Serif"/>
            </a:endParaRPr>
          </a:p>
          <a:p>
            <a:pPr>
              <a:lnSpc>
                <a:spcPct val="115000"/>
              </a:lnSpc>
              <a:spcAft>
                <a:spcPts val="1000"/>
              </a:spcAft>
            </a:pPr>
            <a:endPar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Rooms </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Participants will share rooms of 2 roommates of the same gender. There is shower in each room. Bed linen is provided. However, we advise you to bring your own towels.</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br>
              <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Food </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There will be provided three meals per day. If you have allergies or special diets, please inform the organizers through the application forms.</a:t>
            </a:r>
            <a:b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Times New Roman" panose="02020603050405020304" pitchFamily="18" charset="0"/>
                <a:ea typeface="Calibri" panose="020F0502020204030204" pitchFamily="34" charset="0"/>
              </a:rPr>
              <a:t>Wi-Fi internet connection will be provided Hotel.</a:t>
            </a:r>
            <a:br>
              <a:rPr lang="en-US" sz="1200" dirty="0">
                <a:solidFill>
                  <a:srgbClr val="000000"/>
                </a:solidFill>
                <a:effectLst/>
                <a:latin typeface="Times New Roman" panose="02020603050405020304" pitchFamily="18" charset="0"/>
                <a:ea typeface="Calibri" panose="020F0502020204030204" pitchFamily="34" charset="0"/>
              </a:rPr>
            </a:br>
            <a:endParaRPr lang="ro-RO" sz="1200" dirty="0">
              <a:solidFill>
                <a:srgbClr val="FF0000"/>
              </a:solidFill>
              <a:latin typeface="Montserrat" pitchFamily="2" charset="77"/>
            </a:endParaRPr>
          </a:p>
        </p:txBody>
      </p:sp>
      <p:pic>
        <p:nvPicPr>
          <p:cNvPr id="3" name="Picture 2">
            <a:extLst>
              <a:ext uri="{FF2B5EF4-FFF2-40B4-BE49-F238E27FC236}">
                <a16:creationId xmlns:a16="http://schemas.microsoft.com/office/drawing/2014/main" id="{FBD5D2D9-5535-C64E-B77B-C36BE63A5DCB}"/>
              </a:ext>
            </a:extLst>
          </p:cNvPr>
          <p:cNvPicPr>
            <a:picLocks noChangeAspect="1"/>
          </p:cNvPicPr>
          <p:nvPr/>
        </p:nvPicPr>
        <p:blipFill>
          <a:blip r:embed="rId3"/>
          <a:srcRect/>
          <a:stretch/>
        </p:blipFill>
        <p:spPr>
          <a:xfrm>
            <a:off x="5185931" y="1744297"/>
            <a:ext cx="2914697" cy="1784302"/>
          </a:xfrm>
          <a:prstGeom prst="rect">
            <a:avLst/>
          </a:prstGeom>
        </p:spPr>
      </p:pic>
      <p:pic>
        <p:nvPicPr>
          <p:cNvPr id="7" name="Picture 6">
            <a:extLst>
              <a:ext uri="{FF2B5EF4-FFF2-40B4-BE49-F238E27FC236}">
                <a16:creationId xmlns:a16="http://schemas.microsoft.com/office/drawing/2014/main" id="{40DF33BB-EF4E-3849-B289-2227C0F4A700}"/>
              </a:ext>
            </a:extLst>
          </p:cNvPr>
          <p:cNvPicPr>
            <a:picLocks noChangeAspect="1"/>
          </p:cNvPicPr>
          <p:nvPr/>
        </p:nvPicPr>
        <p:blipFill>
          <a:blip r:embed="rId4"/>
          <a:srcRect l="15266" r="15266"/>
          <a:stretch/>
        </p:blipFill>
        <p:spPr>
          <a:xfrm>
            <a:off x="6685045" y="3616648"/>
            <a:ext cx="1490291" cy="1762874"/>
          </a:xfrm>
          <a:prstGeom prst="rect">
            <a:avLst/>
          </a:prstGeom>
        </p:spPr>
      </p:pic>
      <p:pic>
        <p:nvPicPr>
          <p:cNvPr id="9" name="Picture 8">
            <a:extLst>
              <a:ext uri="{FF2B5EF4-FFF2-40B4-BE49-F238E27FC236}">
                <a16:creationId xmlns:a16="http://schemas.microsoft.com/office/drawing/2014/main" id="{C9B8B640-05A0-E34C-AA1A-9A9F339699A3}"/>
              </a:ext>
            </a:extLst>
          </p:cNvPr>
          <p:cNvPicPr>
            <a:picLocks noChangeAspect="1"/>
          </p:cNvPicPr>
          <p:nvPr/>
        </p:nvPicPr>
        <p:blipFill>
          <a:blip r:embed="rId5"/>
          <a:srcRect l="20283" r="20283"/>
          <a:stretch/>
        </p:blipFill>
        <p:spPr>
          <a:xfrm>
            <a:off x="5111223" y="3616648"/>
            <a:ext cx="1504240" cy="1762874"/>
          </a:xfrm>
          <a:prstGeom prst="rect">
            <a:avLst/>
          </a:prstGeom>
        </p:spPr>
      </p:pic>
      <p:sp>
        <p:nvSpPr>
          <p:cNvPr id="10" name="TextBox 9">
            <a:extLst>
              <a:ext uri="{FF2B5EF4-FFF2-40B4-BE49-F238E27FC236}">
                <a16:creationId xmlns:a16="http://schemas.microsoft.com/office/drawing/2014/main" id="{C4CEAEAD-3396-4B32-B1F7-9B9033F16619}"/>
              </a:ext>
            </a:extLst>
          </p:cNvPr>
          <p:cNvSpPr txBox="1"/>
          <p:nvPr/>
        </p:nvSpPr>
        <p:spPr>
          <a:xfrm>
            <a:off x="4728021" y="862738"/>
            <a:ext cx="3650516" cy="669414"/>
          </a:xfrm>
          <a:prstGeom prst="rect">
            <a:avLst/>
          </a:prstGeom>
          <a:noFill/>
        </p:spPr>
        <p:txBody>
          <a:bodyPr wrap="square" rtlCol="0">
            <a:spAutoFit/>
          </a:bodyPr>
          <a:lstStyle/>
          <a:p>
            <a:pPr algn="r"/>
            <a:r>
              <a:rPr lang="ro-RO" sz="900" dirty="0">
                <a:solidFill>
                  <a:schemeClr val="tx1">
                    <a:lumMod val="50000"/>
                    <a:lumOff val="50000"/>
                  </a:schemeClr>
                </a:solidFill>
                <a:latin typeface="Montserrat Alternates" charset="0"/>
                <a:ea typeface="Montserrat Alternates" charset="0"/>
                <a:cs typeface="Montserrat Alternates" charset="0"/>
              </a:rPr>
              <a:t> A PROJECT COORDINATED BY DGTASSOCIATION</a:t>
            </a:r>
          </a:p>
          <a:p>
            <a:pPr algn="r"/>
            <a:r>
              <a:rPr lang="ro-RO" sz="900" dirty="0">
                <a:solidFill>
                  <a:schemeClr val="accent5">
                    <a:lumMod val="50000"/>
                  </a:schemeClr>
                </a:solidFill>
                <a:latin typeface="Montserrat Alternates" charset="0"/>
                <a:ea typeface="Montserrat Alternates" charset="0"/>
                <a:cs typeface="Montserrat Alternates" charset="0"/>
              </a:rPr>
              <a:t>CO-FUNDED THROUGH ERASMUS+ PROGRAMME</a:t>
            </a:r>
          </a:p>
          <a:p>
            <a:pPr algn="r"/>
            <a:endParaRPr lang="sk-SK" sz="1050" cap="all" dirty="0">
              <a:solidFill>
                <a:schemeClr val="accent1">
                  <a:lumMod val="75000"/>
                </a:schemeClr>
              </a:solidFill>
              <a:latin typeface="Montserrat Alternates" charset="0"/>
              <a:ea typeface="Montserrat Alternates" charset="0"/>
              <a:cs typeface="Montserrat Alternates" charset="0"/>
            </a:endParaRPr>
          </a:p>
          <a:p>
            <a:pPr algn="r"/>
            <a:endParaRPr lang="ro-RO" sz="900" dirty="0">
              <a:solidFill>
                <a:srgbClr val="E64772"/>
              </a:solidFill>
              <a:latin typeface="Montserrat Alternates" charset="0"/>
              <a:ea typeface="Montserrat Alternates" charset="0"/>
              <a:cs typeface="Montserrat Alternates" charset="0"/>
            </a:endParaRPr>
          </a:p>
        </p:txBody>
      </p:sp>
      <p:pic>
        <p:nvPicPr>
          <p:cNvPr id="11" name="Picture 10">
            <a:extLst>
              <a:ext uri="{FF2B5EF4-FFF2-40B4-BE49-F238E27FC236}">
                <a16:creationId xmlns:a16="http://schemas.microsoft.com/office/drawing/2014/main" id="{7539D513-CBF2-4772-86B6-F2AF5B73692C}"/>
              </a:ext>
            </a:extLst>
          </p:cNvPr>
          <p:cNvPicPr>
            <a:picLocks noChangeAspect="1"/>
          </p:cNvPicPr>
          <p:nvPr/>
        </p:nvPicPr>
        <p:blipFill>
          <a:blip r:embed="rId6"/>
          <a:srcRect/>
          <a:stretch/>
        </p:blipFill>
        <p:spPr>
          <a:xfrm>
            <a:off x="6972457" y="411122"/>
            <a:ext cx="1295604" cy="412116"/>
          </a:xfrm>
          <a:prstGeom prst="rect">
            <a:avLst/>
          </a:prstGeom>
        </p:spPr>
      </p:pic>
    </p:spTree>
    <p:extLst>
      <p:ext uri="{BB962C8B-B14F-4D97-AF65-F5344CB8AC3E}">
        <p14:creationId xmlns:p14="http://schemas.microsoft.com/office/powerpoint/2010/main" val="26181295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4491</TotalTime>
  <Words>1603</Words>
  <Application>Microsoft Office PowerPoint</Application>
  <PresentationFormat>On-screen Show (4:3)</PresentationFormat>
  <Paragraphs>130</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DejaVu Serif</vt:lpstr>
      <vt:lpstr>Montserrat</vt:lpstr>
      <vt:lpstr>Montserrat Alternates</vt:lpstr>
      <vt:lpstr>Norwester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Travel to Moldova</vt:lpstr>
      <vt:lpstr>Travel conditions</vt:lpstr>
      <vt:lpstr>About Moldova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Adi Xplor</cp:lastModifiedBy>
  <cp:revision>102</cp:revision>
  <cp:lastPrinted>2018-11-07T22:28:56Z</cp:lastPrinted>
  <dcterms:created xsi:type="dcterms:W3CDTF">2017-07-16T08:08:22Z</dcterms:created>
  <dcterms:modified xsi:type="dcterms:W3CDTF">2022-05-05T08:29:27Z</dcterms:modified>
</cp:coreProperties>
</file>