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Harmattan" charset="1" panose="01000503000000020003"/>
      <p:regular r:id="rId19"/>
    </p:embeddedFont>
    <p:embeddedFont>
      <p:font typeface="Prata" charset="1" panose="00000500000000000000"/>
      <p:regular r:id="rId20"/>
    </p:embeddedFont>
    <p:embeddedFont>
      <p:font typeface="Hussar Bold" charset="1" panose="000008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https://www.laumas.lv" TargetMode="External" Type="http://schemas.openxmlformats.org/officeDocument/2006/relationships/hyperlink"/><Relationship Id="rId8" Target="../media/image20.png" Type="http://schemas.openxmlformats.org/officeDocument/2006/relationships/image"/><Relationship Id="rId9" Target="../media/image2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png" Type="http://schemas.openxmlformats.org/officeDocument/2006/relationships/image"/><Relationship Id="rId12" Target="../media/image25.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8.png" Type="http://schemas.openxmlformats.org/officeDocument/2006/relationships/image"/><Relationship Id="rId12" Target="https://docs.google.com/forms/d/e/1FAIpQLSfsNy4zqKVXl5KkaaWrtg1b4RCsOi3fuH_IDQncezf86FS9Cw/viewform?usp=publish-editor" TargetMode="External" Type="http://schemas.openxmlformats.org/officeDocument/2006/relationships/hyperlink"/><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2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2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jpeg" Type="http://schemas.openxmlformats.org/officeDocument/2006/relationships/image"/><Relationship Id="rId11" Target="../media/image13.jpeg" Type="http://schemas.openxmlformats.org/officeDocument/2006/relationships/image"/><Relationship Id="rId12" Target="../media/image14.jpeg" Type="http://schemas.openxmlformats.org/officeDocument/2006/relationships/image"/><Relationship Id="rId13" Target="../media/image15.jpeg" Type="http://schemas.openxmlformats.org/officeDocument/2006/relationships/image"/><Relationship Id="rId14" Target="../media/image16.jpeg" Type="http://schemas.openxmlformats.org/officeDocument/2006/relationships/image"/><Relationship Id="rId15" Target="../media/image17.jpeg" Type="http://schemas.openxmlformats.org/officeDocument/2006/relationships/image"/><Relationship Id="rId16" Target="../media/image8.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1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1082475" y="1882292"/>
            <a:ext cx="1078436" cy="1101851"/>
          </a:xfrm>
          <a:custGeom>
            <a:avLst/>
            <a:gdLst/>
            <a:ahLst/>
            <a:cxnLst/>
            <a:rect r="r" b="b" t="t" l="l"/>
            <a:pathLst>
              <a:path h="1101851" w="1078436">
                <a:moveTo>
                  <a:pt x="0" y="0"/>
                </a:moveTo>
                <a:lnTo>
                  <a:pt x="1078437" y="0"/>
                </a:lnTo>
                <a:lnTo>
                  <a:pt x="1078437" y="1101851"/>
                </a:lnTo>
                <a:lnTo>
                  <a:pt x="0" y="11018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162415" y="3631425"/>
            <a:ext cx="315451" cy="322300"/>
          </a:xfrm>
          <a:custGeom>
            <a:avLst/>
            <a:gdLst/>
            <a:ahLst/>
            <a:cxnLst/>
            <a:rect r="r" b="b" t="t" l="l"/>
            <a:pathLst>
              <a:path h="322300" w="315451">
                <a:moveTo>
                  <a:pt x="0" y="0"/>
                </a:moveTo>
                <a:lnTo>
                  <a:pt x="315451" y="0"/>
                </a:lnTo>
                <a:lnTo>
                  <a:pt x="315451" y="322299"/>
                </a:lnTo>
                <a:lnTo>
                  <a:pt x="0" y="3222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2435632" y="4555339"/>
            <a:ext cx="7019720" cy="7293216"/>
          </a:xfrm>
          <a:custGeom>
            <a:avLst/>
            <a:gdLst/>
            <a:ahLst/>
            <a:cxnLst/>
            <a:rect r="r" b="b" t="t" l="l"/>
            <a:pathLst>
              <a:path h="7293216" w="7019720">
                <a:moveTo>
                  <a:pt x="0" y="0"/>
                </a:moveTo>
                <a:lnTo>
                  <a:pt x="7019720" y="0"/>
                </a:lnTo>
                <a:lnTo>
                  <a:pt x="7019720" y="7293216"/>
                </a:lnTo>
                <a:lnTo>
                  <a:pt x="0" y="7293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6" id="6"/>
          <p:cNvSpPr/>
          <p:nvPr/>
        </p:nvSpPr>
        <p:spPr>
          <a:xfrm flipH="false" flipV="false" rot="-10800000">
            <a:off x="-1333714" y="-896472"/>
            <a:ext cx="4592037" cy="4770948"/>
          </a:xfrm>
          <a:custGeom>
            <a:avLst/>
            <a:gdLst/>
            <a:ahLst/>
            <a:cxnLst/>
            <a:rect r="r" b="b" t="t" l="l"/>
            <a:pathLst>
              <a:path h="4770948" w="4592037">
                <a:moveTo>
                  <a:pt x="0" y="0"/>
                </a:moveTo>
                <a:lnTo>
                  <a:pt x="4592038" y="0"/>
                </a:lnTo>
                <a:lnTo>
                  <a:pt x="4592038" y="4770948"/>
                </a:lnTo>
                <a:lnTo>
                  <a:pt x="0" y="4770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5400000">
            <a:off x="-734992" y="6858277"/>
            <a:ext cx="4125113" cy="4114800"/>
          </a:xfrm>
          <a:custGeom>
            <a:avLst/>
            <a:gdLst/>
            <a:ahLst/>
            <a:cxnLst/>
            <a:rect r="r" b="b" t="t" l="l"/>
            <a:pathLst>
              <a:path h="4114800" w="4125113">
                <a:moveTo>
                  <a:pt x="0" y="0"/>
                </a:moveTo>
                <a:lnTo>
                  <a:pt x="4125113" y="0"/>
                </a:lnTo>
                <a:lnTo>
                  <a:pt x="412511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3029763" y="5628892"/>
            <a:ext cx="11326647" cy="5616914"/>
          </a:xfrm>
          <a:prstGeom prst="rect">
            <a:avLst/>
          </a:prstGeom>
        </p:spPr>
        <p:txBody>
          <a:bodyPr anchor="t" rtlCol="false" tIns="0" lIns="0" bIns="0" rIns="0">
            <a:spAutoFit/>
          </a:bodyPr>
          <a:lstStyle/>
          <a:p>
            <a:pPr algn="l">
              <a:lnSpc>
                <a:spcPts val="9263"/>
              </a:lnSpc>
            </a:pPr>
            <a:r>
              <a:rPr lang="en-US" sz="9263" spc="-324">
                <a:solidFill>
                  <a:srgbClr val="3E2317"/>
                </a:solidFill>
                <a:latin typeface="Harmattan"/>
                <a:ea typeface="Harmattan"/>
                <a:cs typeface="Harmattan"/>
                <a:sym typeface="Harmattan"/>
              </a:rPr>
              <a:t>            Training Course</a:t>
            </a:r>
          </a:p>
          <a:p>
            <a:pPr algn="ctr">
              <a:lnSpc>
                <a:spcPts val="5463"/>
              </a:lnSpc>
            </a:pPr>
            <a:r>
              <a:rPr lang="en-US" sz="5463" spc="-191">
                <a:solidFill>
                  <a:srgbClr val="3E2317"/>
                </a:solidFill>
                <a:latin typeface="Harmattan"/>
                <a:ea typeface="Harmattan"/>
                <a:cs typeface="Harmattan"/>
                <a:sym typeface="Harmattan"/>
              </a:rPr>
              <a:t>6-12 August (travel excl.)</a:t>
            </a:r>
          </a:p>
          <a:p>
            <a:pPr algn="ctr">
              <a:lnSpc>
                <a:spcPts val="5463"/>
              </a:lnSpc>
            </a:pPr>
            <a:r>
              <a:rPr lang="en-US" sz="5463" spc="-191">
                <a:solidFill>
                  <a:srgbClr val="3E2317"/>
                </a:solidFill>
                <a:latin typeface="Harmattan"/>
                <a:ea typeface="Harmattan"/>
                <a:cs typeface="Harmattan"/>
                <a:sym typeface="Harmattan"/>
              </a:rPr>
              <a:t>Talsi, Latvia</a:t>
            </a:r>
          </a:p>
          <a:p>
            <a:pPr algn="ctr">
              <a:lnSpc>
                <a:spcPts val="5463"/>
              </a:lnSpc>
            </a:pPr>
          </a:p>
          <a:p>
            <a:pPr algn="ctr">
              <a:lnSpc>
                <a:spcPts val="5463"/>
              </a:lnSpc>
            </a:pPr>
            <a:r>
              <a:rPr lang="en-US" sz="5463" spc="-191">
                <a:solidFill>
                  <a:srgbClr val="3E2317"/>
                </a:solidFill>
                <a:latin typeface="Harmattan"/>
                <a:ea typeface="Harmattan"/>
                <a:cs typeface="Harmattan"/>
                <a:sym typeface="Harmattan"/>
              </a:rPr>
              <a:t>for 24 youth workers from Greece, France, Latvia, the Netherlands, Poland and Romania</a:t>
            </a:r>
          </a:p>
          <a:p>
            <a:pPr algn="ctr" marL="0" indent="0" lvl="0">
              <a:lnSpc>
                <a:spcPts val="7763"/>
              </a:lnSpc>
            </a:pPr>
          </a:p>
        </p:txBody>
      </p:sp>
      <p:sp>
        <p:nvSpPr>
          <p:cNvPr name="Freeform 9" id="9"/>
          <p:cNvSpPr/>
          <p:nvPr/>
        </p:nvSpPr>
        <p:spPr>
          <a:xfrm flipH="false" flipV="false" rot="0">
            <a:off x="2490545" y="6302196"/>
            <a:ext cx="1078436" cy="1101851"/>
          </a:xfrm>
          <a:custGeom>
            <a:avLst/>
            <a:gdLst/>
            <a:ahLst/>
            <a:cxnLst/>
            <a:rect r="r" b="b" t="t" l="l"/>
            <a:pathLst>
              <a:path h="1101851" w="1078436">
                <a:moveTo>
                  <a:pt x="0" y="0"/>
                </a:moveTo>
                <a:lnTo>
                  <a:pt x="1078436" y="0"/>
                </a:lnTo>
                <a:lnTo>
                  <a:pt x="1078436" y="1101850"/>
                </a:lnTo>
                <a:lnTo>
                  <a:pt x="0" y="1101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10869036" y="650677"/>
            <a:ext cx="1078436" cy="1101851"/>
          </a:xfrm>
          <a:custGeom>
            <a:avLst/>
            <a:gdLst/>
            <a:ahLst/>
            <a:cxnLst/>
            <a:rect r="r" b="b" t="t" l="l"/>
            <a:pathLst>
              <a:path h="1101851" w="1078436">
                <a:moveTo>
                  <a:pt x="0" y="0"/>
                </a:moveTo>
                <a:lnTo>
                  <a:pt x="1078437" y="0"/>
                </a:lnTo>
                <a:lnTo>
                  <a:pt x="1078437" y="1101850"/>
                </a:lnTo>
                <a:lnTo>
                  <a:pt x="0" y="1101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2179888" y="4110272"/>
            <a:ext cx="1078436" cy="1101851"/>
          </a:xfrm>
          <a:custGeom>
            <a:avLst/>
            <a:gdLst/>
            <a:ahLst/>
            <a:cxnLst/>
            <a:rect r="r" b="b" t="t" l="l"/>
            <a:pathLst>
              <a:path h="1101851" w="1078436">
                <a:moveTo>
                  <a:pt x="0" y="0"/>
                </a:moveTo>
                <a:lnTo>
                  <a:pt x="1078436" y="0"/>
                </a:lnTo>
                <a:lnTo>
                  <a:pt x="1078436" y="1101850"/>
                </a:lnTo>
                <a:lnTo>
                  <a:pt x="0" y="1101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7969852" y="1237641"/>
            <a:ext cx="1078436" cy="1101851"/>
          </a:xfrm>
          <a:custGeom>
            <a:avLst/>
            <a:gdLst/>
            <a:ahLst/>
            <a:cxnLst/>
            <a:rect r="r" b="b" t="t" l="l"/>
            <a:pathLst>
              <a:path h="1101851" w="1078436">
                <a:moveTo>
                  <a:pt x="0" y="0"/>
                </a:moveTo>
                <a:lnTo>
                  <a:pt x="1078436" y="0"/>
                </a:lnTo>
                <a:lnTo>
                  <a:pt x="1078436" y="1101851"/>
                </a:lnTo>
                <a:lnTo>
                  <a:pt x="0" y="11018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14767908" y="195702"/>
            <a:ext cx="2937542" cy="3435722"/>
          </a:xfrm>
          <a:custGeom>
            <a:avLst/>
            <a:gdLst/>
            <a:ahLst/>
            <a:cxnLst/>
            <a:rect r="r" b="b" t="t" l="l"/>
            <a:pathLst>
              <a:path h="3435722" w="2937542">
                <a:moveTo>
                  <a:pt x="0" y="0"/>
                </a:moveTo>
                <a:lnTo>
                  <a:pt x="2937543" y="0"/>
                </a:lnTo>
                <a:lnTo>
                  <a:pt x="2937543" y="3435723"/>
                </a:lnTo>
                <a:lnTo>
                  <a:pt x="0" y="3435723"/>
                </a:lnTo>
                <a:lnTo>
                  <a:pt x="0" y="0"/>
                </a:lnTo>
                <a:close/>
              </a:path>
            </a:pathLst>
          </a:custGeom>
          <a:blipFill>
            <a:blip r:embed="rId9"/>
            <a:stretch>
              <a:fillRect l="0" t="0" r="0" b="0"/>
            </a:stretch>
          </a:blipFill>
        </p:spPr>
      </p:sp>
      <p:sp>
        <p:nvSpPr>
          <p:cNvPr name="Freeform 14" id="14"/>
          <p:cNvSpPr/>
          <p:nvPr/>
        </p:nvSpPr>
        <p:spPr>
          <a:xfrm flipH="false" flipV="false" rot="0">
            <a:off x="379366" y="7642171"/>
            <a:ext cx="2839601" cy="2644829"/>
          </a:xfrm>
          <a:custGeom>
            <a:avLst/>
            <a:gdLst/>
            <a:ahLst/>
            <a:cxnLst/>
            <a:rect r="r" b="b" t="t" l="l"/>
            <a:pathLst>
              <a:path h="2644829" w="2839601">
                <a:moveTo>
                  <a:pt x="0" y="0"/>
                </a:moveTo>
                <a:lnTo>
                  <a:pt x="2839601" y="0"/>
                </a:lnTo>
                <a:lnTo>
                  <a:pt x="2839601" y="2644829"/>
                </a:lnTo>
                <a:lnTo>
                  <a:pt x="0" y="2644829"/>
                </a:lnTo>
                <a:lnTo>
                  <a:pt x="0" y="0"/>
                </a:lnTo>
                <a:close/>
              </a:path>
            </a:pathLst>
          </a:custGeom>
          <a:blipFill>
            <a:blip r:embed="rId10"/>
            <a:stretch>
              <a:fillRect l="-6074" t="0" r="-6074" b="0"/>
            </a:stretch>
          </a:blipFill>
        </p:spPr>
      </p:sp>
      <p:sp>
        <p:nvSpPr>
          <p:cNvPr name="Freeform 15" id="15"/>
          <p:cNvSpPr/>
          <p:nvPr/>
        </p:nvSpPr>
        <p:spPr>
          <a:xfrm flipH="false" flipV="false" rot="0">
            <a:off x="14261303" y="9258300"/>
            <a:ext cx="3950752" cy="804954"/>
          </a:xfrm>
          <a:custGeom>
            <a:avLst/>
            <a:gdLst/>
            <a:ahLst/>
            <a:cxnLst/>
            <a:rect r="r" b="b" t="t" l="l"/>
            <a:pathLst>
              <a:path h="804954" w="3950752">
                <a:moveTo>
                  <a:pt x="0" y="0"/>
                </a:moveTo>
                <a:lnTo>
                  <a:pt x="3950752" y="0"/>
                </a:lnTo>
                <a:lnTo>
                  <a:pt x="3950752" y="804954"/>
                </a:lnTo>
                <a:lnTo>
                  <a:pt x="0" y="804954"/>
                </a:lnTo>
                <a:lnTo>
                  <a:pt x="0" y="0"/>
                </a:lnTo>
                <a:close/>
              </a:path>
            </a:pathLst>
          </a:custGeom>
          <a:blipFill>
            <a:blip r:embed="rId11"/>
            <a:stretch>
              <a:fillRect l="0" t="0" r="0" b="0"/>
            </a:stretch>
          </a:blipFill>
        </p:spPr>
      </p:sp>
      <p:sp>
        <p:nvSpPr>
          <p:cNvPr name="TextBox 16" id="16"/>
          <p:cNvSpPr txBox="true"/>
          <p:nvPr/>
        </p:nvSpPr>
        <p:spPr>
          <a:xfrm rot="0">
            <a:off x="3384964" y="3566178"/>
            <a:ext cx="11326647" cy="1518778"/>
          </a:xfrm>
          <a:prstGeom prst="rect">
            <a:avLst/>
          </a:prstGeom>
        </p:spPr>
        <p:txBody>
          <a:bodyPr anchor="t" rtlCol="false" tIns="0" lIns="0" bIns="0" rIns="0">
            <a:spAutoFit/>
          </a:bodyPr>
          <a:lstStyle/>
          <a:p>
            <a:pPr algn="l" marL="0" indent="0" lvl="0">
              <a:lnSpc>
                <a:spcPts val="11419"/>
              </a:lnSpc>
            </a:pPr>
            <a:r>
              <a:rPr lang="en-US" sz="11419" spc="-399">
                <a:solidFill>
                  <a:srgbClr val="3E2317"/>
                </a:solidFill>
                <a:latin typeface="Prata"/>
                <a:ea typeface="Prata"/>
                <a:cs typeface="Prata"/>
                <a:sym typeface="Prata"/>
              </a:rPr>
              <a:t>LIFE COMPASS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6081080" y="419948"/>
            <a:ext cx="1078436" cy="1101851"/>
          </a:xfrm>
          <a:custGeom>
            <a:avLst/>
            <a:gdLst/>
            <a:ahLst/>
            <a:cxnLst/>
            <a:rect r="r" b="b" t="t" l="l"/>
            <a:pathLst>
              <a:path h="1101851" w="1078436">
                <a:moveTo>
                  <a:pt x="0" y="0"/>
                </a:moveTo>
                <a:lnTo>
                  <a:pt x="1078436" y="0"/>
                </a:lnTo>
                <a:lnTo>
                  <a:pt x="1078436" y="1101851"/>
                </a:lnTo>
                <a:lnTo>
                  <a:pt x="0" y="11018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503897" y="9568684"/>
            <a:ext cx="499047" cy="509882"/>
          </a:xfrm>
          <a:custGeom>
            <a:avLst/>
            <a:gdLst/>
            <a:ahLst/>
            <a:cxnLst/>
            <a:rect r="r" b="b" t="t" l="l"/>
            <a:pathLst>
              <a:path h="509882" w="499047">
                <a:moveTo>
                  <a:pt x="0" y="0"/>
                </a:moveTo>
                <a:lnTo>
                  <a:pt x="499047" y="0"/>
                </a:lnTo>
                <a:lnTo>
                  <a:pt x="499047" y="509882"/>
                </a:lnTo>
                <a:lnTo>
                  <a:pt x="0" y="5098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81294" y="9142333"/>
            <a:ext cx="315451" cy="322300"/>
          </a:xfrm>
          <a:custGeom>
            <a:avLst/>
            <a:gdLst/>
            <a:ahLst/>
            <a:cxnLst/>
            <a:rect r="r" b="b" t="t" l="l"/>
            <a:pathLst>
              <a:path h="322300" w="315451">
                <a:moveTo>
                  <a:pt x="0" y="0"/>
                </a:moveTo>
                <a:lnTo>
                  <a:pt x="315451" y="0"/>
                </a:lnTo>
                <a:lnTo>
                  <a:pt x="315451" y="322300"/>
                </a:lnTo>
                <a:lnTo>
                  <a:pt x="0" y="3223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10800000">
            <a:off x="-1814725" y="-863675"/>
            <a:ext cx="4592037" cy="4770948"/>
          </a:xfrm>
          <a:custGeom>
            <a:avLst/>
            <a:gdLst/>
            <a:ahLst/>
            <a:cxnLst/>
            <a:rect r="r" b="b" t="t" l="l"/>
            <a:pathLst>
              <a:path h="4770948" w="4592037">
                <a:moveTo>
                  <a:pt x="0" y="0"/>
                </a:moveTo>
                <a:lnTo>
                  <a:pt x="4592038" y="0"/>
                </a:lnTo>
                <a:lnTo>
                  <a:pt x="4592038" y="4770948"/>
                </a:lnTo>
                <a:lnTo>
                  <a:pt x="0" y="4770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184127" y="1914700"/>
            <a:ext cx="15975390" cy="5280025"/>
          </a:xfrm>
          <a:prstGeom prst="rect">
            <a:avLst/>
          </a:prstGeom>
        </p:spPr>
        <p:txBody>
          <a:bodyPr anchor="t" rtlCol="false" tIns="0" lIns="0" bIns="0" rIns="0">
            <a:spAutoFit/>
          </a:bodyPr>
          <a:lstStyle/>
          <a:p>
            <a:pPr algn="ctr">
              <a:lnSpc>
                <a:spcPts val="3499"/>
              </a:lnSpc>
            </a:pPr>
            <a:r>
              <a:rPr lang="en-US" sz="3499" spc="-122">
                <a:solidFill>
                  <a:srgbClr val="3E2317"/>
                </a:solidFill>
                <a:latin typeface="Harmattan"/>
                <a:ea typeface="Harmattan"/>
                <a:cs typeface="Harmattan"/>
                <a:sym typeface="Harmattan"/>
              </a:rPr>
              <a:t>The training will take place at </a:t>
            </a:r>
            <a:r>
              <a:rPr lang="en-US" sz="3499" spc="-122" u="sng">
                <a:solidFill>
                  <a:srgbClr val="3E2317"/>
                </a:solidFill>
                <a:latin typeface="Harmattan"/>
                <a:ea typeface="Harmattan"/>
                <a:cs typeface="Harmattan"/>
                <a:sym typeface="Harmattan"/>
                <a:hlinkClick r:id="rId7" tooltip="https://www.laumas.lv"/>
              </a:rPr>
              <a:t>Laumas Nature Park </a:t>
            </a:r>
            <a:r>
              <a:rPr lang="en-US" sz="3499" spc="-122">
                <a:solidFill>
                  <a:srgbClr val="3E2317"/>
                </a:solidFill>
                <a:latin typeface="Harmattan"/>
                <a:ea typeface="Harmattan"/>
                <a:cs typeface="Harmattan"/>
                <a:sym typeface="Harmattan"/>
              </a:rPr>
              <a:t>, a unique location in Latvia known for its forest trails, meadows, bird-watching </a:t>
            </a:r>
            <a:r>
              <a:rPr lang="en-US" sz="3499" spc="-122">
                <a:solidFill>
                  <a:srgbClr val="3E2317"/>
                </a:solidFill>
                <a:latin typeface="Harmattan"/>
                <a:ea typeface="Harmattan"/>
                <a:cs typeface="Harmattan"/>
                <a:sym typeface="Harmattan"/>
              </a:rPr>
              <a:t>trails, and well-equipped workshop spaces. The environment offers a special combination of indoor learning and outdoor activities.</a:t>
            </a:r>
          </a:p>
          <a:p>
            <a:pPr algn="ctr">
              <a:lnSpc>
                <a:spcPts val="3499"/>
              </a:lnSpc>
            </a:pPr>
            <a:r>
              <a:rPr lang="en-US" sz="3499" spc="-122">
                <a:solidFill>
                  <a:srgbClr val="3E2317"/>
                </a:solidFill>
                <a:latin typeface="Harmattan"/>
                <a:ea typeface="Harmattan"/>
                <a:cs typeface="Harmattan"/>
                <a:sym typeface="Harmattan"/>
              </a:rPr>
              <a:t>This peaceful and inspiring setting will support mindfulness practices, movement exercises, and reflective learning.</a:t>
            </a:r>
          </a:p>
          <a:p>
            <a:pPr algn="ctr">
              <a:lnSpc>
                <a:spcPts val="3499"/>
              </a:lnSpc>
            </a:pPr>
            <a:r>
              <a:rPr lang="en-US" sz="3499" spc="-122">
                <a:solidFill>
                  <a:srgbClr val="3E2317"/>
                </a:solidFill>
                <a:latin typeface="Harmattan"/>
                <a:ea typeface="Harmattan"/>
                <a:cs typeface="Harmattan"/>
                <a:sym typeface="Harmattan"/>
              </a:rPr>
              <a:t>Laumas Nature Park is located near Talsi (120km from Riga). It takes approximately 2,5h to reach it from Riga by public transport.</a:t>
            </a:r>
          </a:p>
          <a:p>
            <a:pPr algn="ctr">
              <a:lnSpc>
                <a:spcPts val="3499"/>
              </a:lnSpc>
            </a:pPr>
            <a:r>
              <a:rPr lang="en-US" sz="3499" spc="-122">
                <a:solidFill>
                  <a:srgbClr val="3E2317"/>
                </a:solidFill>
                <a:latin typeface="Harmattan"/>
                <a:ea typeface="Harmattan"/>
                <a:cs typeface="Harmattan"/>
                <a:sym typeface="Harmattan"/>
              </a:rPr>
              <a:t>There will be shared rooms for </a:t>
            </a:r>
            <a:r>
              <a:rPr lang="en-US" sz="3499" spc="-122" u="sng">
                <a:solidFill>
                  <a:srgbClr val="3E2317"/>
                </a:solidFill>
                <a:latin typeface="Harmattan"/>
                <a:ea typeface="Harmattan"/>
                <a:cs typeface="Harmattan"/>
                <a:sym typeface="Harmattan"/>
              </a:rPr>
              <a:t>2–4 people</a:t>
            </a:r>
            <a:r>
              <a:rPr lang="en-US" sz="3499" spc="-122">
                <a:solidFill>
                  <a:srgbClr val="3E2317"/>
                </a:solidFill>
                <a:latin typeface="Harmattan"/>
                <a:ea typeface="Harmattan"/>
                <a:cs typeface="Harmattan"/>
                <a:sym typeface="Harmattan"/>
              </a:rPr>
              <a:t>. Some rooms have a private bathroom, while others have a shared bathroom. </a:t>
            </a:r>
          </a:p>
          <a:p>
            <a:pPr algn="ctr">
              <a:lnSpc>
                <a:spcPts val="3499"/>
              </a:lnSpc>
            </a:pPr>
            <a:r>
              <a:rPr lang="en-US" sz="3499" spc="-122">
                <a:solidFill>
                  <a:srgbClr val="3E2317"/>
                </a:solidFill>
                <a:latin typeface="Harmattan"/>
                <a:ea typeface="Harmattan"/>
                <a:cs typeface="Harmattan"/>
                <a:sym typeface="Harmattan"/>
              </a:rPr>
              <a:t>The venue will be our home throughout the programme, so we will all share responsibility for taking care of the space, including keeping common areas clean and tidy.</a:t>
            </a:r>
          </a:p>
          <a:p>
            <a:pPr algn="ctr" marL="0" indent="0" lvl="0">
              <a:lnSpc>
                <a:spcPts val="3499"/>
              </a:lnSpc>
              <a:spcBef>
                <a:spcPct val="0"/>
              </a:spcBef>
            </a:pPr>
            <a:r>
              <a:rPr lang="en-US" sz="3499" spc="-122" u="sng">
                <a:solidFill>
                  <a:srgbClr val="3E2317"/>
                </a:solidFill>
                <a:latin typeface="Harmattan"/>
                <a:ea typeface="Harmattan"/>
                <a:cs typeface="Harmattan"/>
                <a:sym typeface="Harmattan"/>
              </a:rPr>
              <a:t>Meals</a:t>
            </a:r>
            <a:r>
              <a:rPr lang="en-US" sz="3499" spc="-122">
                <a:solidFill>
                  <a:srgbClr val="3E2317"/>
                </a:solidFill>
                <a:latin typeface="Harmattan"/>
                <a:ea typeface="Harmattan"/>
                <a:cs typeface="Harmattan"/>
                <a:sym typeface="Harmattan"/>
              </a:rPr>
              <a:t>- we</a:t>
            </a:r>
            <a:r>
              <a:rPr lang="en-US" sz="3499" spc="-122">
                <a:solidFill>
                  <a:srgbClr val="3E2317"/>
                </a:solidFill>
                <a:latin typeface="Harmattan"/>
                <a:ea typeface="Harmattan"/>
                <a:cs typeface="Harmattan"/>
                <a:sym typeface="Harmattan"/>
              </a:rPr>
              <a:t> will enjoy mostly </a:t>
            </a:r>
            <a:r>
              <a:rPr lang="en-US" sz="3499" spc="-122">
                <a:solidFill>
                  <a:srgbClr val="3E2317"/>
                </a:solidFill>
                <a:latin typeface="Harmattan"/>
                <a:ea typeface="Harmattan"/>
                <a:cs typeface="Harmattan"/>
                <a:sym typeface="Harmattan"/>
              </a:rPr>
              <a:t>vegetarian</a:t>
            </a:r>
            <a:r>
              <a:rPr lang="en-US" sz="3499" spc="-122">
                <a:solidFill>
                  <a:srgbClr val="3E2317"/>
                </a:solidFill>
                <a:latin typeface="Harmattan"/>
                <a:ea typeface="Harmattan"/>
                <a:cs typeface="Harmattan"/>
                <a:sym typeface="Harmattan"/>
              </a:rPr>
              <a:t> meals. </a:t>
            </a:r>
            <a:r>
              <a:rPr lang="en-US" sz="3499" spc="-122">
                <a:solidFill>
                  <a:srgbClr val="3E2317"/>
                </a:solidFill>
                <a:latin typeface="Harmattan"/>
                <a:ea typeface="Harmattan"/>
                <a:cs typeface="Harmattan"/>
                <a:sym typeface="Harmattan"/>
              </a:rPr>
              <a:t>Meat will be served </a:t>
            </a:r>
            <a:r>
              <a:rPr lang="en-US" sz="3499" spc="-122">
                <a:solidFill>
                  <a:srgbClr val="3E2317"/>
                </a:solidFill>
                <a:latin typeface="Harmattan"/>
                <a:ea typeface="Harmattan"/>
                <a:cs typeface="Harmattan"/>
                <a:sym typeface="Harmattan"/>
              </a:rPr>
              <a:t>2-3 times per week.</a:t>
            </a:r>
          </a:p>
          <a:p>
            <a:pPr algn="ctr" marL="0" indent="0" lvl="0">
              <a:lnSpc>
                <a:spcPts val="3499"/>
              </a:lnSpc>
              <a:spcBef>
                <a:spcPct val="0"/>
              </a:spcBef>
            </a:pPr>
          </a:p>
        </p:txBody>
      </p:sp>
      <p:sp>
        <p:nvSpPr>
          <p:cNvPr name="Freeform 8" id="8"/>
          <p:cNvSpPr/>
          <p:nvPr/>
        </p:nvSpPr>
        <p:spPr>
          <a:xfrm flipH="false" flipV="false" rot="0">
            <a:off x="291883" y="6839905"/>
            <a:ext cx="5754818" cy="3753142"/>
          </a:xfrm>
          <a:custGeom>
            <a:avLst/>
            <a:gdLst/>
            <a:ahLst/>
            <a:cxnLst/>
            <a:rect r="r" b="b" t="t" l="l"/>
            <a:pathLst>
              <a:path h="3753142" w="5754818">
                <a:moveTo>
                  <a:pt x="0" y="0"/>
                </a:moveTo>
                <a:lnTo>
                  <a:pt x="5754818" y="0"/>
                </a:lnTo>
                <a:lnTo>
                  <a:pt x="5754818" y="3753142"/>
                </a:lnTo>
                <a:lnTo>
                  <a:pt x="0" y="3753142"/>
                </a:lnTo>
                <a:lnTo>
                  <a:pt x="0" y="0"/>
                </a:lnTo>
                <a:close/>
              </a:path>
            </a:pathLst>
          </a:custGeom>
          <a:blipFill>
            <a:blip r:embed="rId8"/>
            <a:stretch>
              <a:fillRect l="0" t="0" r="0" b="0"/>
            </a:stretch>
          </a:blipFill>
        </p:spPr>
      </p:sp>
      <p:sp>
        <p:nvSpPr>
          <p:cNvPr name="Freeform 9" id="9"/>
          <p:cNvSpPr/>
          <p:nvPr/>
        </p:nvSpPr>
        <p:spPr>
          <a:xfrm flipH="false" flipV="false" rot="0">
            <a:off x="12581142" y="6861981"/>
            <a:ext cx="5858449" cy="3425019"/>
          </a:xfrm>
          <a:custGeom>
            <a:avLst/>
            <a:gdLst/>
            <a:ahLst/>
            <a:cxnLst/>
            <a:rect r="r" b="b" t="t" l="l"/>
            <a:pathLst>
              <a:path h="3425019" w="5858449">
                <a:moveTo>
                  <a:pt x="0" y="0"/>
                </a:moveTo>
                <a:lnTo>
                  <a:pt x="5858449" y="0"/>
                </a:lnTo>
                <a:lnTo>
                  <a:pt x="5858449" y="3425019"/>
                </a:lnTo>
                <a:lnTo>
                  <a:pt x="0" y="3425019"/>
                </a:lnTo>
                <a:lnTo>
                  <a:pt x="0" y="0"/>
                </a:lnTo>
                <a:close/>
              </a:path>
            </a:pathLst>
          </a:custGeom>
          <a:blipFill>
            <a:blip r:embed="rId9"/>
            <a:stretch>
              <a:fillRect l="-3239" t="0" r="-3239" b="0"/>
            </a:stretch>
          </a:blipFill>
        </p:spPr>
      </p:sp>
      <p:sp>
        <p:nvSpPr>
          <p:cNvPr name="Freeform 10" id="10"/>
          <p:cNvSpPr/>
          <p:nvPr/>
        </p:nvSpPr>
        <p:spPr>
          <a:xfrm flipH="false" flipV="false" rot="0">
            <a:off x="6712296" y="6861981"/>
            <a:ext cx="5203251" cy="3447095"/>
          </a:xfrm>
          <a:custGeom>
            <a:avLst/>
            <a:gdLst/>
            <a:ahLst/>
            <a:cxnLst/>
            <a:rect r="r" b="b" t="t" l="l"/>
            <a:pathLst>
              <a:path h="3447095" w="5203251">
                <a:moveTo>
                  <a:pt x="0" y="0"/>
                </a:moveTo>
                <a:lnTo>
                  <a:pt x="5203251" y="0"/>
                </a:lnTo>
                <a:lnTo>
                  <a:pt x="5203251" y="3447095"/>
                </a:lnTo>
                <a:lnTo>
                  <a:pt x="0" y="3447095"/>
                </a:lnTo>
                <a:lnTo>
                  <a:pt x="0" y="0"/>
                </a:lnTo>
                <a:close/>
              </a:path>
            </a:pathLst>
          </a:custGeom>
          <a:blipFill>
            <a:blip r:embed="rId10"/>
            <a:stretch>
              <a:fillRect l="0" t="0" r="0" b="0"/>
            </a:stretch>
          </a:blipFill>
        </p:spPr>
      </p:sp>
      <p:sp>
        <p:nvSpPr>
          <p:cNvPr name="TextBox 11" id="11"/>
          <p:cNvSpPr txBox="true"/>
          <p:nvPr/>
        </p:nvSpPr>
        <p:spPr>
          <a:xfrm rot="0">
            <a:off x="3438510" y="553298"/>
            <a:ext cx="10704831" cy="828501"/>
          </a:xfrm>
          <a:prstGeom prst="rect">
            <a:avLst/>
          </a:prstGeom>
        </p:spPr>
        <p:txBody>
          <a:bodyPr anchor="t" rtlCol="false" tIns="0" lIns="0" bIns="0" rIns="0">
            <a:spAutoFit/>
          </a:bodyPr>
          <a:lstStyle/>
          <a:p>
            <a:pPr algn="ctr" marL="0" indent="0" lvl="0">
              <a:lnSpc>
                <a:spcPts val="6368"/>
              </a:lnSpc>
            </a:pPr>
            <a:r>
              <a:rPr lang="en-US" sz="6368" spc="-222">
                <a:solidFill>
                  <a:srgbClr val="3E2317"/>
                </a:solidFill>
                <a:latin typeface="Prata"/>
                <a:ea typeface="Prata"/>
                <a:cs typeface="Prata"/>
                <a:sym typeface="Prata"/>
              </a:rPr>
              <a:t>The Venue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9309696" y="788557"/>
            <a:ext cx="1078436" cy="1101851"/>
          </a:xfrm>
          <a:custGeom>
            <a:avLst/>
            <a:gdLst/>
            <a:ahLst/>
            <a:cxnLst/>
            <a:rect r="r" b="b" t="t" l="l"/>
            <a:pathLst>
              <a:path h="1101851" w="1078436">
                <a:moveTo>
                  <a:pt x="0" y="0"/>
                </a:moveTo>
                <a:lnTo>
                  <a:pt x="1078436" y="0"/>
                </a:lnTo>
                <a:lnTo>
                  <a:pt x="1078436" y="1101851"/>
                </a:lnTo>
                <a:lnTo>
                  <a:pt x="0" y="11018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162415" y="3631425"/>
            <a:ext cx="315451" cy="322300"/>
          </a:xfrm>
          <a:custGeom>
            <a:avLst/>
            <a:gdLst/>
            <a:ahLst/>
            <a:cxnLst/>
            <a:rect r="r" b="b" t="t" l="l"/>
            <a:pathLst>
              <a:path h="322300" w="315451">
                <a:moveTo>
                  <a:pt x="0" y="0"/>
                </a:moveTo>
                <a:lnTo>
                  <a:pt x="315451" y="0"/>
                </a:lnTo>
                <a:lnTo>
                  <a:pt x="315451" y="322299"/>
                </a:lnTo>
                <a:lnTo>
                  <a:pt x="0" y="3222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088790" y="7545344"/>
            <a:ext cx="593414" cy="606298"/>
          </a:xfrm>
          <a:custGeom>
            <a:avLst/>
            <a:gdLst/>
            <a:ahLst/>
            <a:cxnLst/>
            <a:rect r="r" b="b" t="t" l="l"/>
            <a:pathLst>
              <a:path h="606298" w="593414">
                <a:moveTo>
                  <a:pt x="0" y="0"/>
                </a:moveTo>
                <a:lnTo>
                  <a:pt x="593414" y="0"/>
                </a:lnTo>
                <a:lnTo>
                  <a:pt x="593414" y="606298"/>
                </a:lnTo>
                <a:lnTo>
                  <a:pt x="0" y="6062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3681889" y="4065057"/>
            <a:ext cx="7019720" cy="7293216"/>
          </a:xfrm>
          <a:custGeom>
            <a:avLst/>
            <a:gdLst/>
            <a:ahLst/>
            <a:cxnLst/>
            <a:rect r="r" b="b" t="t" l="l"/>
            <a:pathLst>
              <a:path h="7293216" w="7019720">
                <a:moveTo>
                  <a:pt x="0" y="0"/>
                </a:moveTo>
                <a:lnTo>
                  <a:pt x="7019720" y="0"/>
                </a:lnTo>
                <a:lnTo>
                  <a:pt x="7019720" y="7293216"/>
                </a:lnTo>
                <a:lnTo>
                  <a:pt x="0" y="7293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7" id="7"/>
          <p:cNvSpPr/>
          <p:nvPr/>
        </p:nvSpPr>
        <p:spPr>
          <a:xfrm flipH="false" flipV="false" rot="-10800000">
            <a:off x="-1541423" y="-1423522"/>
            <a:ext cx="4592037" cy="4770948"/>
          </a:xfrm>
          <a:custGeom>
            <a:avLst/>
            <a:gdLst/>
            <a:ahLst/>
            <a:cxnLst/>
            <a:rect r="r" b="b" t="t" l="l"/>
            <a:pathLst>
              <a:path h="4770948" w="4592037">
                <a:moveTo>
                  <a:pt x="0" y="0"/>
                </a:moveTo>
                <a:lnTo>
                  <a:pt x="4592037" y="0"/>
                </a:lnTo>
                <a:lnTo>
                  <a:pt x="4592037" y="4770948"/>
                </a:lnTo>
                <a:lnTo>
                  <a:pt x="0" y="4770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5400000">
            <a:off x="-734992" y="6858277"/>
            <a:ext cx="4125113" cy="4114800"/>
          </a:xfrm>
          <a:custGeom>
            <a:avLst/>
            <a:gdLst/>
            <a:ahLst/>
            <a:cxnLst/>
            <a:rect r="r" b="b" t="t" l="l"/>
            <a:pathLst>
              <a:path h="4114800" w="4125113">
                <a:moveTo>
                  <a:pt x="0" y="0"/>
                </a:moveTo>
                <a:lnTo>
                  <a:pt x="4125113" y="0"/>
                </a:lnTo>
                <a:lnTo>
                  <a:pt x="412511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5971780" y="0"/>
            <a:ext cx="2316220" cy="2709030"/>
          </a:xfrm>
          <a:custGeom>
            <a:avLst/>
            <a:gdLst/>
            <a:ahLst/>
            <a:cxnLst/>
            <a:rect r="r" b="b" t="t" l="l"/>
            <a:pathLst>
              <a:path h="2709030" w="2316220">
                <a:moveTo>
                  <a:pt x="0" y="0"/>
                </a:moveTo>
                <a:lnTo>
                  <a:pt x="2316220" y="0"/>
                </a:lnTo>
                <a:lnTo>
                  <a:pt x="2316220" y="2709030"/>
                </a:lnTo>
                <a:lnTo>
                  <a:pt x="0" y="2709030"/>
                </a:lnTo>
                <a:lnTo>
                  <a:pt x="0" y="0"/>
                </a:lnTo>
                <a:close/>
              </a:path>
            </a:pathLst>
          </a:custGeom>
          <a:blipFill>
            <a:blip r:embed="rId9"/>
            <a:stretch>
              <a:fillRect l="0" t="0" r="0" b="0"/>
            </a:stretch>
          </a:blipFill>
        </p:spPr>
      </p:sp>
      <p:sp>
        <p:nvSpPr>
          <p:cNvPr name="Freeform 10" id="10"/>
          <p:cNvSpPr/>
          <p:nvPr/>
        </p:nvSpPr>
        <p:spPr>
          <a:xfrm flipH="false" flipV="false" rot="0">
            <a:off x="2445722" y="2339625"/>
            <a:ext cx="1643068" cy="2507734"/>
          </a:xfrm>
          <a:custGeom>
            <a:avLst/>
            <a:gdLst/>
            <a:ahLst/>
            <a:cxnLst/>
            <a:rect r="r" b="b" t="t" l="l"/>
            <a:pathLst>
              <a:path h="2507734" w="1643068">
                <a:moveTo>
                  <a:pt x="0" y="0"/>
                </a:moveTo>
                <a:lnTo>
                  <a:pt x="1643068" y="0"/>
                </a:lnTo>
                <a:lnTo>
                  <a:pt x="1643068" y="2507735"/>
                </a:lnTo>
                <a:lnTo>
                  <a:pt x="0" y="2507735"/>
                </a:lnTo>
                <a:lnTo>
                  <a:pt x="0" y="0"/>
                </a:lnTo>
                <a:close/>
              </a:path>
            </a:pathLst>
          </a:custGeom>
          <a:blipFill>
            <a:blip r:embed="rId10"/>
            <a:stretch>
              <a:fillRect l="0" t="0" r="0" b="0"/>
            </a:stretch>
          </a:blipFill>
        </p:spPr>
      </p:sp>
      <p:sp>
        <p:nvSpPr>
          <p:cNvPr name="Freeform 11" id="11"/>
          <p:cNvSpPr/>
          <p:nvPr/>
        </p:nvSpPr>
        <p:spPr>
          <a:xfrm flipH="false" flipV="false" rot="0">
            <a:off x="14243272" y="2339625"/>
            <a:ext cx="1445616" cy="2538024"/>
          </a:xfrm>
          <a:custGeom>
            <a:avLst/>
            <a:gdLst/>
            <a:ahLst/>
            <a:cxnLst/>
            <a:rect r="r" b="b" t="t" l="l"/>
            <a:pathLst>
              <a:path h="2538024" w="1445616">
                <a:moveTo>
                  <a:pt x="0" y="0"/>
                </a:moveTo>
                <a:lnTo>
                  <a:pt x="1445616" y="0"/>
                </a:lnTo>
                <a:lnTo>
                  <a:pt x="1445616" y="2538024"/>
                </a:lnTo>
                <a:lnTo>
                  <a:pt x="0" y="2538024"/>
                </a:lnTo>
                <a:lnTo>
                  <a:pt x="0" y="0"/>
                </a:lnTo>
                <a:close/>
              </a:path>
            </a:pathLst>
          </a:custGeom>
          <a:blipFill>
            <a:blip r:embed="rId11"/>
            <a:stretch>
              <a:fillRect l="0" t="0" r="0" b="0"/>
            </a:stretch>
          </a:blipFill>
        </p:spPr>
      </p:sp>
      <p:sp>
        <p:nvSpPr>
          <p:cNvPr name="Freeform 12" id="12"/>
          <p:cNvSpPr/>
          <p:nvPr/>
        </p:nvSpPr>
        <p:spPr>
          <a:xfrm flipH="false" flipV="false" rot="0">
            <a:off x="8158617" y="2208616"/>
            <a:ext cx="1970766" cy="2669033"/>
          </a:xfrm>
          <a:custGeom>
            <a:avLst/>
            <a:gdLst/>
            <a:ahLst/>
            <a:cxnLst/>
            <a:rect r="r" b="b" t="t" l="l"/>
            <a:pathLst>
              <a:path h="2669033" w="1970766">
                <a:moveTo>
                  <a:pt x="0" y="0"/>
                </a:moveTo>
                <a:lnTo>
                  <a:pt x="1970766" y="0"/>
                </a:lnTo>
                <a:lnTo>
                  <a:pt x="1970766" y="2669033"/>
                </a:lnTo>
                <a:lnTo>
                  <a:pt x="0" y="2669033"/>
                </a:lnTo>
                <a:lnTo>
                  <a:pt x="0" y="0"/>
                </a:lnTo>
                <a:close/>
              </a:path>
            </a:pathLst>
          </a:custGeom>
          <a:blipFill>
            <a:blip r:embed="rId12"/>
            <a:stretch>
              <a:fillRect l="0" t="0" r="0" b="0"/>
            </a:stretch>
          </a:blipFill>
        </p:spPr>
      </p:sp>
      <p:sp>
        <p:nvSpPr>
          <p:cNvPr name="TextBox 13" id="13"/>
          <p:cNvSpPr txBox="true"/>
          <p:nvPr/>
        </p:nvSpPr>
        <p:spPr>
          <a:xfrm rot="0">
            <a:off x="6999544" y="1258022"/>
            <a:ext cx="5698741" cy="1081604"/>
          </a:xfrm>
          <a:prstGeom prst="rect">
            <a:avLst/>
          </a:prstGeom>
        </p:spPr>
        <p:txBody>
          <a:bodyPr anchor="t" rtlCol="false" tIns="0" lIns="0" bIns="0" rIns="0">
            <a:spAutoFit/>
          </a:bodyPr>
          <a:lstStyle/>
          <a:p>
            <a:pPr algn="l" marL="0" indent="0" lvl="0">
              <a:lnSpc>
                <a:spcPts val="8159"/>
              </a:lnSpc>
            </a:pPr>
            <a:r>
              <a:rPr lang="en-US" sz="8159" spc="-285">
                <a:solidFill>
                  <a:srgbClr val="3E2317"/>
                </a:solidFill>
                <a:latin typeface="Prata"/>
                <a:ea typeface="Prata"/>
                <a:cs typeface="Prata"/>
                <a:sym typeface="Prata"/>
              </a:rPr>
              <a:t>Trainers</a:t>
            </a:r>
          </a:p>
        </p:txBody>
      </p:sp>
      <p:sp>
        <p:nvSpPr>
          <p:cNvPr name="TextBox 14" id="14"/>
          <p:cNvSpPr txBox="true"/>
          <p:nvPr/>
        </p:nvSpPr>
        <p:spPr>
          <a:xfrm rot="0">
            <a:off x="12240620" y="4925274"/>
            <a:ext cx="5708160" cy="5362576"/>
          </a:xfrm>
          <a:prstGeom prst="rect">
            <a:avLst/>
          </a:prstGeom>
        </p:spPr>
        <p:txBody>
          <a:bodyPr anchor="t" rtlCol="false" tIns="0" lIns="0" bIns="0" rIns="0">
            <a:spAutoFit/>
          </a:bodyPr>
          <a:lstStyle/>
          <a:p>
            <a:pPr algn="just" marL="0" indent="0" lvl="0">
              <a:lnSpc>
                <a:spcPts val="3000"/>
              </a:lnSpc>
            </a:pPr>
            <a:r>
              <a:rPr lang="en-US" sz="3000" spc="-105" u="sng">
                <a:solidFill>
                  <a:srgbClr val="3E2317"/>
                </a:solidFill>
                <a:latin typeface="Harmattan"/>
                <a:ea typeface="Harmattan"/>
                <a:cs typeface="Harmattan"/>
                <a:sym typeface="Harmattan"/>
              </a:rPr>
              <a:t>Laura Šuspāne</a:t>
            </a:r>
            <a:r>
              <a:rPr lang="en-US" sz="3000" spc="-105">
                <a:solidFill>
                  <a:srgbClr val="3E2317"/>
                </a:solidFill>
                <a:latin typeface="Harmattan"/>
                <a:ea typeface="Harmattan"/>
                <a:cs typeface="Harmattan"/>
                <a:sym typeface="Harmattan"/>
              </a:rPr>
              <a:t> brings a calm, attentive, and deeply human presence to the LIFE COMPASS training. With her background in human behavi</a:t>
            </a:r>
            <a:r>
              <a:rPr lang="en-US" sz="3000" spc="-105" strike="noStrike" u="none">
                <a:solidFill>
                  <a:srgbClr val="3E2317"/>
                </a:solidFill>
                <a:latin typeface="Harmattan"/>
                <a:ea typeface="Harmattan"/>
                <a:cs typeface="Harmattan"/>
                <a:sym typeface="Harmattan"/>
              </a:rPr>
              <a:t>our, counselling in education, and group facilitation, she supports participants in exploring inner processes, self-awareness, and personal growth across different life areas.</a:t>
            </a:r>
          </a:p>
          <a:p>
            <a:pPr algn="just" marL="0" indent="0" lvl="0">
              <a:lnSpc>
                <a:spcPts val="3000"/>
              </a:lnSpc>
            </a:pPr>
            <a:r>
              <a:rPr lang="en-US" sz="3000" spc="-105" strike="noStrike" u="none">
                <a:solidFill>
                  <a:srgbClr val="3E2317"/>
                </a:solidFill>
                <a:latin typeface="Harmattan"/>
                <a:ea typeface="Harmattan"/>
                <a:cs typeface="Harmattan"/>
                <a:sym typeface="Harmattan"/>
              </a:rPr>
              <a:t>What makes Laura especially valuable in this course is her ability to combine knowledge, sensitivity, and practical guidance, creating a safe and reflective space where participants can explore, learn, and grow with depth and curiosity.</a:t>
            </a:r>
          </a:p>
          <a:p>
            <a:pPr algn="just" marL="0" indent="0" lvl="0">
              <a:lnSpc>
                <a:spcPts val="3000"/>
              </a:lnSpc>
            </a:pPr>
          </a:p>
        </p:txBody>
      </p:sp>
      <p:sp>
        <p:nvSpPr>
          <p:cNvPr name="TextBox 15" id="15"/>
          <p:cNvSpPr txBox="true"/>
          <p:nvPr/>
        </p:nvSpPr>
        <p:spPr>
          <a:xfrm rot="0">
            <a:off x="221283" y="4894985"/>
            <a:ext cx="6327362" cy="7267576"/>
          </a:xfrm>
          <a:prstGeom prst="rect">
            <a:avLst/>
          </a:prstGeom>
        </p:spPr>
        <p:txBody>
          <a:bodyPr anchor="t" rtlCol="false" tIns="0" lIns="0" bIns="0" rIns="0">
            <a:spAutoFit/>
          </a:bodyPr>
          <a:lstStyle/>
          <a:p>
            <a:pPr algn="just">
              <a:lnSpc>
                <a:spcPts val="3000"/>
              </a:lnSpc>
            </a:pPr>
            <a:r>
              <a:rPr lang="en-US" sz="3000" spc="-105" u="sng">
                <a:solidFill>
                  <a:srgbClr val="3E2317"/>
                </a:solidFill>
                <a:latin typeface="Harmattan"/>
                <a:ea typeface="Harmattan"/>
                <a:cs typeface="Harmattan"/>
                <a:sym typeface="Harmattan"/>
              </a:rPr>
              <a:t>Laura Freimane</a:t>
            </a:r>
            <a:r>
              <a:rPr lang="en-US" sz="3000" spc="-105">
                <a:solidFill>
                  <a:srgbClr val="3E2317"/>
                </a:solidFill>
                <a:latin typeface="Harmattan"/>
                <a:ea typeface="Harmattan"/>
                <a:cs typeface="Harmattan"/>
                <a:sym typeface="Harmattan"/>
              </a:rPr>
              <a:t> brings a warm, creative, and embodied approach to the LIFE COMPASS training. Drawing from her experience in embodiment, improvisation, theatre, Playfight, and breathwork, she creates spaces where participants can explore personal development not only through reflection, but also through movement, play, and direct experience.</a:t>
            </a:r>
          </a:p>
          <a:p>
            <a:pPr algn="just">
              <a:lnSpc>
                <a:spcPts val="3000"/>
              </a:lnSpc>
            </a:pPr>
            <a:r>
              <a:rPr lang="en-US" sz="3000" spc="-105">
                <a:solidFill>
                  <a:srgbClr val="3E2317"/>
                </a:solidFill>
                <a:latin typeface="Harmattan"/>
                <a:ea typeface="Harmattan"/>
                <a:cs typeface="Harmattan"/>
                <a:sym typeface="Harmattan"/>
              </a:rPr>
              <a:t>Her strength lies in helping people feel safe to express themselves and connect with different aspects of their lives. Laura combines sensitivity with structure, supporting participants in turning insights into awareness, connection, and practical tools they can apply in their youth work.</a:t>
            </a:r>
          </a:p>
          <a:p>
            <a:pPr algn="l">
              <a:lnSpc>
                <a:spcPts val="3000"/>
              </a:lnSpc>
            </a:pPr>
          </a:p>
          <a:p>
            <a:pPr algn="l">
              <a:lnSpc>
                <a:spcPts val="3000"/>
              </a:lnSpc>
            </a:pPr>
          </a:p>
          <a:p>
            <a:pPr algn="l">
              <a:lnSpc>
                <a:spcPts val="3000"/>
              </a:lnSpc>
            </a:pPr>
          </a:p>
          <a:p>
            <a:pPr algn="l" marL="0" indent="0" lvl="0">
              <a:lnSpc>
                <a:spcPts val="3000"/>
              </a:lnSpc>
            </a:pPr>
          </a:p>
          <a:p>
            <a:pPr algn="l" marL="0" indent="0" lvl="0">
              <a:lnSpc>
                <a:spcPts val="3000"/>
              </a:lnSpc>
            </a:pPr>
          </a:p>
        </p:txBody>
      </p:sp>
      <p:sp>
        <p:nvSpPr>
          <p:cNvPr name="TextBox 16" id="16"/>
          <p:cNvSpPr txBox="true"/>
          <p:nvPr/>
        </p:nvSpPr>
        <p:spPr>
          <a:xfrm rot="0">
            <a:off x="6990125" y="4887869"/>
            <a:ext cx="4738974" cy="6505576"/>
          </a:xfrm>
          <a:prstGeom prst="rect">
            <a:avLst/>
          </a:prstGeom>
        </p:spPr>
        <p:txBody>
          <a:bodyPr anchor="t" rtlCol="false" tIns="0" lIns="0" bIns="0" rIns="0">
            <a:spAutoFit/>
          </a:bodyPr>
          <a:lstStyle/>
          <a:p>
            <a:pPr algn="just" marL="0" indent="0" lvl="0">
              <a:lnSpc>
                <a:spcPts val="3000"/>
              </a:lnSpc>
            </a:pPr>
            <a:r>
              <a:rPr lang="en-US" sz="3000" spc="-105" u="sng">
                <a:solidFill>
                  <a:srgbClr val="3E2317"/>
                </a:solidFill>
                <a:latin typeface="Harmattan"/>
                <a:ea typeface="Harmattan"/>
                <a:cs typeface="Harmattan"/>
                <a:sym typeface="Harmattan"/>
              </a:rPr>
              <a:t>Liene</a:t>
            </a:r>
            <a:r>
              <a:rPr lang="en-US" sz="3000" spc="-105" strike="noStrike" u="sng">
                <a:solidFill>
                  <a:srgbClr val="3E2317"/>
                </a:solidFill>
                <a:latin typeface="Harmattan"/>
                <a:ea typeface="Harmattan"/>
                <a:cs typeface="Harmattan"/>
                <a:sym typeface="Harmattan"/>
              </a:rPr>
              <a:t> Linde</a:t>
            </a:r>
            <a:r>
              <a:rPr lang="en-US" sz="3000" spc="-105" strike="noStrike" u="none">
                <a:solidFill>
                  <a:srgbClr val="3E2317"/>
                </a:solidFill>
                <a:latin typeface="Harmattan"/>
                <a:ea typeface="Harmattan"/>
                <a:cs typeface="Harmattan"/>
                <a:sym typeface="Harmattan"/>
              </a:rPr>
              <a:t> is responsible for communication in the LIFE COMPASS training course. With  a long experience in the private sector as a  coordinator, she ensures smooth internal and external communication, partner coordination, and visibility of the project.</a:t>
            </a:r>
          </a:p>
          <a:p>
            <a:pPr algn="just" marL="0" indent="0" lvl="0">
              <a:lnSpc>
                <a:spcPts val="3000"/>
              </a:lnSpc>
            </a:pPr>
            <a:r>
              <a:rPr lang="en-US" sz="3000" spc="-105" strike="noStrike" u="none">
                <a:solidFill>
                  <a:srgbClr val="3E2317"/>
                </a:solidFill>
                <a:latin typeface="Harmattan"/>
                <a:ea typeface="Harmattan"/>
                <a:cs typeface="Harmattan"/>
                <a:sym typeface="Harmattan"/>
              </a:rPr>
              <a:t>She combines strong organisational skills with a passion for non-formal education and plays a key role in dissemination, documentation, and overall project management.</a:t>
            </a:r>
          </a:p>
          <a:p>
            <a:pPr algn="just" marL="0" indent="0" lvl="0">
              <a:lnSpc>
                <a:spcPts val="3000"/>
              </a:lnSpc>
            </a:pPr>
          </a:p>
          <a:p>
            <a:pPr algn="just" marL="0" indent="0" lvl="0">
              <a:lnSpc>
                <a:spcPts val="3000"/>
              </a:lnSpc>
            </a:pPr>
          </a:p>
          <a:p>
            <a:pPr algn="just" marL="0" indent="0" lvl="0">
              <a:lnSpc>
                <a:spcPts val="3000"/>
              </a:lnSpc>
            </a:pPr>
          </a:p>
          <a:p>
            <a:pPr algn="just" marL="0" indent="0" lvl="0">
              <a:lnSpc>
                <a:spcPts val="3000"/>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6081080" y="419948"/>
            <a:ext cx="1078436" cy="1101851"/>
          </a:xfrm>
          <a:custGeom>
            <a:avLst/>
            <a:gdLst/>
            <a:ahLst/>
            <a:cxnLst/>
            <a:rect r="r" b="b" t="t" l="l"/>
            <a:pathLst>
              <a:path h="1101851" w="1078436">
                <a:moveTo>
                  <a:pt x="0" y="0"/>
                </a:moveTo>
                <a:lnTo>
                  <a:pt x="1078436" y="0"/>
                </a:lnTo>
                <a:lnTo>
                  <a:pt x="1078436" y="1101851"/>
                </a:lnTo>
                <a:lnTo>
                  <a:pt x="0" y="11018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503897" y="9568684"/>
            <a:ext cx="499047" cy="509882"/>
          </a:xfrm>
          <a:custGeom>
            <a:avLst/>
            <a:gdLst/>
            <a:ahLst/>
            <a:cxnLst/>
            <a:rect r="r" b="b" t="t" l="l"/>
            <a:pathLst>
              <a:path h="509882" w="499047">
                <a:moveTo>
                  <a:pt x="0" y="0"/>
                </a:moveTo>
                <a:lnTo>
                  <a:pt x="499047" y="0"/>
                </a:lnTo>
                <a:lnTo>
                  <a:pt x="499047" y="509882"/>
                </a:lnTo>
                <a:lnTo>
                  <a:pt x="0" y="5098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81294" y="9142333"/>
            <a:ext cx="315451" cy="322300"/>
          </a:xfrm>
          <a:custGeom>
            <a:avLst/>
            <a:gdLst/>
            <a:ahLst/>
            <a:cxnLst/>
            <a:rect r="r" b="b" t="t" l="l"/>
            <a:pathLst>
              <a:path h="322300" w="315451">
                <a:moveTo>
                  <a:pt x="0" y="0"/>
                </a:moveTo>
                <a:lnTo>
                  <a:pt x="315451" y="0"/>
                </a:lnTo>
                <a:lnTo>
                  <a:pt x="315451" y="322300"/>
                </a:lnTo>
                <a:lnTo>
                  <a:pt x="0" y="3223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10800000">
            <a:off x="-1814725" y="-863675"/>
            <a:ext cx="4592037" cy="4770948"/>
          </a:xfrm>
          <a:custGeom>
            <a:avLst/>
            <a:gdLst/>
            <a:ahLst/>
            <a:cxnLst/>
            <a:rect r="r" b="b" t="t" l="l"/>
            <a:pathLst>
              <a:path h="4770948" w="4592037">
                <a:moveTo>
                  <a:pt x="0" y="0"/>
                </a:moveTo>
                <a:lnTo>
                  <a:pt x="4592038" y="0"/>
                </a:lnTo>
                <a:lnTo>
                  <a:pt x="4592038" y="4770948"/>
                </a:lnTo>
                <a:lnTo>
                  <a:pt x="0" y="4770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5400000">
            <a:off x="-1581263" y="6858277"/>
            <a:ext cx="4125113" cy="4114800"/>
          </a:xfrm>
          <a:custGeom>
            <a:avLst/>
            <a:gdLst/>
            <a:ahLst/>
            <a:cxnLst/>
            <a:rect r="r" b="b" t="t" l="l"/>
            <a:pathLst>
              <a:path h="4114800" w="4125113">
                <a:moveTo>
                  <a:pt x="0" y="0"/>
                </a:moveTo>
                <a:lnTo>
                  <a:pt x="4125113" y="0"/>
                </a:lnTo>
                <a:lnTo>
                  <a:pt x="412511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7141051" y="2529282"/>
            <a:ext cx="3018750" cy="2905547"/>
          </a:xfrm>
          <a:custGeom>
            <a:avLst/>
            <a:gdLst/>
            <a:ahLst/>
            <a:cxnLst/>
            <a:rect r="r" b="b" t="t" l="l"/>
            <a:pathLst>
              <a:path h="2905547" w="3018750">
                <a:moveTo>
                  <a:pt x="0" y="0"/>
                </a:moveTo>
                <a:lnTo>
                  <a:pt x="3018750" y="0"/>
                </a:lnTo>
                <a:lnTo>
                  <a:pt x="3018750" y="2905547"/>
                </a:lnTo>
                <a:lnTo>
                  <a:pt x="0" y="29055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5151527" y="71433"/>
            <a:ext cx="2937542" cy="3435722"/>
          </a:xfrm>
          <a:custGeom>
            <a:avLst/>
            <a:gdLst/>
            <a:ahLst/>
            <a:cxnLst/>
            <a:rect r="r" b="b" t="t" l="l"/>
            <a:pathLst>
              <a:path h="3435722" w="2937542">
                <a:moveTo>
                  <a:pt x="0" y="0"/>
                </a:moveTo>
                <a:lnTo>
                  <a:pt x="2937542" y="0"/>
                </a:lnTo>
                <a:lnTo>
                  <a:pt x="2937542" y="3435722"/>
                </a:lnTo>
                <a:lnTo>
                  <a:pt x="0" y="3435722"/>
                </a:lnTo>
                <a:lnTo>
                  <a:pt x="0" y="0"/>
                </a:lnTo>
                <a:close/>
              </a:path>
            </a:pathLst>
          </a:custGeom>
          <a:blipFill>
            <a:blip r:embed="rId11"/>
            <a:stretch>
              <a:fillRect l="0" t="0" r="0" b="0"/>
            </a:stretch>
          </a:blipFill>
        </p:spPr>
      </p:sp>
      <p:sp>
        <p:nvSpPr>
          <p:cNvPr name="TextBox 10" id="10"/>
          <p:cNvSpPr txBox="true"/>
          <p:nvPr/>
        </p:nvSpPr>
        <p:spPr>
          <a:xfrm rot="0">
            <a:off x="3465432" y="1441718"/>
            <a:ext cx="10704831" cy="828501"/>
          </a:xfrm>
          <a:prstGeom prst="rect">
            <a:avLst/>
          </a:prstGeom>
        </p:spPr>
        <p:txBody>
          <a:bodyPr anchor="t" rtlCol="false" tIns="0" lIns="0" bIns="0" rIns="0">
            <a:spAutoFit/>
          </a:bodyPr>
          <a:lstStyle/>
          <a:p>
            <a:pPr algn="ctr" marL="0" indent="0" lvl="0">
              <a:lnSpc>
                <a:spcPts val="6368"/>
              </a:lnSpc>
            </a:pPr>
            <a:r>
              <a:rPr lang="en-US" sz="6368" spc="-222" u="sng">
                <a:solidFill>
                  <a:srgbClr val="3E2317"/>
                </a:solidFill>
                <a:latin typeface="Prata"/>
                <a:ea typeface="Prata"/>
                <a:cs typeface="Prata"/>
                <a:sym typeface="Prata"/>
                <a:hlinkClick r:id="rId12" tooltip="https://docs.google.com/forms/d/e/1FAIpQLSfsNy4zqKVXl5KkaaWrtg1b4RCsOi3fuH_IDQncezf86FS9Cw/viewform?usp=publish-editor"/>
              </a:rPr>
              <a:t>Apply HERE</a:t>
            </a:r>
          </a:p>
        </p:txBody>
      </p:sp>
      <p:sp>
        <p:nvSpPr>
          <p:cNvPr name="TextBox 11" id="11"/>
          <p:cNvSpPr txBox="true"/>
          <p:nvPr/>
        </p:nvSpPr>
        <p:spPr>
          <a:xfrm rot="0">
            <a:off x="4413847" y="5798666"/>
            <a:ext cx="9460306" cy="4973955"/>
          </a:xfrm>
          <a:prstGeom prst="rect">
            <a:avLst/>
          </a:prstGeom>
        </p:spPr>
        <p:txBody>
          <a:bodyPr anchor="t" rtlCol="false" tIns="0" lIns="0" bIns="0" rIns="0">
            <a:spAutoFit/>
          </a:bodyPr>
          <a:lstStyle/>
          <a:p>
            <a:pPr algn="ctr">
              <a:lnSpc>
                <a:spcPts val="5399"/>
              </a:lnSpc>
            </a:pPr>
            <a:r>
              <a:rPr lang="en-US" sz="5399" spc="-188">
                <a:solidFill>
                  <a:srgbClr val="A0212B"/>
                </a:solidFill>
                <a:latin typeface="Harmattan"/>
                <a:ea typeface="Harmattan"/>
                <a:cs typeface="Harmattan"/>
                <a:sym typeface="Harmattan"/>
              </a:rPr>
              <a:t>The application deadline is 20 May. </a:t>
            </a:r>
          </a:p>
          <a:p>
            <a:pPr algn="ctr">
              <a:lnSpc>
                <a:spcPts val="3999"/>
              </a:lnSpc>
            </a:pPr>
          </a:p>
          <a:p>
            <a:pPr algn="ctr">
              <a:lnSpc>
                <a:spcPts val="3999"/>
              </a:lnSpc>
            </a:pPr>
            <a:r>
              <a:rPr lang="en-US" sz="3999" spc="-139">
                <a:solidFill>
                  <a:srgbClr val="3E2317"/>
                </a:solidFill>
                <a:latin typeface="Harmattan"/>
                <a:ea typeface="Harmattan"/>
                <a:cs typeface="Harmattan"/>
                <a:sym typeface="Harmattan"/>
              </a:rPr>
              <a:t>A</a:t>
            </a:r>
            <a:r>
              <a:rPr lang="en-US" sz="3999" spc="-139">
                <a:solidFill>
                  <a:srgbClr val="3E2317"/>
                </a:solidFill>
                <a:latin typeface="Harmattan"/>
                <a:ea typeface="Harmattan"/>
                <a:cs typeface="Harmattan"/>
                <a:sym typeface="Harmattan"/>
              </a:rPr>
              <a:t>ll applicants will be notified of the selection results </a:t>
            </a:r>
          </a:p>
          <a:p>
            <a:pPr algn="ctr">
              <a:lnSpc>
                <a:spcPts val="3999"/>
              </a:lnSpc>
            </a:pPr>
            <a:r>
              <a:rPr lang="en-US" sz="3999" spc="-139">
                <a:solidFill>
                  <a:srgbClr val="3E2317"/>
                </a:solidFill>
                <a:latin typeface="Harmattan"/>
                <a:ea typeface="Harmattan"/>
                <a:cs typeface="Harmattan"/>
                <a:sym typeface="Harmattan"/>
              </a:rPr>
              <a:t>on 25 May.</a:t>
            </a:r>
          </a:p>
          <a:p>
            <a:pPr algn="ctr">
              <a:lnSpc>
                <a:spcPts val="3999"/>
              </a:lnSpc>
            </a:pPr>
          </a:p>
          <a:p>
            <a:pPr algn="ctr">
              <a:lnSpc>
                <a:spcPts val="3999"/>
              </a:lnSpc>
            </a:pPr>
            <a:r>
              <a:rPr lang="en-US" sz="3999" spc="-139">
                <a:solidFill>
                  <a:srgbClr val="3E2317"/>
                </a:solidFill>
                <a:latin typeface="Harmattan"/>
                <a:ea typeface="Harmattan"/>
                <a:cs typeface="Harmattan"/>
                <a:sym typeface="Harmattan"/>
              </a:rPr>
              <a:t>Selected participants will receive a confirmation email with important information about the next steps.</a:t>
            </a:r>
          </a:p>
          <a:p>
            <a:pPr algn="ctr">
              <a:lnSpc>
                <a:spcPts val="3999"/>
              </a:lnSpc>
            </a:pPr>
          </a:p>
          <a:p>
            <a:pPr algn="ctr">
              <a:lnSpc>
                <a:spcPts val="3000"/>
              </a:lnSpc>
              <a:spcBef>
                <a:spcPct val="0"/>
              </a:spcBef>
            </a:pPr>
          </a:p>
          <a:p>
            <a:pPr algn="ctr" marL="0" indent="0" lvl="0">
              <a:lnSpc>
                <a:spcPts val="3000"/>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3454736" y="795960"/>
            <a:ext cx="1078436" cy="1101851"/>
          </a:xfrm>
          <a:custGeom>
            <a:avLst/>
            <a:gdLst/>
            <a:ahLst/>
            <a:cxnLst/>
            <a:rect r="r" b="b" t="t" l="l"/>
            <a:pathLst>
              <a:path h="1101851" w="1078436">
                <a:moveTo>
                  <a:pt x="0" y="0"/>
                </a:moveTo>
                <a:lnTo>
                  <a:pt x="1078436" y="0"/>
                </a:lnTo>
                <a:lnTo>
                  <a:pt x="1078436" y="1101851"/>
                </a:lnTo>
                <a:lnTo>
                  <a:pt x="0" y="11018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548639" y="8659825"/>
            <a:ext cx="668223" cy="682731"/>
          </a:xfrm>
          <a:custGeom>
            <a:avLst/>
            <a:gdLst/>
            <a:ahLst/>
            <a:cxnLst/>
            <a:rect r="r" b="b" t="t" l="l"/>
            <a:pathLst>
              <a:path h="682731" w="668223">
                <a:moveTo>
                  <a:pt x="0" y="0"/>
                </a:moveTo>
                <a:lnTo>
                  <a:pt x="668223" y="0"/>
                </a:lnTo>
                <a:lnTo>
                  <a:pt x="668223" y="682731"/>
                </a:lnTo>
                <a:lnTo>
                  <a:pt x="0" y="6827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235518" y="3248802"/>
            <a:ext cx="315451" cy="322300"/>
          </a:xfrm>
          <a:custGeom>
            <a:avLst/>
            <a:gdLst/>
            <a:ahLst/>
            <a:cxnLst/>
            <a:rect r="r" b="b" t="t" l="l"/>
            <a:pathLst>
              <a:path h="322300" w="315451">
                <a:moveTo>
                  <a:pt x="0" y="0"/>
                </a:moveTo>
                <a:lnTo>
                  <a:pt x="315450" y="0"/>
                </a:lnTo>
                <a:lnTo>
                  <a:pt x="315450" y="322299"/>
                </a:lnTo>
                <a:lnTo>
                  <a:pt x="0" y="3222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10576205">
            <a:off x="-3148017" y="4555339"/>
            <a:ext cx="7019720" cy="7293216"/>
          </a:xfrm>
          <a:custGeom>
            <a:avLst/>
            <a:gdLst/>
            <a:ahLst/>
            <a:cxnLst/>
            <a:rect r="r" b="b" t="t" l="l"/>
            <a:pathLst>
              <a:path h="7293216" w="7019720">
                <a:moveTo>
                  <a:pt x="0" y="0"/>
                </a:moveTo>
                <a:lnTo>
                  <a:pt x="7019720" y="0"/>
                </a:lnTo>
                <a:lnTo>
                  <a:pt x="7019720" y="7293216"/>
                </a:lnTo>
                <a:lnTo>
                  <a:pt x="0" y="7293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7" id="7"/>
          <p:cNvSpPr/>
          <p:nvPr/>
        </p:nvSpPr>
        <p:spPr>
          <a:xfrm flipH="false" flipV="false" rot="-10800000">
            <a:off x="15151860" y="-896472"/>
            <a:ext cx="4592037" cy="4770948"/>
          </a:xfrm>
          <a:custGeom>
            <a:avLst/>
            <a:gdLst/>
            <a:ahLst/>
            <a:cxnLst/>
            <a:rect r="r" b="b" t="t" l="l"/>
            <a:pathLst>
              <a:path h="4770948" w="4592037">
                <a:moveTo>
                  <a:pt x="0" y="0"/>
                </a:moveTo>
                <a:lnTo>
                  <a:pt x="4592038" y="0"/>
                </a:lnTo>
                <a:lnTo>
                  <a:pt x="4592038" y="4770948"/>
                </a:lnTo>
                <a:lnTo>
                  <a:pt x="0" y="4770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true" rot="-5400000">
            <a:off x="14985336" y="6858277"/>
            <a:ext cx="4125113" cy="4114800"/>
          </a:xfrm>
          <a:custGeom>
            <a:avLst/>
            <a:gdLst/>
            <a:ahLst/>
            <a:cxnLst/>
            <a:rect r="r" b="b" t="t" l="l"/>
            <a:pathLst>
              <a:path h="4114800" w="4125113">
                <a:moveTo>
                  <a:pt x="0" y="4114800"/>
                </a:moveTo>
                <a:lnTo>
                  <a:pt x="4125113" y="4114800"/>
                </a:lnTo>
                <a:lnTo>
                  <a:pt x="4125113" y="0"/>
                </a:lnTo>
                <a:lnTo>
                  <a:pt x="0" y="0"/>
                </a:lnTo>
                <a:lnTo>
                  <a:pt x="0" y="411480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817821" y="2989722"/>
            <a:ext cx="15575485" cy="5304715"/>
          </a:xfrm>
          <a:prstGeom prst="rect">
            <a:avLst/>
          </a:prstGeom>
        </p:spPr>
        <p:txBody>
          <a:bodyPr anchor="t" rtlCol="false" tIns="0" lIns="0" bIns="0" rIns="0">
            <a:spAutoFit/>
          </a:bodyPr>
          <a:lstStyle/>
          <a:p>
            <a:pPr algn="ctr" marL="0" indent="0" lvl="0">
              <a:lnSpc>
                <a:spcPts val="3782"/>
              </a:lnSpc>
              <a:spcBef>
                <a:spcPct val="0"/>
              </a:spcBef>
            </a:pPr>
            <a:r>
              <a:rPr lang="en-US" sz="3782" spc="-132">
                <a:solidFill>
                  <a:srgbClr val="3E2317"/>
                </a:solidFill>
                <a:latin typeface="Prata"/>
                <a:ea typeface="Prata"/>
                <a:cs typeface="Prata"/>
                <a:sym typeface="Prata"/>
              </a:rPr>
              <a:t>S</a:t>
            </a:r>
            <a:r>
              <a:rPr lang="en-US" sz="3782" spc="-132" strike="noStrike" u="none">
                <a:solidFill>
                  <a:srgbClr val="3E2317"/>
                </a:solidFill>
                <a:latin typeface="Prata"/>
                <a:ea typeface="Prata"/>
                <a:cs typeface="Prata"/>
                <a:sym typeface="Prata"/>
              </a:rPr>
              <a:t>mall </a:t>
            </a:r>
            <a:r>
              <a:rPr lang="en-US" sz="3782" spc="-132" strike="noStrike" u="none">
                <a:solidFill>
                  <a:srgbClr val="3E2317"/>
                </a:solidFill>
                <a:latin typeface="Prata"/>
                <a:ea typeface="Prata"/>
                <a:cs typeface="Prata"/>
                <a:sym typeface="Prata"/>
              </a:rPr>
              <a:t>Steps fo</a:t>
            </a:r>
            <a:r>
              <a:rPr lang="en-US" sz="3782" spc="-132" strike="noStrike" u="none">
                <a:solidFill>
                  <a:srgbClr val="3E2317"/>
                </a:solidFill>
                <a:latin typeface="Prata"/>
                <a:ea typeface="Prata"/>
                <a:cs typeface="Prata"/>
                <a:sym typeface="Prata"/>
              </a:rPr>
              <a:t>r</a:t>
            </a:r>
            <a:r>
              <a:rPr lang="en-US" sz="3782" spc="-132" strike="noStrike" u="none">
                <a:solidFill>
                  <a:srgbClr val="3E2317"/>
                </a:solidFill>
                <a:latin typeface="Prata"/>
                <a:ea typeface="Prata"/>
                <a:cs typeface="Prata"/>
                <a:sym typeface="Prata"/>
              </a:rPr>
              <a:t> L</a:t>
            </a:r>
            <a:r>
              <a:rPr lang="en-US" sz="3782" spc="-132" strike="noStrike" u="none">
                <a:solidFill>
                  <a:srgbClr val="3E2317"/>
                </a:solidFill>
                <a:latin typeface="Prata"/>
                <a:ea typeface="Prata"/>
                <a:cs typeface="Prata"/>
                <a:sym typeface="Prata"/>
              </a:rPr>
              <a:t>a</a:t>
            </a:r>
            <a:r>
              <a:rPr lang="en-US" sz="3782" spc="-132" strike="noStrike" u="none">
                <a:solidFill>
                  <a:srgbClr val="3E2317"/>
                </a:solidFill>
                <a:latin typeface="Prata"/>
                <a:ea typeface="Prata"/>
                <a:cs typeface="Prata"/>
                <a:sym typeface="Prata"/>
              </a:rPr>
              <a:t>s</a:t>
            </a:r>
            <a:r>
              <a:rPr lang="en-US" sz="3782" spc="-132" strike="noStrike" u="none">
                <a:solidFill>
                  <a:srgbClr val="3E2317"/>
                </a:solidFill>
                <a:latin typeface="Prata"/>
                <a:ea typeface="Prata"/>
                <a:cs typeface="Prata"/>
                <a:sym typeface="Prata"/>
              </a:rPr>
              <a:t>ti</a:t>
            </a:r>
            <a:r>
              <a:rPr lang="en-US" sz="3782" spc="-132" strike="noStrike" u="none">
                <a:solidFill>
                  <a:srgbClr val="3E2317"/>
                </a:solidFill>
                <a:latin typeface="Prata"/>
                <a:ea typeface="Prata"/>
                <a:cs typeface="Prata"/>
                <a:sym typeface="Prata"/>
              </a:rPr>
              <a:t>ng Chang</a:t>
            </a:r>
            <a:r>
              <a:rPr lang="en-US" sz="3782" spc="-132" strike="noStrike" u="none">
                <a:solidFill>
                  <a:srgbClr val="3E2317"/>
                </a:solidFill>
                <a:latin typeface="Prata"/>
                <a:ea typeface="Prata"/>
                <a:cs typeface="Prata"/>
                <a:sym typeface="Prata"/>
              </a:rPr>
              <a:t>e</a:t>
            </a:r>
          </a:p>
          <a:p>
            <a:pPr algn="ctr" marL="0" indent="0" lvl="0">
              <a:lnSpc>
                <a:spcPts val="3782"/>
              </a:lnSpc>
              <a:spcBef>
                <a:spcPct val="0"/>
              </a:spcBef>
            </a:pPr>
          </a:p>
          <a:p>
            <a:pPr algn="ctr" marL="0" indent="0" lvl="0">
              <a:lnSpc>
                <a:spcPts val="3782"/>
              </a:lnSpc>
              <a:spcBef>
                <a:spcPct val="0"/>
              </a:spcBef>
            </a:pPr>
            <a:r>
              <a:rPr lang="en-US" sz="3782" spc="-132" strike="noStrike" u="none">
                <a:solidFill>
                  <a:srgbClr val="3E2317"/>
                </a:solidFill>
                <a:latin typeface="Prata"/>
                <a:ea typeface="Prata"/>
                <a:cs typeface="Prata"/>
                <a:sym typeface="Prata"/>
              </a:rPr>
              <a:t>Design Yourself is the space where we return to what is alive in us -</a:t>
            </a:r>
          </a:p>
          <a:p>
            <a:pPr algn="ctr" marL="0" indent="0" lvl="0">
              <a:lnSpc>
                <a:spcPts val="3782"/>
              </a:lnSpc>
              <a:spcBef>
                <a:spcPct val="0"/>
              </a:spcBef>
            </a:pPr>
            <a:r>
              <a:rPr lang="en-US" sz="3782" spc="-132" strike="noStrike" u="none">
                <a:solidFill>
                  <a:srgbClr val="3E2317"/>
                </a:solidFill>
                <a:latin typeface="Prata"/>
                <a:ea typeface="Prata"/>
                <a:cs typeface="Prata"/>
                <a:sym typeface="Prata"/>
              </a:rPr>
              <a:t>to breath, movement, presence, creativity, and connection. </a:t>
            </a:r>
          </a:p>
          <a:p>
            <a:pPr algn="ctr" marL="0" indent="0" lvl="0">
              <a:lnSpc>
                <a:spcPts val="3782"/>
              </a:lnSpc>
              <a:spcBef>
                <a:spcPct val="0"/>
              </a:spcBef>
            </a:pPr>
            <a:r>
              <a:rPr lang="en-US" sz="3782" spc="-132" strike="noStrike" u="none">
                <a:solidFill>
                  <a:srgbClr val="3E2317"/>
                </a:solidFill>
                <a:latin typeface="Prata"/>
                <a:ea typeface="Prata"/>
                <a:cs typeface="Prata"/>
                <a:sym typeface="Prata"/>
              </a:rPr>
              <a:t>We create</a:t>
            </a:r>
          </a:p>
          <a:p>
            <a:pPr algn="ctr" marL="0" indent="0" lvl="0">
              <a:lnSpc>
                <a:spcPts val="3782"/>
              </a:lnSpc>
              <a:spcBef>
                <a:spcPct val="0"/>
              </a:spcBef>
            </a:pPr>
            <a:r>
              <a:rPr lang="en-US" sz="3782" spc="-132" strike="noStrike" u="none">
                <a:solidFill>
                  <a:srgbClr val="3E2317"/>
                </a:solidFill>
                <a:latin typeface="Prata"/>
                <a:ea typeface="Prata"/>
                <a:cs typeface="Prata"/>
                <a:sym typeface="Prata"/>
              </a:rPr>
              <a:t>learning experiences that invite young people and youth workers to</a:t>
            </a:r>
          </a:p>
          <a:p>
            <a:pPr algn="ctr" marL="0" indent="0" lvl="0">
              <a:lnSpc>
                <a:spcPts val="3782"/>
              </a:lnSpc>
              <a:spcBef>
                <a:spcPct val="0"/>
              </a:spcBef>
            </a:pPr>
            <a:r>
              <a:rPr lang="en-US" sz="3782" spc="-132" strike="noStrike" u="none">
                <a:solidFill>
                  <a:srgbClr val="3E2317"/>
                </a:solidFill>
                <a:latin typeface="Prata"/>
                <a:ea typeface="Prata"/>
                <a:cs typeface="Prata"/>
                <a:sym typeface="Prata"/>
              </a:rPr>
              <a:t>grow not only through knowledge, but through feeling, exploring, and</a:t>
            </a:r>
          </a:p>
          <a:p>
            <a:pPr algn="ctr" marL="0" indent="0" lvl="0">
              <a:lnSpc>
                <a:spcPts val="3782"/>
              </a:lnSpc>
              <a:spcBef>
                <a:spcPct val="0"/>
              </a:spcBef>
            </a:pPr>
            <a:r>
              <a:rPr lang="en-US" sz="3782" spc="-132" strike="noStrike" u="none">
                <a:solidFill>
                  <a:srgbClr val="3E2317"/>
                </a:solidFill>
                <a:latin typeface="Prata"/>
                <a:ea typeface="Prata"/>
                <a:cs typeface="Prata"/>
                <a:sym typeface="Prata"/>
              </a:rPr>
              <a:t>daring to meet themselves more honestly. </a:t>
            </a:r>
          </a:p>
          <a:p>
            <a:pPr algn="ctr" marL="0" indent="0" lvl="0">
              <a:lnSpc>
                <a:spcPts val="3782"/>
              </a:lnSpc>
              <a:spcBef>
                <a:spcPct val="0"/>
              </a:spcBef>
            </a:pPr>
            <a:r>
              <a:rPr lang="en-US" sz="3782" spc="-132" strike="noStrike" u="none">
                <a:solidFill>
                  <a:srgbClr val="3E2317"/>
                </a:solidFill>
                <a:latin typeface="Prata"/>
                <a:ea typeface="Prata"/>
                <a:cs typeface="Prata"/>
                <a:sym typeface="Prata"/>
              </a:rPr>
              <a:t>For us, it is about shaping a more conscious way of being in the world and bringing that aliveness</a:t>
            </a:r>
          </a:p>
          <a:p>
            <a:pPr algn="ctr" marL="0" indent="0" lvl="0">
              <a:lnSpc>
                <a:spcPts val="3782"/>
              </a:lnSpc>
              <a:spcBef>
                <a:spcPct val="0"/>
              </a:spcBef>
            </a:pPr>
            <a:r>
              <a:rPr lang="en-US" sz="3782" spc="-132" strike="noStrike" u="none">
                <a:solidFill>
                  <a:srgbClr val="3E2317"/>
                </a:solidFill>
                <a:latin typeface="Prata"/>
                <a:ea typeface="Prata"/>
                <a:cs typeface="Prata"/>
                <a:sym typeface="Prata"/>
              </a:rPr>
              <a:t>back into our communities.</a:t>
            </a:r>
          </a:p>
        </p:txBody>
      </p:sp>
      <p:sp>
        <p:nvSpPr>
          <p:cNvPr name="Freeform 10" id="10"/>
          <p:cNvSpPr/>
          <p:nvPr/>
        </p:nvSpPr>
        <p:spPr>
          <a:xfrm flipH="false" flipV="false" rot="0">
            <a:off x="2484546" y="9072380"/>
            <a:ext cx="13725210" cy="1214620"/>
          </a:xfrm>
          <a:custGeom>
            <a:avLst/>
            <a:gdLst/>
            <a:ahLst/>
            <a:cxnLst/>
            <a:rect r="r" b="b" t="t" l="l"/>
            <a:pathLst>
              <a:path h="1214620" w="13725210">
                <a:moveTo>
                  <a:pt x="0" y="0"/>
                </a:moveTo>
                <a:lnTo>
                  <a:pt x="13725210" y="0"/>
                </a:lnTo>
                <a:lnTo>
                  <a:pt x="13725210" y="1214620"/>
                </a:lnTo>
                <a:lnTo>
                  <a:pt x="0" y="1214620"/>
                </a:lnTo>
                <a:lnTo>
                  <a:pt x="0" y="0"/>
                </a:lnTo>
                <a:close/>
              </a:path>
            </a:pathLst>
          </a:custGeom>
          <a:blipFill>
            <a:blip r:embed="rId9"/>
            <a:stretch>
              <a:fillRect l="0" t="0" r="0" b="0"/>
            </a:stretch>
          </a:blipFill>
        </p:spPr>
      </p:sp>
      <p:sp>
        <p:nvSpPr>
          <p:cNvPr name="TextBox 11" id="11"/>
          <p:cNvSpPr txBox="true"/>
          <p:nvPr/>
        </p:nvSpPr>
        <p:spPr>
          <a:xfrm rot="0">
            <a:off x="3941550" y="948360"/>
            <a:ext cx="10233658" cy="1003884"/>
          </a:xfrm>
          <a:prstGeom prst="rect">
            <a:avLst/>
          </a:prstGeom>
        </p:spPr>
        <p:txBody>
          <a:bodyPr anchor="t" rtlCol="false" tIns="0" lIns="0" bIns="0" rIns="0">
            <a:spAutoFit/>
          </a:bodyPr>
          <a:lstStyle/>
          <a:p>
            <a:pPr algn="ctr" marL="0" indent="0" lvl="0">
              <a:lnSpc>
                <a:spcPts val="7587"/>
              </a:lnSpc>
            </a:pPr>
            <a:r>
              <a:rPr lang="en-US" sz="7587" spc="-265">
                <a:solidFill>
                  <a:srgbClr val="3E2317"/>
                </a:solidFill>
                <a:latin typeface="Prata"/>
                <a:ea typeface="Prata"/>
                <a:cs typeface="Prata"/>
                <a:sym typeface="Prata"/>
              </a:rPr>
              <a:t>Design Yourself</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008891" y="387152"/>
            <a:ext cx="1078436" cy="1101851"/>
          </a:xfrm>
          <a:custGeom>
            <a:avLst/>
            <a:gdLst/>
            <a:ahLst/>
            <a:cxnLst/>
            <a:rect r="r" b="b" t="t" l="l"/>
            <a:pathLst>
              <a:path h="1101851" w="1078436">
                <a:moveTo>
                  <a:pt x="0" y="0"/>
                </a:moveTo>
                <a:lnTo>
                  <a:pt x="1078436" y="0"/>
                </a:lnTo>
                <a:lnTo>
                  <a:pt x="1078436" y="1101850"/>
                </a:lnTo>
                <a:lnTo>
                  <a:pt x="0" y="1101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800647" y="7675026"/>
            <a:ext cx="1300402" cy="1328635"/>
          </a:xfrm>
          <a:custGeom>
            <a:avLst/>
            <a:gdLst/>
            <a:ahLst/>
            <a:cxnLst/>
            <a:rect r="r" b="b" t="t" l="l"/>
            <a:pathLst>
              <a:path h="1328635" w="1300402">
                <a:moveTo>
                  <a:pt x="0" y="0"/>
                </a:moveTo>
                <a:lnTo>
                  <a:pt x="1300402" y="0"/>
                </a:lnTo>
                <a:lnTo>
                  <a:pt x="1300402" y="1328635"/>
                </a:lnTo>
                <a:lnTo>
                  <a:pt x="0" y="13286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235518" y="3248802"/>
            <a:ext cx="315451" cy="322300"/>
          </a:xfrm>
          <a:custGeom>
            <a:avLst/>
            <a:gdLst/>
            <a:ahLst/>
            <a:cxnLst/>
            <a:rect r="r" b="b" t="t" l="l"/>
            <a:pathLst>
              <a:path h="322300" w="315451">
                <a:moveTo>
                  <a:pt x="0" y="0"/>
                </a:moveTo>
                <a:lnTo>
                  <a:pt x="315450" y="0"/>
                </a:lnTo>
                <a:lnTo>
                  <a:pt x="315450" y="322299"/>
                </a:lnTo>
                <a:lnTo>
                  <a:pt x="0" y="3222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10576205">
            <a:off x="-3148017" y="4555339"/>
            <a:ext cx="7019720" cy="7293216"/>
          </a:xfrm>
          <a:custGeom>
            <a:avLst/>
            <a:gdLst/>
            <a:ahLst/>
            <a:cxnLst/>
            <a:rect r="r" b="b" t="t" l="l"/>
            <a:pathLst>
              <a:path h="7293216" w="7019720">
                <a:moveTo>
                  <a:pt x="0" y="0"/>
                </a:moveTo>
                <a:lnTo>
                  <a:pt x="7019720" y="0"/>
                </a:lnTo>
                <a:lnTo>
                  <a:pt x="7019720" y="7293216"/>
                </a:lnTo>
                <a:lnTo>
                  <a:pt x="0" y="7293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7" id="7"/>
          <p:cNvSpPr/>
          <p:nvPr/>
        </p:nvSpPr>
        <p:spPr>
          <a:xfrm flipH="false" flipV="false" rot="-10800000">
            <a:off x="15151860" y="-896472"/>
            <a:ext cx="4592037" cy="4770948"/>
          </a:xfrm>
          <a:custGeom>
            <a:avLst/>
            <a:gdLst/>
            <a:ahLst/>
            <a:cxnLst/>
            <a:rect r="r" b="b" t="t" l="l"/>
            <a:pathLst>
              <a:path h="4770948" w="4592037">
                <a:moveTo>
                  <a:pt x="0" y="0"/>
                </a:moveTo>
                <a:lnTo>
                  <a:pt x="4592038" y="0"/>
                </a:lnTo>
                <a:lnTo>
                  <a:pt x="4592038" y="4770948"/>
                </a:lnTo>
                <a:lnTo>
                  <a:pt x="0" y="4770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true" rot="-5400000">
            <a:off x="14985336" y="6858277"/>
            <a:ext cx="4125113" cy="4114800"/>
          </a:xfrm>
          <a:custGeom>
            <a:avLst/>
            <a:gdLst/>
            <a:ahLst/>
            <a:cxnLst/>
            <a:rect r="r" b="b" t="t" l="l"/>
            <a:pathLst>
              <a:path h="4114800" w="4125113">
                <a:moveTo>
                  <a:pt x="0" y="4114800"/>
                </a:moveTo>
                <a:lnTo>
                  <a:pt x="4125113" y="4114800"/>
                </a:lnTo>
                <a:lnTo>
                  <a:pt x="4125113" y="0"/>
                </a:lnTo>
                <a:lnTo>
                  <a:pt x="0" y="0"/>
                </a:lnTo>
                <a:lnTo>
                  <a:pt x="0" y="411480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1028700" y="3254687"/>
            <a:ext cx="14123160" cy="6123636"/>
          </a:xfrm>
          <a:prstGeom prst="rect">
            <a:avLst/>
          </a:prstGeom>
        </p:spPr>
        <p:txBody>
          <a:bodyPr anchor="t" rtlCol="false" tIns="0" lIns="0" bIns="0" rIns="0">
            <a:spAutoFit/>
          </a:bodyPr>
          <a:lstStyle/>
          <a:p>
            <a:pPr algn="l" marL="1044528" indent="-522264" lvl="1">
              <a:lnSpc>
                <a:spcPts val="4838"/>
              </a:lnSpc>
              <a:spcBef>
                <a:spcPct val="0"/>
              </a:spcBef>
              <a:buFont typeface="Arial"/>
              <a:buChar char="•"/>
            </a:pPr>
            <a:r>
              <a:rPr lang="en-US" sz="4838" spc="-169">
                <a:solidFill>
                  <a:srgbClr val="3E2317"/>
                </a:solidFill>
                <a:latin typeface="Harmattan"/>
                <a:ea typeface="Harmattan"/>
                <a:cs typeface="Harmattan"/>
                <a:sym typeface="Harmattan"/>
              </a:rPr>
              <a:t>The main goal is to strengthen youth workers’ personal and</a:t>
            </a:r>
            <a:r>
              <a:rPr lang="en-US" sz="4838" spc="-169" strike="noStrike" u="none">
                <a:solidFill>
                  <a:srgbClr val="3E2317"/>
                </a:solidFill>
                <a:latin typeface="Harmattan"/>
                <a:ea typeface="Harmattan"/>
                <a:cs typeface="Harmattan"/>
                <a:sym typeface="Harmattan"/>
              </a:rPr>
              <a:t> professional well-being</a:t>
            </a:r>
            <a:r>
              <a:rPr lang="en-US" sz="4838" spc="-169" strike="noStrike" u="none">
                <a:solidFill>
                  <a:srgbClr val="3E2317"/>
                </a:solidFill>
                <a:latin typeface="Harmattan"/>
                <a:ea typeface="Harmattan"/>
                <a:cs typeface="Harmattan"/>
                <a:sym typeface="Harmattan"/>
              </a:rPr>
              <a:t> and</a:t>
            </a:r>
            <a:r>
              <a:rPr lang="en-US" sz="4838" spc="-169" strike="noStrike" u="none">
                <a:solidFill>
                  <a:srgbClr val="3E2317"/>
                </a:solidFill>
                <a:latin typeface="Harmattan"/>
                <a:ea typeface="Harmattan"/>
                <a:cs typeface="Harmattan"/>
                <a:sym typeface="Harmattan"/>
              </a:rPr>
              <a:t> resilience</a:t>
            </a:r>
            <a:r>
              <a:rPr lang="en-US" sz="4838" spc="-169" strike="noStrike" u="none">
                <a:solidFill>
                  <a:srgbClr val="3E2317"/>
                </a:solidFill>
                <a:latin typeface="Harmattan"/>
                <a:ea typeface="Harmattan"/>
                <a:cs typeface="Harmattan"/>
                <a:sym typeface="Harmattan"/>
              </a:rPr>
              <a:t>.</a:t>
            </a:r>
          </a:p>
          <a:p>
            <a:pPr algn="l" marL="1044528" indent="-522264" lvl="1">
              <a:lnSpc>
                <a:spcPts val="4838"/>
              </a:lnSpc>
              <a:spcBef>
                <a:spcPct val="0"/>
              </a:spcBef>
              <a:buFont typeface="Arial"/>
              <a:buChar char="•"/>
            </a:pPr>
            <a:r>
              <a:rPr lang="en-US" sz="4838" spc="-169" strike="noStrike" u="none">
                <a:solidFill>
                  <a:srgbClr val="3E2317"/>
                </a:solidFill>
                <a:latin typeface="Harmattan"/>
                <a:ea typeface="Harmattan"/>
                <a:cs typeface="Harmattan"/>
                <a:sym typeface="Harmattan"/>
              </a:rPr>
              <a:t>P</a:t>
            </a:r>
            <a:r>
              <a:rPr lang="en-US" sz="4838" spc="-169" strike="noStrike" u="none">
                <a:solidFill>
                  <a:srgbClr val="3E2317"/>
                </a:solidFill>
                <a:latin typeface="Harmattan"/>
                <a:ea typeface="Harmattan"/>
                <a:cs typeface="Harmattan"/>
                <a:sym typeface="Harmattan"/>
              </a:rPr>
              <a:t>a</a:t>
            </a:r>
            <a:r>
              <a:rPr lang="en-US" sz="4838" spc="-169" strike="noStrike" u="none">
                <a:solidFill>
                  <a:srgbClr val="3E2317"/>
                </a:solidFill>
                <a:latin typeface="Harmattan"/>
                <a:ea typeface="Harmattan"/>
                <a:cs typeface="Harmattan"/>
                <a:sym typeface="Harmattan"/>
              </a:rPr>
              <a:t>rt</a:t>
            </a:r>
            <a:r>
              <a:rPr lang="en-US" sz="4838" spc="-169" strike="noStrike" u="none">
                <a:solidFill>
                  <a:srgbClr val="3E2317"/>
                </a:solidFill>
                <a:latin typeface="Harmattan"/>
                <a:ea typeface="Harmattan"/>
                <a:cs typeface="Harmattan"/>
                <a:sym typeface="Harmattan"/>
              </a:rPr>
              <a:t>i</a:t>
            </a:r>
            <a:r>
              <a:rPr lang="en-US" sz="4838" spc="-169" strike="noStrike" u="none">
                <a:solidFill>
                  <a:srgbClr val="3E2317"/>
                </a:solidFill>
                <a:latin typeface="Harmattan"/>
                <a:ea typeface="Harmattan"/>
                <a:cs typeface="Harmattan"/>
                <a:sym typeface="Harmattan"/>
              </a:rPr>
              <a:t>c</a:t>
            </a:r>
            <a:r>
              <a:rPr lang="en-US" sz="4838" spc="-169" strike="noStrike" u="none">
                <a:solidFill>
                  <a:srgbClr val="3E2317"/>
                </a:solidFill>
                <a:latin typeface="Harmattan"/>
                <a:ea typeface="Harmattan"/>
                <a:cs typeface="Harmattan"/>
                <a:sym typeface="Harmattan"/>
              </a:rPr>
              <a:t>i</a:t>
            </a:r>
            <a:r>
              <a:rPr lang="en-US" sz="4838" spc="-169" strike="noStrike" u="none">
                <a:solidFill>
                  <a:srgbClr val="3E2317"/>
                </a:solidFill>
                <a:latin typeface="Harmattan"/>
                <a:ea typeface="Harmattan"/>
                <a:cs typeface="Harmattan"/>
                <a:sym typeface="Harmattan"/>
              </a:rPr>
              <a:t>pan</a:t>
            </a:r>
            <a:r>
              <a:rPr lang="en-US" sz="4838" spc="-169" strike="noStrike" u="none">
                <a:solidFill>
                  <a:srgbClr val="3E2317"/>
                </a:solidFill>
                <a:latin typeface="Harmattan"/>
                <a:ea typeface="Harmattan"/>
                <a:cs typeface="Harmattan"/>
                <a:sym typeface="Harmattan"/>
              </a:rPr>
              <a:t>t</a:t>
            </a:r>
            <a:r>
              <a:rPr lang="en-US" sz="4838" spc="-169" strike="noStrike" u="none">
                <a:solidFill>
                  <a:srgbClr val="3E2317"/>
                </a:solidFill>
                <a:latin typeface="Harmattan"/>
                <a:ea typeface="Harmattan"/>
                <a:cs typeface="Harmattan"/>
                <a:sym typeface="Harmattan"/>
              </a:rPr>
              <a:t>s</a:t>
            </a:r>
            <a:r>
              <a:rPr lang="en-US" sz="4838" spc="-169" strike="noStrike" u="none">
                <a:solidFill>
                  <a:srgbClr val="3E2317"/>
                </a:solidFill>
                <a:latin typeface="Harmattan"/>
                <a:ea typeface="Harmattan"/>
                <a:cs typeface="Harmattan"/>
                <a:sym typeface="Harmattan"/>
              </a:rPr>
              <a:t> </a:t>
            </a:r>
            <a:r>
              <a:rPr lang="en-US" sz="4838" spc="-169" strike="noStrike" u="none">
                <a:solidFill>
                  <a:srgbClr val="3E2317"/>
                </a:solidFill>
                <a:latin typeface="Harmattan"/>
                <a:ea typeface="Harmattan"/>
                <a:cs typeface="Harmattan"/>
                <a:sym typeface="Harmattan"/>
              </a:rPr>
              <a:t>will</a:t>
            </a:r>
            <a:r>
              <a:rPr lang="en-US" sz="4838" spc="-169" strike="noStrike" u="none">
                <a:solidFill>
                  <a:srgbClr val="3E2317"/>
                </a:solidFill>
                <a:latin typeface="Harmattan"/>
                <a:ea typeface="Harmattan"/>
                <a:cs typeface="Harmattan"/>
                <a:sym typeface="Harmattan"/>
              </a:rPr>
              <a:t> </a:t>
            </a:r>
            <a:r>
              <a:rPr lang="en-US" sz="4838" spc="-169" strike="noStrike" u="none">
                <a:solidFill>
                  <a:srgbClr val="3E2317"/>
                </a:solidFill>
                <a:latin typeface="Harmattan"/>
                <a:ea typeface="Harmattan"/>
                <a:cs typeface="Harmattan"/>
                <a:sym typeface="Harmattan"/>
              </a:rPr>
              <a:t>ex</a:t>
            </a:r>
            <a:r>
              <a:rPr lang="en-US" sz="4838" spc="-169" strike="noStrike" u="none">
                <a:solidFill>
                  <a:srgbClr val="3E2317"/>
                </a:solidFill>
                <a:latin typeface="Harmattan"/>
                <a:ea typeface="Harmattan"/>
                <a:cs typeface="Harmattan"/>
                <a:sym typeface="Harmattan"/>
              </a:rPr>
              <a:t>plore 8 </a:t>
            </a:r>
            <a:r>
              <a:rPr lang="en-US" sz="4838" spc="-169" strike="noStrike" u="none">
                <a:solidFill>
                  <a:srgbClr val="3E2317"/>
                </a:solidFill>
                <a:latin typeface="Harmattan"/>
                <a:ea typeface="Harmattan"/>
                <a:cs typeface="Harmattan"/>
                <a:sym typeface="Harmattan"/>
              </a:rPr>
              <a:t>k</a:t>
            </a:r>
            <a:r>
              <a:rPr lang="en-US" sz="4838" spc="-169" strike="noStrike" u="none">
                <a:solidFill>
                  <a:srgbClr val="3E2317"/>
                </a:solidFill>
                <a:latin typeface="Harmattan"/>
                <a:ea typeface="Harmattan"/>
                <a:cs typeface="Harmattan"/>
                <a:sym typeface="Harmattan"/>
              </a:rPr>
              <a:t>e</a:t>
            </a:r>
            <a:r>
              <a:rPr lang="en-US" sz="4838" spc="-169" strike="noStrike" u="none">
                <a:solidFill>
                  <a:srgbClr val="3E2317"/>
                </a:solidFill>
                <a:latin typeface="Harmattan"/>
                <a:ea typeface="Harmattan"/>
                <a:cs typeface="Harmattan"/>
                <a:sym typeface="Harmattan"/>
              </a:rPr>
              <a:t>y </a:t>
            </a:r>
            <a:r>
              <a:rPr lang="en-US" sz="4838" spc="-169" strike="noStrike" u="none">
                <a:solidFill>
                  <a:srgbClr val="3E2317"/>
                </a:solidFill>
                <a:latin typeface="Harmattan"/>
                <a:ea typeface="Harmattan"/>
                <a:cs typeface="Harmattan"/>
                <a:sym typeface="Harmattan"/>
              </a:rPr>
              <a:t>l</a:t>
            </a:r>
            <a:r>
              <a:rPr lang="en-US" sz="4838" spc="-169" strike="noStrike" u="none">
                <a:solidFill>
                  <a:srgbClr val="3E2317"/>
                </a:solidFill>
                <a:latin typeface="Harmattan"/>
                <a:ea typeface="Harmattan"/>
                <a:cs typeface="Harmattan"/>
                <a:sym typeface="Harmattan"/>
              </a:rPr>
              <a:t>if</a:t>
            </a:r>
            <a:r>
              <a:rPr lang="en-US" sz="4838" spc="-169" strike="noStrike" u="none">
                <a:solidFill>
                  <a:srgbClr val="3E2317"/>
                </a:solidFill>
                <a:latin typeface="Harmattan"/>
                <a:ea typeface="Harmattan"/>
                <a:cs typeface="Harmattan"/>
                <a:sym typeface="Harmattan"/>
              </a:rPr>
              <a:t>e </a:t>
            </a:r>
            <a:r>
              <a:rPr lang="en-US" sz="4838" spc="-169" strike="noStrike" u="none">
                <a:solidFill>
                  <a:srgbClr val="3E2317"/>
                </a:solidFill>
                <a:latin typeface="Harmattan"/>
                <a:ea typeface="Harmattan"/>
                <a:cs typeface="Harmattan"/>
                <a:sym typeface="Harmattan"/>
              </a:rPr>
              <a:t>a</a:t>
            </a:r>
            <a:r>
              <a:rPr lang="en-US" sz="4838" spc="-169" strike="noStrike" u="none">
                <a:solidFill>
                  <a:srgbClr val="3E2317"/>
                </a:solidFill>
                <a:latin typeface="Harmattan"/>
                <a:ea typeface="Harmattan"/>
                <a:cs typeface="Harmattan"/>
                <a:sym typeface="Harmattan"/>
              </a:rPr>
              <a:t>re</a:t>
            </a:r>
            <a:r>
              <a:rPr lang="en-US" sz="4838" spc="-169" strike="noStrike" u="none">
                <a:solidFill>
                  <a:srgbClr val="3E2317"/>
                </a:solidFill>
                <a:latin typeface="Harmattan"/>
                <a:ea typeface="Harmattan"/>
                <a:cs typeface="Harmattan"/>
                <a:sym typeface="Harmattan"/>
              </a:rPr>
              <a:t>as.</a:t>
            </a:r>
          </a:p>
          <a:p>
            <a:pPr algn="l" marL="1044528" indent="-522264" lvl="1">
              <a:lnSpc>
                <a:spcPts val="4838"/>
              </a:lnSpc>
              <a:spcBef>
                <a:spcPct val="0"/>
              </a:spcBef>
              <a:buFont typeface="Arial"/>
              <a:buChar char="•"/>
            </a:pPr>
            <a:r>
              <a:rPr lang="en-US" sz="4838" spc="-169" strike="noStrike" u="none">
                <a:solidFill>
                  <a:srgbClr val="3E2317"/>
                </a:solidFill>
                <a:latin typeface="Harmattan"/>
                <a:ea typeface="Harmattan"/>
                <a:cs typeface="Harmattan"/>
                <a:sym typeface="Harmattan"/>
              </a:rPr>
              <a:t>T</a:t>
            </a:r>
            <a:r>
              <a:rPr lang="en-US" sz="4838" spc="-169" strike="noStrike" u="none">
                <a:solidFill>
                  <a:srgbClr val="3E2317"/>
                </a:solidFill>
                <a:latin typeface="Harmattan"/>
                <a:ea typeface="Harmattan"/>
                <a:cs typeface="Harmattan"/>
                <a:sym typeface="Harmattan"/>
              </a:rPr>
              <a:t>h</a:t>
            </a:r>
            <a:r>
              <a:rPr lang="en-US" sz="4838" spc="-169" strike="noStrike" u="none">
                <a:solidFill>
                  <a:srgbClr val="3E2317"/>
                </a:solidFill>
                <a:latin typeface="Harmattan"/>
                <a:ea typeface="Harmattan"/>
                <a:cs typeface="Harmattan"/>
                <a:sym typeface="Harmattan"/>
              </a:rPr>
              <a:t>e p</a:t>
            </a:r>
            <a:r>
              <a:rPr lang="en-US" sz="4838" spc="-169" strike="noStrike" u="none">
                <a:solidFill>
                  <a:srgbClr val="3E2317"/>
                </a:solidFill>
                <a:latin typeface="Harmattan"/>
                <a:ea typeface="Harmattan"/>
                <a:cs typeface="Harmattan"/>
                <a:sym typeface="Harmattan"/>
              </a:rPr>
              <a:t>rog</a:t>
            </a:r>
            <a:r>
              <a:rPr lang="en-US" sz="4838" spc="-169" strike="noStrike" u="none">
                <a:solidFill>
                  <a:srgbClr val="3E2317"/>
                </a:solidFill>
                <a:latin typeface="Harmattan"/>
                <a:ea typeface="Harmattan"/>
                <a:cs typeface="Harmattan"/>
                <a:sym typeface="Harmattan"/>
              </a:rPr>
              <a:t>ramme will include</a:t>
            </a:r>
            <a:r>
              <a:rPr lang="en-US" sz="4838" spc="-169" strike="noStrike" u="none">
                <a:solidFill>
                  <a:srgbClr val="3E2317"/>
                </a:solidFill>
                <a:latin typeface="Harmattan"/>
                <a:ea typeface="Harmattan"/>
                <a:cs typeface="Harmattan"/>
                <a:sym typeface="Harmattan"/>
              </a:rPr>
              <a:t> interactive workshops, reflection se</a:t>
            </a:r>
            <a:r>
              <a:rPr lang="en-US" sz="4838" spc="-169" strike="noStrike" u="none">
                <a:solidFill>
                  <a:srgbClr val="3E2317"/>
                </a:solidFill>
                <a:latin typeface="Harmattan"/>
                <a:ea typeface="Harmattan"/>
                <a:cs typeface="Harmattan"/>
                <a:sym typeface="Harmattan"/>
              </a:rPr>
              <a:t>ssion</a:t>
            </a:r>
            <a:r>
              <a:rPr lang="en-US" sz="4838" spc="-169" strike="noStrike" u="none">
                <a:solidFill>
                  <a:srgbClr val="3E2317"/>
                </a:solidFill>
                <a:latin typeface="Harmattan"/>
                <a:ea typeface="Harmattan"/>
                <a:cs typeface="Harmattan"/>
                <a:sym typeface="Harmattan"/>
              </a:rPr>
              <a:t>s, embodiment practices, and peer-</a:t>
            </a:r>
            <a:r>
              <a:rPr lang="en-US" sz="4838" spc="-169" strike="noStrike" u="none">
                <a:solidFill>
                  <a:srgbClr val="3E2317"/>
                </a:solidFill>
                <a:latin typeface="Harmattan"/>
                <a:ea typeface="Harmattan"/>
                <a:cs typeface="Harmattan"/>
                <a:sym typeface="Harmattan"/>
              </a:rPr>
              <a:t>to-peer</a:t>
            </a:r>
            <a:r>
              <a:rPr lang="en-US" sz="4838" spc="-169" strike="noStrike" u="none">
                <a:solidFill>
                  <a:srgbClr val="3E2317"/>
                </a:solidFill>
                <a:latin typeface="Harmattan"/>
                <a:ea typeface="Harmattan"/>
                <a:cs typeface="Harmattan"/>
                <a:sym typeface="Harmattan"/>
              </a:rPr>
              <a:t> learning.</a:t>
            </a:r>
          </a:p>
          <a:p>
            <a:pPr algn="l" marL="1044528" indent="-522264" lvl="1">
              <a:lnSpc>
                <a:spcPts val="4838"/>
              </a:lnSpc>
              <a:spcBef>
                <a:spcPct val="0"/>
              </a:spcBef>
              <a:buFont typeface="Arial"/>
              <a:buChar char="•"/>
            </a:pPr>
            <a:r>
              <a:rPr lang="en-US" sz="4838" spc="-169" strike="noStrike" u="none">
                <a:solidFill>
                  <a:srgbClr val="3E2317"/>
                </a:solidFill>
                <a:latin typeface="Harmattan"/>
                <a:ea typeface="Harmattan"/>
                <a:cs typeface="Harmattan"/>
                <a:sym typeface="Harmattan"/>
              </a:rPr>
              <a:t>Together, participants will co-create practical met</a:t>
            </a:r>
            <a:r>
              <a:rPr lang="en-US" sz="4838" spc="-169" strike="noStrike" u="none">
                <a:solidFill>
                  <a:srgbClr val="3E2317"/>
                </a:solidFill>
                <a:latin typeface="Harmattan"/>
                <a:ea typeface="Harmattan"/>
                <a:cs typeface="Harmattan"/>
                <a:sym typeface="Harmattan"/>
              </a:rPr>
              <a:t>h</a:t>
            </a:r>
            <a:r>
              <a:rPr lang="en-US" sz="4838" spc="-169" strike="noStrike" u="none">
                <a:solidFill>
                  <a:srgbClr val="3E2317"/>
                </a:solidFill>
                <a:latin typeface="Harmattan"/>
                <a:ea typeface="Harmattan"/>
                <a:cs typeface="Harmattan"/>
                <a:sym typeface="Harmattan"/>
              </a:rPr>
              <a:t>o</a:t>
            </a:r>
            <a:r>
              <a:rPr lang="en-US" sz="4838" spc="-169" strike="noStrike" u="none">
                <a:solidFill>
                  <a:srgbClr val="3E2317"/>
                </a:solidFill>
                <a:latin typeface="Harmattan"/>
                <a:ea typeface="Harmattan"/>
                <a:cs typeface="Harmattan"/>
                <a:sym typeface="Harmattan"/>
              </a:rPr>
              <a:t>d</a:t>
            </a:r>
            <a:r>
              <a:rPr lang="en-US" sz="4838" spc="-169" strike="noStrike" u="none">
                <a:solidFill>
                  <a:srgbClr val="3E2317"/>
                </a:solidFill>
                <a:latin typeface="Harmattan"/>
                <a:ea typeface="Harmattan"/>
                <a:cs typeface="Harmattan"/>
                <a:sym typeface="Harmattan"/>
              </a:rPr>
              <a:t>s and contribute to a digital “Life Compass” handbook.</a:t>
            </a:r>
          </a:p>
          <a:p>
            <a:pPr algn="l" marL="1044528" indent="-522264" lvl="1">
              <a:lnSpc>
                <a:spcPts val="4838"/>
              </a:lnSpc>
              <a:spcBef>
                <a:spcPct val="0"/>
              </a:spcBef>
              <a:buFont typeface="Arial"/>
              <a:buChar char="•"/>
            </a:pPr>
            <a:r>
              <a:rPr lang="en-US" sz="4838" spc="-169" strike="noStrike" u="none">
                <a:solidFill>
                  <a:srgbClr val="3E2317"/>
                </a:solidFill>
                <a:latin typeface="Harmattan"/>
                <a:ea typeface="Harmattan"/>
                <a:cs typeface="Harmattan"/>
                <a:sym typeface="Harmattan"/>
              </a:rPr>
              <a:t>After the </a:t>
            </a:r>
            <a:r>
              <a:rPr lang="en-US" sz="4838" spc="-169" strike="noStrike" u="none">
                <a:solidFill>
                  <a:srgbClr val="3E2317"/>
                </a:solidFill>
                <a:latin typeface="Harmattan"/>
                <a:ea typeface="Harmattan"/>
                <a:cs typeface="Harmattan"/>
                <a:sym typeface="Harmattan"/>
              </a:rPr>
              <a:t>pr</a:t>
            </a:r>
            <a:r>
              <a:rPr lang="en-US" sz="4838" spc="-169" strike="noStrike" u="none">
                <a:solidFill>
                  <a:srgbClr val="3E2317"/>
                </a:solidFill>
                <a:latin typeface="Harmattan"/>
                <a:ea typeface="Harmattan"/>
                <a:cs typeface="Harmattan"/>
                <a:sym typeface="Harmattan"/>
              </a:rPr>
              <a:t>o</a:t>
            </a:r>
            <a:r>
              <a:rPr lang="en-US" sz="4838" spc="-169" strike="noStrike" u="none">
                <a:solidFill>
                  <a:srgbClr val="3E2317"/>
                </a:solidFill>
                <a:latin typeface="Harmattan"/>
                <a:ea typeface="Harmattan"/>
                <a:cs typeface="Harmattan"/>
                <a:sym typeface="Harmattan"/>
              </a:rPr>
              <a:t>j</a:t>
            </a:r>
            <a:r>
              <a:rPr lang="en-US" sz="4838" spc="-169" strike="noStrike" u="none">
                <a:solidFill>
                  <a:srgbClr val="3E2317"/>
                </a:solidFill>
                <a:latin typeface="Harmattan"/>
                <a:ea typeface="Harmattan"/>
                <a:cs typeface="Harmattan"/>
                <a:sym typeface="Harmattan"/>
              </a:rPr>
              <a:t>e</a:t>
            </a:r>
            <a:r>
              <a:rPr lang="en-US" sz="4838" spc="-169" strike="noStrike" u="none">
                <a:solidFill>
                  <a:srgbClr val="3E2317"/>
                </a:solidFill>
                <a:latin typeface="Harmattan"/>
                <a:ea typeface="Harmattan"/>
                <a:cs typeface="Harmattan"/>
                <a:sym typeface="Harmattan"/>
              </a:rPr>
              <a:t>ct</a:t>
            </a:r>
            <a:r>
              <a:rPr lang="en-US" sz="4838" spc="-169" strike="noStrike" u="none">
                <a:solidFill>
                  <a:srgbClr val="3E2317"/>
                </a:solidFill>
                <a:latin typeface="Harmattan"/>
                <a:ea typeface="Harmattan"/>
                <a:cs typeface="Harmattan"/>
                <a:sym typeface="Harmattan"/>
              </a:rPr>
              <a:t>, you will </a:t>
            </a:r>
            <a:r>
              <a:rPr lang="en-US" sz="4838" spc="-169" strike="noStrike" u="none">
                <a:solidFill>
                  <a:srgbClr val="3E2317"/>
                </a:solidFill>
                <a:latin typeface="Harmattan"/>
                <a:ea typeface="Harmattan"/>
                <a:cs typeface="Harmattan"/>
                <a:sym typeface="Harmattan"/>
              </a:rPr>
              <a:t>apply </a:t>
            </a:r>
            <a:r>
              <a:rPr lang="en-US" sz="4838" spc="-169" strike="noStrike" u="none">
                <a:solidFill>
                  <a:srgbClr val="3E2317"/>
                </a:solidFill>
                <a:latin typeface="Harmattan"/>
                <a:ea typeface="Harmattan"/>
                <a:cs typeface="Harmattan"/>
                <a:sym typeface="Harmattan"/>
              </a:rPr>
              <a:t>an</a:t>
            </a:r>
            <a:r>
              <a:rPr lang="en-US" sz="4838" spc="-169" strike="noStrike" u="none">
                <a:solidFill>
                  <a:srgbClr val="3E2317"/>
                </a:solidFill>
                <a:latin typeface="Harmattan"/>
                <a:ea typeface="Harmattan"/>
                <a:cs typeface="Harmattan"/>
                <a:sym typeface="Harmattan"/>
              </a:rPr>
              <a:t>d </a:t>
            </a:r>
            <a:r>
              <a:rPr lang="en-US" sz="4838" spc="-169" strike="noStrike" u="none">
                <a:solidFill>
                  <a:srgbClr val="3E2317"/>
                </a:solidFill>
                <a:latin typeface="Harmattan"/>
                <a:ea typeface="Harmattan"/>
                <a:cs typeface="Harmattan"/>
                <a:sym typeface="Harmattan"/>
              </a:rPr>
              <a:t>s</a:t>
            </a:r>
            <a:r>
              <a:rPr lang="en-US" sz="4838" spc="-169" strike="noStrike" u="none">
                <a:solidFill>
                  <a:srgbClr val="3E2317"/>
                </a:solidFill>
                <a:latin typeface="Harmattan"/>
                <a:ea typeface="Harmattan"/>
                <a:cs typeface="Harmattan"/>
                <a:sym typeface="Harmattan"/>
              </a:rPr>
              <a:t>ha</a:t>
            </a:r>
            <a:r>
              <a:rPr lang="en-US" sz="4838" spc="-169" strike="noStrike" u="none">
                <a:solidFill>
                  <a:srgbClr val="3E2317"/>
                </a:solidFill>
                <a:latin typeface="Harmattan"/>
                <a:ea typeface="Harmattan"/>
                <a:cs typeface="Harmattan"/>
                <a:sym typeface="Harmattan"/>
              </a:rPr>
              <a:t>r</a:t>
            </a:r>
            <a:r>
              <a:rPr lang="en-US" sz="4838" spc="-169" strike="noStrike" u="none">
                <a:solidFill>
                  <a:srgbClr val="3E2317"/>
                </a:solidFill>
                <a:latin typeface="Harmattan"/>
                <a:ea typeface="Harmattan"/>
                <a:cs typeface="Harmattan"/>
                <a:sym typeface="Harmattan"/>
              </a:rPr>
              <a:t>e</a:t>
            </a:r>
            <a:r>
              <a:rPr lang="en-US" sz="4838" spc="-169" strike="noStrike" u="none">
                <a:solidFill>
                  <a:srgbClr val="3E2317"/>
                </a:solidFill>
                <a:latin typeface="Harmattan"/>
                <a:ea typeface="Harmattan"/>
                <a:cs typeface="Harmattan"/>
                <a:sym typeface="Harmattan"/>
              </a:rPr>
              <a:t> the gained t</a:t>
            </a:r>
            <a:r>
              <a:rPr lang="en-US" sz="4838" spc="-169" strike="noStrike" u="none">
                <a:solidFill>
                  <a:srgbClr val="3E2317"/>
                </a:solidFill>
                <a:latin typeface="Harmattan"/>
                <a:ea typeface="Harmattan"/>
                <a:cs typeface="Harmattan"/>
                <a:sym typeface="Harmattan"/>
              </a:rPr>
              <a:t>o</a:t>
            </a:r>
            <a:r>
              <a:rPr lang="en-US" sz="4838" spc="-169" strike="noStrike" u="none">
                <a:solidFill>
                  <a:srgbClr val="3E2317"/>
                </a:solidFill>
                <a:latin typeface="Harmattan"/>
                <a:ea typeface="Harmattan"/>
                <a:cs typeface="Harmattan"/>
                <a:sym typeface="Harmattan"/>
              </a:rPr>
              <a:t>o</a:t>
            </a:r>
            <a:r>
              <a:rPr lang="en-US" sz="4838" spc="-169" strike="noStrike" u="none">
                <a:solidFill>
                  <a:srgbClr val="3E2317"/>
                </a:solidFill>
                <a:latin typeface="Harmattan"/>
                <a:ea typeface="Harmattan"/>
                <a:cs typeface="Harmattan"/>
                <a:sym typeface="Harmattan"/>
              </a:rPr>
              <a:t>l</a:t>
            </a:r>
            <a:r>
              <a:rPr lang="en-US" sz="4838" spc="-169" strike="noStrike" u="none">
                <a:solidFill>
                  <a:srgbClr val="3E2317"/>
                </a:solidFill>
                <a:latin typeface="Harmattan"/>
                <a:ea typeface="Harmattan"/>
                <a:cs typeface="Harmattan"/>
                <a:sym typeface="Harmattan"/>
              </a:rPr>
              <a:t>s </a:t>
            </a:r>
            <a:r>
              <a:rPr lang="en-US" sz="4838" spc="-169" strike="noStrike" u="none">
                <a:solidFill>
                  <a:srgbClr val="3E2317"/>
                </a:solidFill>
                <a:latin typeface="Harmattan"/>
                <a:ea typeface="Harmattan"/>
                <a:cs typeface="Harmattan"/>
                <a:sym typeface="Harmattan"/>
              </a:rPr>
              <a:t>in</a:t>
            </a:r>
            <a:r>
              <a:rPr lang="en-US" sz="4838" spc="-169" strike="noStrike" u="none">
                <a:solidFill>
                  <a:srgbClr val="3E2317"/>
                </a:solidFill>
                <a:latin typeface="Harmattan"/>
                <a:ea typeface="Harmattan"/>
                <a:cs typeface="Harmattan"/>
                <a:sym typeface="Harmattan"/>
              </a:rPr>
              <a:t> your organisations and local communities, ensuring long-term impact.</a:t>
            </a:r>
          </a:p>
          <a:p>
            <a:pPr algn="l" marL="0" indent="0" lvl="0">
              <a:lnSpc>
                <a:spcPts val="4838"/>
              </a:lnSpc>
              <a:spcBef>
                <a:spcPct val="0"/>
              </a:spcBef>
            </a:pPr>
          </a:p>
        </p:txBody>
      </p:sp>
      <p:sp>
        <p:nvSpPr>
          <p:cNvPr name="Freeform 10" id="10"/>
          <p:cNvSpPr/>
          <p:nvPr/>
        </p:nvSpPr>
        <p:spPr>
          <a:xfrm flipH="false" flipV="false" rot="0">
            <a:off x="14789736" y="-40481"/>
            <a:ext cx="3087903" cy="3611583"/>
          </a:xfrm>
          <a:custGeom>
            <a:avLst/>
            <a:gdLst/>
            <a:ahLst/>
            <a:cxnLst/>
            <a:rect r="r" b="b" t="t" l="l"/>
            <a:pathLst>
              <a:path h="3611583" w="3087903">
                <a:moveTo>
                  <a:pt x="0" y="0"/>
                </a:moveTo>
                <a:lnTo>
                  <a:pt x="3087904" y="0"/>
                </a:lnTo>
                <a:lnTo>
                  <a:pt x="3087904" y="3611582"/>
                </a:lnTo>
                <a:lnTo>
                  <a:pt x="0" y="3611582"/>
                </a:lnTo>
                <a:lnTo>
                  <a:pt x="0" y="0"/>
                </a:lnTo>
                <a:close/>
              </a:path>
            </a:pathLst>
          </a:custGeom>
          <a:blipFill>
            <a:blip r:embed="rId9"/>
            <a:stretch>
              <a:fillRect l="0" t="0" r="0" b="0"/>
            </a:stretch>
          </a:blipFill>
        </p:spPr>
      </p:sp>
      <p:sp>
        <p:nvSpPr>
          <p:cNvPr name="TextBox 11" id="11"/>
          <p:cNvSpPr txBox="true"/>
          <p:nvPr/>
        </p:nvSpPr>
        <p:spPr>
          <a:xfrm rot="0">
            <a:off x="5087327" y="1042852"/>
            <a:ext cx="7240171" cy="809625"/>
          </a:xfrm>
          <a:prstGeom prst="rect">
            <a:avLst/>
          </a:prstGeom>
        </p:spPr>
        <p:txBody>
          <a:bodyPr anchor="t" rtlCol="false" tIns="0" lIns="0" bIns="0" rIns="0">
            <a:spAutoFit/>
          </a:bodyPr>
          <a:lstStyle/>
          <a:p>
            <a:pPr algn="l" marL="0" indent="0" lvl="0">
              <a:lnSpc>
                <a:spcPts val="6000"/>
              </a:lnSpc>
            </a:pPr>
            <a:r>
              <a:rPr lang="en-US" sz="6000" spc="-210">
                <a:solidFill>
                  <a:srgbClr val="3E2317"/>
                </a:solidFill>
                <a:latin typeface="Prata"/>
                <a:ea typeface="Prata"/>
                <a:cs typeface="Prata"/>
                <a:sym typeface="Prata"/>
              </a:rPr>
              <a:t>About the project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953062" y="387152"/>
            <a:ext cx="1078436" cy="1101851"/>
          </a:xfrm>
          <a:custGeom>
            <a:avLst/>
            <a:gdLst/>
            <a:ahLst/>
            <a:cxnLst/>
            <a:rect r="r" b="b" t="t" l="l"/>
            <a:pathLst>
              <a:path h="1101851" w="1078436">
                <a:moveTo>
                  <a:pt x="0" y="0"/>
                </a:moveTo>
                <a:lnTo>
                  <a:pt x="1078436" y="0"/>
                </a:lnTo>
                <a:lnTo>
                  <a:pt x="1078436" y="1101850"/>
                </a:lnTo>
                <a:lnTo>
                  <a:pt x="0" y="1101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800647" y="7675026"/>
            <a:ext cx="1300402" cy="1328635"/>
          </a:xfrm>
          <a:custGeom>
            <a:avLst/>
            <a:gdLst/>
            <a:ahLst/>
            <a:cxnLst/>
            <a:rect r="r" b="b" t="t" l="l"/>
            <a:pathLst>
              <a:path h="1328635" w="1300402">
                <a:moveTo>
                  <a:pt x="0" y="0"/>
                </a:moveTo>
                <a:lnTo>
                  <a:pt x="1300402" y="0"/>
                </a:lnTo>
                <a:lnTo>
                  <a:pt x="1300402" y="1328635"/>
                </a:lnTo>
                <a:lnTo>
                  <a:pt x="0" y="13286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235518" y="3248802"/>
            <a:ext cx="315451" cy="322300"/>
          </a:xfrm>
          <a:custGeom>
            <a:avLst/>
            <a:gdLst/>
            <a:ahLst/>
            <a:cxnLst/>
            <a:rect r="r" b="b" t="t" l="l"/>
            <a:pathLst>
              <a:path h="322300" w="315451">
                <a:moveTo>
                  <a:pt x="0" y="0"/>
                </a:moveTo>
                <a:lnTo>
                  <a:pt x="315450" y="0"/>
                </a:lnTo>
                <a:lnTo>
                  <a:pt x="315450" y="322299"/>
                </a:lnTo>
                <a:lnTo>
                  <a:pt x="0" y="3222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10576205">
            <a:off x="-3148017" y="4555339"/>
            <a:ext cx="7019720" cy="7293216"/>
          </a:xfrm>
          <a:custGeom>
            <a:avLst/>
            <a:gdLst/>
            <a:ahLst/>
            <a:cxnLst/>
            <a:rect r="r" b="b" t="t" l="l"/>
            <a:pathLst>
              <a:path h="7293216" w="7019720">
                <a:moveTo>
                  <a:pt x="0" y="0"/>
                </a:moveTo>
                <a:lnTo>
                  <a:pt x="7019720" y="0"/>
                </a:lnTo>
                <a:lnTo>
                  <a:pt x="7019720" y="7293216"/>
                </a:lnTo>
                <a:lnTo>
                  <a:pt x="0" y="7293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7" id="7"/>
          <p:cNvSpPr/>
          <p:nvPr/>
        </p:nvSpPr>
        <p:spPr>
          <a:xfrm flipH="false" flipV="false" rot="-10800000">
            <a:off x="15151860" y="-896472"/>
            <a:ext cx="4592037" cy="4770948"/>
          </a:xfrm>
          <a:custGeom>
            <a:avLst/>
            <a:gdLst/>
            <a:ahLst/>
            <a:cxnLst/>
            <a:rect r="r" b="b" t="t" l="l"/>
            <a:pathLst>
              <a:path h="4770948" w="4592037">
                <a:moveTo>
                  <a:pt x="0" y="0"/>
                </a:moveTo>
                <a:lnTo>
                  <a:pt x="4592038" y="0"/>
                </a:lnTo>
                <a:lnTo>
                  <a:pt x="4592038" y="4770948"/>
                </a:lnTo>
                <a:lnTo>
                  <a:pt x="0" y="4770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true" rot="-5400000">
            <a:off x="14985336" y="6858277"/>
            <a:ext cx="4125113" cy="4114800"/>
          </a:xfrm>
          <a:custGeom>
            <a:avLst/>
            <a:gdLst/>
            <a:ahLst/>
            <a:cxnLst/>
            <a:rect r="r" b="b" t="t" l="l"/>
            <a:pathLst>
              <a:path h="4114800" w="4125113">
                <a:moveTo>
                  <a:pt x="0" y="4114800"/>
                </a:moveTo>
                <a:lnTo>
                  <a:pt x="4125113" y="4114800"/>
                </a:lnTo>
                <a:lnTo>
                  <a:pt x="4125113" y="0"/>
                </a:lnTo>
                <a:lnTo>
                  <a:pt x="0" y="0"/>
                </a:lnTo>
                <a:lnTo>
                  <a:pt x="0" y="411480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5102508" y="1136577"/>
            <a:ext cx="7240171" cy="809625"/>
          </a:xfrm>
          <a:prstGeom prst="rect">
            <a:avLst/>
          </a:prstGeom>
        </p:spPr>
        <p:txBody>
          <a:bodyPr anchor="t" rtlCol="false" tIns="0" lIns="0" bIns="0" rIns="0">
            <a:spAutoFit/>
          </a:bodyPr>
          <a:lstStyle/>
          <a:p>
            <a:pPr algn="l" marL="0" indent="0" lvl="0">
              <a:lnSpc>
                <a:spcPts val="6000"/>
              </a:lnSpc>
            </a:pPr>
            <a:r>
              <a:rPr lang="en-US" sz="6000" spc="-210">
                <a:solidFill>
                  <a:srgbClr val="3E2317"/>
                </a:solidFill>
                <a:latin typeface="Prata"/>
                <a:ea typeface="Prata"/>
                <a:cs typeface="Prata"/>
                <a:sym typeface="Prata"/>
              </a:rPr>
              <a:t>We will explore</a:t>
            </a:r>
          </a:p>
        </p:txBody>
      </p:sp>
      <p:grpSp>
        <p:nvGrpSpPr>
          <p:cNvPr name="Group 10" id="10"/>
          <p:cNvGrpSpPr/>
          <p:nvPr/>
        </p:nvGrpSpPr>
        <p:grpSpPr>
          <a:xfrm rot="0">
            <a:off x="10870076" y="141181"/>
            <a:ext cx="1776806" cy="1781243"/>
            <a:chOff x="0" y="0"/>
            <a:chExt cx="5594350" cy="5608320"/>
          </a:xfrm>
        </p:grpSpPr>
        <p:sp>
          <p:nvSpPr>
            <p:cNvPr name="Freeform 11" id="11"/>
            <p:cNvSpPr/>
            <p:nvPr/>
          </p:nvSpPr>
          <p:spPr>
            <a:xfrm flipH="false" flipV="false" rot="0">
              <a:off x="491" y="474"/>
              <a:ext cx="5594679" cy="5608083"/>
            </a:xfrm>
            <a:custGeom>
              <a:avLst/>
              <a:gdLst/>
              <a:ahLst/>
              <a:cxnLst/>
              <a:rect r="r" b="b" t="t" l="l"/>
              <a:pathLst>
                <a:path h="5608083" w="5594679">
                  <a:moveTo>
                    <a:pt x="3495819" y="150656"/>
                  </a:moveTo>
                  <a:cubicBezTo>
                    <a:pt x="4688349" y="317026"/>
                    <a:pt x="6184409" y="779306"/>
                    <a:pt x="5355099" y="2868456"/>
                  </a:cubicBezTo>
                  <a:cubicBezTo>
                    <a:pt x="4525789" y="4957606"/>
                    <a:pt x="2808749" y="5328446"/>
                    <a:pt x="1979439" y="5557046"/>
                  </a:cubicBezTo>
                  <a:cubicBezTo>
                    <a:pt x="1150129" y="5785646"/>
                    <a:pt x="176039" y="5242086"/>
                    <a:pt x="520209" y="4011456"/>
                  </a:cubicBezTo>
                  <a:cubicBezTo>
                    <a:pt x="821199" y="2934496"/>
                    <a:pt x="-80501" y="1580676"/>
                    <a:pt x="5859" y="694216"/>
                  </a:cubicBezTo>
                  <a:cubicBezTo>
                    <a:pt x="92219" y="-192244"/>
                    <a:pt x="2064529" y="-50004"/>
                    <a:pt x="3495819" y="150656"/>
                  </a:cubicBezTo>
                  <a:close/>
                </a:path>
              </a:pathLst>
            </a:custGeom>
            <a:blipFill>
              <a:blip r:embed="rId9"/>
              <a:stretch>
                <a:fillRect l="-25085" t="0" r="-25085" b="0"/>
              </a:stretch>
            </a:blipFill>
          </p:spPr>
        </p:sp>
      </p:grpSp>
      <p:grpSp>
        <p:nvGrpSpPr>
          <p:cNvPr name="Group 12" id="12"/>
          <p:cNvGrpSpPr/>
          <p:nvPr/>
        </p:nvGrpSpPr>
        <p:grpSpPr>
          <a:xfrm rot="0">
            <a:off x="467817" y="2485245"/>
            <a:ext cx="2166304" cy="2171713"/>
            <a:chOff x="0" y="0"/>
            <a:chExt cx="5594350" cy="5608320"/>
          </a:xfrm>
        </p:grpSpPr>
        <p:sp>
          <p:nvSpPr>
            <p:cNvPr name="Freeform 13" id="13"/>
            <p:cNvSpPr/>
            <p:nvPr/>
          </p:nvSpPr>
          <p:spPr>
            <a:xfrm flipH="false" flipV="false" rot="0">
              <a:off x="491" y="474"/>
              <a:ext cx="5594679" cy="5608083"/>
            </a:xfrm>
            <a:custGeom>
              <a:avLst/>
              <a:gdLst/>
              <a:ahLst/>
              <a:cxnLst/>
              <a:rect r="r" b="b" t="t" l="l"/>
              <a:pathLst>
                <a:path h="5608083" w="5594679">
                  <a:moveTo>
                    <a:pt x="3495819" y="150656"/>
                  </a:moveTo>
                  <a:cubicBezTo>
                    <a:pt x="4688349" y="317026"/>
                    <a:pt x="6184409" y="779306"/>
                    <a:pt x="5355099" y="2868456"/>
                  </a:cubicBezTo>
                  <a:cubicBezTo>
                    <a:pt x="4525789" y="4957606"/>
                    <a:pt x="2808749" y="5328446"/>
                    <a:pt x="1979439" y="5557046"/>
                  </a:cubicBezTo>
                  <a:cubicBezTo>
                    <a:pt x="1150129" y="5785646"/>
                    <a:pt x="176039" y="5242086"/>
                    <a:pt x="520209" y="4011456"/>
                  </a:cubicBezTo>
                  <a:cubicBezTo>
                    <a:pt x="821199" y="2934496"/>
                    <a:pt x="-80501" y="1580676"/>
                    <a:pt x="5859" y="694216"/>
                  </a:cubicBezTo>
                  <a:cubicBezTo>
                    <a:pt x="92219" y="-192244"/>
                    <a:pt x="2064529" y="-50004"/>
                    <a:pt x="3495819" y="150656"/>
                  </a:cubicBezTo>
                  <a:close/>
                </a:path>
              </a:pathLst>
            </a:custGeom>
            <a:blipFill>
              <a:blip r:embed="rId10"/>
              <a:stretch>
                <a:fillRect l="-25226" t="0" r="-25226" b="0"/>
              </a:stretch>
            </a:blipFill>
          </p:spPr>
        </p:sp>
      </p:grpSp>
      <p:grpSp>
        <p:nvGrpSpPr>
          <p:cNvPr name="Group 14" id="14"/>
          <p:cNvGrpSpPr/>
          <p:nvPr/>
        </p:nvGrpSpPr>
        <p:grpSpPr>
          <a:xfrm rot="0">
            <a:off x="3031498" y="8738682"/>
            <a:ext cx="1489268" cy="1492987"/>
            <a:chOff x="0" y="0"/>
            <a:chExt cx="5594350" cy="5608320"/>
          </a:xfrm>
        </p:grpSpPr>
        <p:sp>
          <p:nvSpPr>
            <p:cNvPr name="Freeform 15" id="15"/>
            <p:cNvSpPr/>
            <p:nvPr/>
          </p:nvSpPr>
          <p:spPr>
            <a:xfrm flipH="false" flipV="false" rot="0">
              <a:off x="491" y="474"/>
              <a:ext cx="5594679" cy="5608083"/>
            </a:xfrm>
            <a:custGeom>
              <a:avLst/>
              <a:gdLst/>
              <a:ahLst/>
              <a:cxnLst/>
              <a:rect r="r" b="b" t="t" l="l"/>
              <a:pathLst>
                <a:path h="5608083" w="5594679">
                  <a:moveTo>
                    <a:pt x="3495819" y="150656"/>
                  </a:moveTo>
                  <a:cubicBezTo>
                    <a:pt x="4688349" y="317026"/>
                    <a:pt x="6184409" y="779306"/>
                    <a:pt x="5355099" y="2868456"/>
                  </a:cubicBezTo>
                  <a:cubicBezTo>
                    <a:pt x="4525789" y="4957606"/>
                    <a:pt x="2808749" y="5328446"/>
                    <a:pt x="1979439" y="5557046"/>
                  </a:cubicBezTo>
                  <a:cubicBezTo>
                    <a:pt x="1150129" y="5785646"/>
                    <a:pt x="176039" y="5242086"/>
                    <a:pt x="520209" y="4011456"/>
                  </a:cubicBezTo>
                  <a:cubicBezTo>
                    <a:pt x="821199" y="2934496"/>
                    <a:pt x="-80501" y="1580676"/>
                    <a:pt x="5859" y="694216"/>
                  </a:cubicBezTo>
                  <a:cubicBezTo>
                    <a:pt x="92219" y="-192244"/>
                    <a:pt x="2064529" y="-50004"/>
                    <a:pt x="3495819" y="150656"/>
                  </a:cubicBezTo>
                  <a:close/>
                </a:path>
              </a:pathLst>
            </a:custGeom>
            <a:blipFill>
              <a:blip r:embed="rId11"/>
              <a:stretch>
                <a:fillRect l="-25226" t="0" r="-25226" b="0"/>
              </a:stretch>
            </a:blipFill>
          </p:spPr>
        </p:sp>
      </p:grpSp>
      <p:sp>
        <p:nvSpPr>
          <p:cNvPr name="TextBox 16" id="16"/>
          <p:cNvSpPr txBox="true"/>
          <p:nvPr/>
        </p:nvSpPr>
        <p:spPr>
          <a:xfrm rot="0">
            <a:off x="5056960" y="2383423"/>
            <a:ext cx="8174080" cy="8255331"/>
          </a:xfrm>
          <a:prstGeom prst="rect">
            <a:avLst/>
          </a:prstGeom>
        </p:spPr>
        <p:txBody>
          <a:bodyPr anchor="t" rtlCol="false" tIns="0" lIns="0" bIns="0" rIns="0">
            <a:spAutoFit/>
          </a:bodyPr>
          <a:lstStyle/>
          <a:p>
            <a:pPr algn="l">
              <a:lnSpc>
                <a:spcPts val="3638"/>
              </a:lnSpc>
            </a:pPr>
            <a:r>
              <a:rPr lang="en-US" sz="3638" spc="-127">
                <a:solidFill>
                  <a:srgbClr val="3E2317"/>
                </a:solidFill>
                <a:latin typeface="Hussar Bold"/>
                <a:ea typeface="Hussar Bold"/>
                <a:cs typeface="Hussar Bold"/>
                <a:sym typeface="Hussar Bold"/>
              </a:rPr>
              <a:t>     8 key areas:</a:t>
            </a:r>
          </a:p>
          <a:p>
            <a:pPr algn="l">
              <a:lnSpc>
                <a:spcPts val="3638"/>
              </a:lnSpc>
            </a:pPr>
          </a:p>
          <a:p>
            <a:pPr algn="l" marL="785454" indent="-392727" lvl="1">
              <a:lnSpc>
                <a:spcPts val="3638"/>
              </a:lnSpc>
              <a:spcBef>
                <a:spcPct val="0"/>
              </a:spcBef>
              <a:buFont typeface="Arial"/>
              <a:buChar char="•"/>
            </a:pPr>
            <a:r>
              <a:rPr lang="en-US" sz="3638" spc="-127">
                <a:solidFill>
                  <a:srgbClr val="3E2317"/>
                </a:solidFill>
                <a:latin typeface="Hussar Bold"/>
                <a:ea typeface="Hussar Bold"/>
                <a:cs typeface="Hussar Bold"/>
                <a:sym typeface="Hussar Bold"/>
              </a:rPr>
              <a:t>H</a:t>
            </a:r>
            <a:r>
              <a:rPr lang="en-US" sz="3638" spc="-127" strike="noStrike" u="none">
                <a:solidFill>
                  <a:srgbClr val="3E2317"/>
                </a:solidFill>
                <a:latin typeface="Hussar Bold"/>
                <a:ea typeface="Hussar Bold"/>
                <a:cs typeface="Hussar Bold"/>
                <a:sym typeface="Hussar Bold"/>
              </a:rPr>
              <a:t>ealth</a:t>
            </a:r>
          </a:p>
          <a:p>
            <a:pPr algn="l">
              <a:lnSpc>
                <a:spcPts val="3638"/>
              </a:lnSpc>
              <a:spcBef>
                <a:spcPct val="0"/>
              </a:spcBef>
            </a:pPr>
          </a:p>
          <a:p>
            <a:pPr algn="l" marL="785454" indent="-392727" lvl="1">
              <a:lnSpc>
                <a:spcPts val="3638"/>
              </a:lnSpc>
              <a:spcBef>
                <a:spcPct val="0"/>
              </a:spcBef>
              <a:buFont typeface="Arial"/>
              <a:buChar char="•"/>
            </a:pPr>
            <a:r>
              <a:rPr lang="en-US" sz="3638" spc="-127" strike="noStrike" u="none">
                <a:solidFill>
                  <a:srgbClr val="3E2317"/>
                </a:solidFill>
                <a:latin typeface="Hussar Bold"/>
                <a:ea typeface="Hussar Bold"/>
                <a:cs typeface="Hussar Bold"/>
                <a:sym typeface="Hussar Bold"/>
              </a:rPr>
              <a:t>Em</a:t>
            </a:r>
            <a:r>
              <a:rPr lang="en-US" sz="3638" spc="-127" strike="noStrike" u="none">
                <a:solidFill>
                  <a:srgbClr val="3E2317"/>
                </a:solidFill>
                <a:latin typeface="Hussar Bold"/>
                <a:ea typeface="Hussar Bold"/>
                <a:cs typeface="Hussar Bold"/>
                <a:sym typeface="Hussar Bold"/>
              </a:rPr>
              <a:t>otions</a:t>
            </a:r>
          </a:p>
          <a:p>
            <a:pPr algn="l">
              <a:lnSpc>
                <a:spcPts val="3638"/>
              </a:lnSpc>
              <a:spcBef>
                <a:spcPct val="0"/>
              </a:spcBef>
            </a:pPr>
          </a:p>
          <a:p>
            <a:pPr algn="l" marL="785454" indent="-392727" lvl="1">
              <a:lnSpc>
                <a:spcPts val="3638"/>
              </a:lnSpc>
              <a:spcBef>
                <a:spcPct val="0"/>
              </a:spcBef>
              <a:buFont typeface="Arial"/>
              <a:buChar char="•"/>
            </a:pPr>
            <a:r>
              <a:rPr lang="en-US" sz="3638" spc="-127" strike="noStrike" u="none">
                <a:solidFill>
                  <a:srgbClr val="3E2317"/>
                </a:solidFill>
                <a:latin typeface="Hussar Bold"/>
                <a:ea typeface="Hussar Bold"/>
                <a:cs typeface="Hussar Bold"/>
                <a:sym typeface="Hussar Bold"/>
              </a:rPr>
              <a:t>Relationships</a:t>
            </a:r>
          </a:p>
          <a:p>
            <a:pPr algn="l">
              <a:lnSpc>
                <a:spcPts val="3638"/>
              </a:lnSpc>
              <a:spcBef>
                <a:spcPct val="0"/>
              </a:spcBef>
            </a:pPr>
          </a:p>
          <a:p>
            <a:pPr algn="l" marL="785454" indent="-392727" lvl="1">
              <a:lnSpc>
                <a:spcPts val="3638"/>
              </a:lnSpc>
              <a:spcBef>
                <a:spcPct val="0"/>
              </a:spcBef>
              <a:buFont typeface="Arial"/>
              <a:buChar char="•"/>
            </a:pPr>
            <a:r>
              <a:rPr lang="en-US" sz="3638" spc="-127" strike="noStrike" u="none">
                <a:solidFill>
                  <a:srgbClr val="3E2317"/>
                </a:solidFill>
                <a:latin typeface="Hussar Bold"/>
                <a:ea typeface="Hussar Bold"/>
                <a:cs typeface="Hussar Bold"/>
                <a:sym typeface="Hussar Bold"/>
              </a:rPr>
              <a:t>S</a:t>
            </a:r>
            <a:r>
              <a:rPr lang="en-US" sz="3638" spc="-127" strike="noStrike" u="none">
                <a:solidFill>
                  <a:srgbClr val="3E2317"/>
                </a:solidFill>
                <a:latin typeface="Hussar Bold"/>
                <a:ea typeface="Hussar Bold"/>
                <a:cs typeface="Hussar Bold"/>
                <a:sym typeface="Hussar Bold"/>
              </a:rPr>
              <a:t>ocial </a:t>
            </a:r>
            <a:r>
              <a:rPr lang="en-US" sz="3638" spc="-127" strike="noStrike" u="none">
                <a:solidFill>
                  <a:srgbClr val="3E2317"/>
                </a:solidFill>
                <a:latin typeface="Hussar Bold"/>
                <a:ea typeface="Hussar Bold"/>
                <a:cs typeface="Hussar Bold"/>
                <a:sym typeface="Hussar Bold"/>
              </a:rPr>
              <a:t>L</a:t>
            </a:r>
            <a:r>
              <a:rPr lang="en-US" sz="3638" spc="-127" strike="noStrike" u="none">
                <a:solidFill>
                  <a:srgbClr val="3E2317"/>
                </a:solidFill>
                <a:latin typeface="Hussar Bold"/>
                <a:ea typeface="Hussar Bold"/>
                <a:cs typeface="Hussar Bold"/>
                <a:sym typeface="Hussar Bold"/>
              </a:rPr>
              <a:t>ife</a:t>
            </a:r>
          </a:p>
          <a:p>
            <a:pPr algn="l">
              <a:lnSpc>
                <a:spcPts val="3638"/>
              </a:lnSpc>
              <a:spcBef>
                <a:spcPct val="0"/>
              </a:spcBef>
            </a:pPr>
          </a:p>
          <a:p>
            <a:pPr algn="l" marL="785454" indent="-392727" lvl="1">
              <a:lnSpc>
                <a:spcPts val="3638"/>
              </a:lnSpc>
              <a:spcBef>
                <a:spcPct val="0"/>
              </a:spcBef>
              <a:buFont typeface="Arial"/>
              <a:buChar char="•"/>
            </a:pPr>
            <a:r>
              <a:rPr lang="en-US" sz="3638" spc="-127" strike="noStrike" u="none">
                <a:solidFill>
                  <a:srgbClr val="3E2317"/>
                </a:solidFill>
                <a:latin typeface="Hussar Bold"/>
                <a:ea typeface="Hussar Bold"/>
                <a:cs typeface="Hussar Bold"/>
                <a:sym typeface="Hussar Bold"/>
              </a:rPr>
              <a:t>Wo</a:t>
            </a:r>
            <a:r>
              <a:rPr lang="en-US" sz="3638" spc="-127" strike="noStrike" u="none">
                <a:solidFill>
                  <a:srgbClr val="3E2317"/>
                </a:solidFill>
                <a:latin typeface="Hussar Bold"/>
                <a:ea typeface="Hussar Bold"/>
                <a:cs typeface="Hussar Bold"/>
                <a:sym typeface="Hussar Bold"/>
              </a:rPr>
              <a:t>rk</a:t>
            </a:r>
            <a:r>
              <a:rPr lang="en-US" sz="3638" spc="-127" strike="noStrike" u="none">
                <a:solidFill>
                  <a:srgbClr val="3E2317"/>
                </a:solidFill>
                <a:latin typeface="Hussar Bold"/>
                <a:ea typeface="Hussar Bold"/>
                <a:cs typeface="Hussar Bold"/>
                <a:sym typeface="Hussar Bold"/>
              </a:rPr>
              <a:t> &amp; Career</a:t>
            </a:r>
          </a:p>
          <a:p>
            <a:pPr algn="l">
              <a:lnSpc>
                <a:spcPts val="3638"/>
              </a:lnSpc>
              <a:spcBef>
                <a:spcPct val="0"/>
              </a:spcBef>
            </a:pPr>
          </a:p>
          <a:p>
            <a:pPr algn="l" marL="785454" indent="-392727" lvl="1">
              <a:lnSpc>
                <a:spcPts val="3638"/>
              </a:lnSpc>
              <a:spcBef>
                <a:spcPct val="0"/>
              </a:spcBef>
              <a:buFont typeface="Arial"/>
              <a:buChar char="•"/>
            </a:pPr>
            <a:r>
              <a:rPr lang="en-US" sz="3638" spc="-127" strike="noStrike" u="none">
                <a:solidFill>
                  <a:srgbClr val="3E2317"/>
                </a:solidFill>
                <a:latin typeface="Hussar Bold"/>
                <a:ea typeface="Hussar Bold"/>
                <a:cs typeface="Hussar Bold"/>
                <a:sym typeface="Hussar Bold"/>
              </a:rPr>
              <a:t>Financial Life</a:t>
            </a:r>
          </a:p>
          <a:p>
            <a:pPr algn="l">
              <a:lnSpc>
                <a:spcPts val="3638"/>
              </a:lnSpc>
              <a:spcBef>
                <a:spcPct val="0"/>
              </a:spcBef>
            </a:pPr>
          </a:p>
          <a:p>
            <a:pPr algn="l" marL="785454" indent="-392727" lvl="1">
              <a:lnSpc>
                <a:spcPts val="3638"/>
              </a:lnSpc>
              <a:spcBef>
                <a:spcPct val="0"/>
              </a:spcBef>
              <a:buFont typeface="Arial"/>
              <a:buChar char="•"/>
            </a:pPr>
            <a:r>
              <a:rPr lang="en-US" sz="3638" spc="-127" strike="noStrike" u="none">
                <a:solidFill>
                  <a:srgbClr val="3E2317"/>
                </a:solidFill>
                <a:latin typeface="Hussar Bold"/>
                <a:ea typeface="Hussar Bold"/>
                <a:cs typeface="Hussar Bold"/>
                <a:sym typeface="Hussar Bold"/>
              </a:rPr>
              <a:t>Personality &amp; Inner Resources</a:t>
            </a:r>
          </a:p>
          <a:p>
            <a:pPr algn="l">
              <a:lnSpc>
                <a:spcPts val="3638"/>
              </a:lnSpc>
              <a:spcBef>
                <a:spcPct val="0"/>
              </a:spcBef>
            </a:pPr>
          </a:p>
          <a:p>
            <a:pPr algn="l" marL="785454" indent="-392727" lvl="1">
              <a:lnSpc>
                <a:spcPts val="3638"/>
              </a:lnSpc>
              <a:spcBef>
                <a:spcPct val="0"/>
              </a:spcBef>
              <a:buFont typeface="Arial"/>
              <a:buChar char="•"/>
            </a:pPr>
            <a:r>
              <a:rPr lang="en-US" sz="3638" spc="-127" strike="noStrike" u="none">
                <a:solidFill>
                  <a:srgbClr val="3E2317"/>
                </a:solidFill>
                <a:latin typeface="Hussar Bold"/>
                <a:ea typeface="Hussar Bold"/>
                <a:cs typeface="Hussar Bold"/>
                <a:sym typeface="Hussar Bold"/>
              </a:rPr>
              <a:t>Life Vision</a:t>
            </a:r>
          </a:p>
          <a:p>
            <a:pPr algn="l" marL="0" indent="0" lvl="0">
              <a:lnSpc>
                <a:spcPts val="3638"/>
              </a:lnSpc>
              <a:spcBef>
                <a:spcPct val="0"/>
              </a:spcBef>
            </a:pPr>
          </a:p>
        </p:txBody>
      </p:sp>
      <p:grpSp>
        <p:nvGrpSpPr>
          <p:cNvPr name="Group 17" id="17"/>
          <p:cNvGrpSpPr/>
          <p:nvPr/>
        </p:nvGrpSpPr>
        <p:grpSpPr>
          <a:xfrm rot="0">
            <a:off x="14350779" y="7397497"/>
            <a:ext cx="1602163" cy="1606164"/>
            <a:chOff x="0" y="0"/>
            <a:chExt cx="5594350" cy="5608320"/>
          </a:xfrm>
        </p:grpSpPr>
        <p:sp>
          <p:nvSpPr>
            <p:cNvPr name="Freeform 18" id="18"/>
            <p:cNvSpPr/>
            <p:nvPr/>
          </p:nvSpPr>
          <p:spPr>
            <a:xfrm flipH="false" flipV="false" rot="0">
              <a:off x="491" y="474"/>
              <a:ext cx="5594679" cy="5608083"/>
            </a:xfrm>
            <a:custGeom>
              <a:avLst/>
              <a:gdLst/>
              <a:ahLst/>
              <a:cxnLst/>
              <a:rect r="r" b="b" t="t" l="l"/>
              <a:pathLst>
                <a:path h="5608083" w="5594679">
                  <a:moveTo>
                    <a:pt x="3495819" y="150656"/>
                  </a:moveTo>
                  <a:cubicBezTo>
                    <a:pt x="4688349" y="317026"/>
                    <a:pt x="6184409" y="779306"/>
                    <a:pt x="5355099" y="2868456"/>
                  </a:cubicBezTo>
                  <a:cubicBezTo>
                    <a:pt x="4525789" y="4957606"/>
                    <a:pt x="2808749" y="5328446"/>
                    <a:pt x="1979439" y="5557046"/>
                  </a:cubicBezTo>
                  <a:cubicBezTo>
                    <a:pt x="1150129" y="5785646"/>
                    <a:pt x="176039" y="5242086"/>
                    <a:pt x="520209" y="4011456"/>
                  </a:cubicBezTo>
                  <a:cubicBezTo>
                    <a:pt x="821199" y="2934496"/>
                    <a:pt x="-80501" y="1580676"/>
                    <a:pt x="5859" y="694216"/>
                  </a:cubicBezTo>
                  <a:cubicBezTo>
                    <a:pt x="92219" y="-192244"/>
                    <a:pt x="2064529" y="-50004"/>
                    <a:pt x="3495819" y="150656"/>
                  </a:cubicBezTo>
                  <a:close/>
                </a:path>
              </a:pathLst>
            </a:custGeom>
            <a:blipFill>
              <a:blip r:embed="rId12"/>
              <a:stretch>
                <a:fillRect l="-119" t="0" r="-119" b="0"/>
              </a:stretch>
            </a:blipFill>
          </p:spPr>
        </p:sp>
      </p:grpSp>
      <p:grpSp>
        <p:nvGrpSpPr>
          <p:cNvPr name="Group 19" id="19"/>
          <p:cNvGrpSpPr/>
          <p:nvPr/>
        </p:nvGrpSpPr>
        <p:grpSpPr>
          <a:xfrm rot="0">
            <a:off x="11351482" y="5143500"/>
            <a:ext cx="1622836" cy="1626888"/>
            <a:chOff x="0" y="0"/>
            <a:chExt cx="5594350" cy="5608320"/>
          </a:xfrm>
        </p:grpSpPr>
        <p:sp>
          <p:nvSpPr>
            <p:cNvPr name="Freeform 20" id="20"/>
            <p:cNvSpPr/>
            <p:nvPr/>
          </p:nvSpPr>
          <p:spPr>
            <a:xfrm flipH="false" flipV="false" rot="0">
              <a:off x="491" y="474"/>
              <a:ext cx="5594679" cy="5608083"/>
            </a:xfrm>
            <a:custGeom>
              <a:avLst/>
              <a:gdLst/>
              <a:ahLst/>
              <a:cxnLst/>
              <a:rect r="r" b="b" t="t" l="l"/>
              <a:pathLst>
                <a:path h="5608083" w="5594679">
                  <a:moveTo>
                    <a:pt x="3495819" y="150656"/>
                  </a:moveTo>
                  <a:cubicBezTo>
                    <a:pt x="4688349" y="317026"/>
                    <a:pt x="6184409" y="779306"/>
                    <a:pt x="5355099" y="2868456"/>
                  </a:cubicBezTo>
                  <a:cubicBezTo>
                    <a:pt x="4525789" y="4957606"/>
                    <a:pt x="2808749" y="5328446"/>
                    <a:pt x="1979439" y="5557046"/>
                  </a:cubicBezTo>
                  <a:cubicBezTo>
                    <a:pt x="1150129" y="5785646"/>
                    <a:pt x="176039" y="5242086"/>
                    <a:pt x="520209" y="4011456"/>
                  </a:cubicBezTo>
                  <a:cubicBezTo>
                    <a:pt x="821199" y="2934496"/>
                    <a:pt x="-80501" y="1580676"/>
                    <a:pt x="5859" y="694216"/>
                  </a:cubicBezTo>
                  <a:cubicBezTo>
                    <a:pt x="92219" y="-192244"/>
                    <a:pt x="2064529" y="-50004"/>
                    <a:pt x="3495819" y="150656"/>
                  </a:cubicBezTo>
                  <a:close/>
                </a:path>
              </a:pathLst>
            </a:custGeom>
            <a:blipFill>
              <a:blip r:embed="rId13"/>
              <a:stretch>
                <a:fillRect l="-25226" t="0" r="-25226" b="0"/>
              </a:stretch>
            </a:blipFill>
          </p:spPr>
        </p:sp>
      </p:grpSp>
      <p:grpSp>
        <p:nvGrpSpPr>
          <p:cNvPr name="Group 21" id="21"/>
          <p:cNvGrpSpPr/>
          <p:nvPr/>
        </p:nvGrpSpPr>
        <p:grpSpPr>
          <a:xfrm rot="0">
            <a:off x="1422287" y="6477751"/>
            <a:ext cx="1609212" cy="1613230"/>
            <a:chOff x="0" y="0"/>
            <a:chExt cx="5594350" cy="5608320"/>
          </a:xfrm>
        </p:grpSpPr>
        <p:sp>
          <p:nvSpPr>
            <p:cNvPr name="Freeform 22" id="22"/>
            <p:cNvSpPr/>
            <p:nvPr/>
          </p:nvSpPr>
          <p:spPr>
            <a:xfrm flipH="false" flipV="false" rot="0">
              <a:off x="491" y="474"/>
              <a:ext cx="5594679" cy="5608083"/>
            </a:xfrm>
            <a:custGeom>
              <a:avLst/>
              <a:gdLst/>
              <a:ahLst/>
              <a:cxnLst/>
              <a:rect r="r" b="b" t="t" l="l"/>
              <a:pathLst>
                <a:path h="5608083" w="5594679">
                  <a:moveTo>
                    <a:pt x="3495819" y="150656"/>
                  </a:moveTo>
                  <a:cubicBezTo>
                    <a:pt x="4688349" y="317026"/>
                    <a:pt x="6184409" y="779306"/>
                    <a:pt x="5355099" y="2868456"/>
                  </a:cubicBezTo>
                  <a:cubicBezTo>
                    <a:pt x="4525789" y="4957606"/>
                    <a:pt x="2808749" y="5328446"/>
                    <a:pt x="1979439" y="5557046"/>
                  </a:cubicBezTo>
                  <a:cubicBezTo>
                    <a:pt x="1150129" y="5785646"/>
                    <a:pt x="176039" y="5242086"/>
                    <a:pt x="520209" y="4011456"/>
                  </a:cubicBezTo>
                  <a:cubicBezTo>
                    <a:pt x="821199" y="2934496"/>
                    <a:pt x="-80501" y="1580676"/>
                    <a:pt x="5859" y="694216"/>
                  </a:cubicBezTo>
                  <a:cubicBezTo>
                    <a:pt x="92219" y="-192244"/>
                    <a:pt x="2064529" y="-50004"/>
                    <a:pt x="3495819" y="150656"/>
                  </a:cubicBezTo>
                  <a:close/>
                </a:path>
              </a:pathLst>
            </a:custGeom>
            <a:blipFill>
              <a:blip r:embed="rId14"/>
              <a:stretch>
                <a:fillRect l="-25111" t="0" r="-25111" b="0"/>
              </a:stretch>
            </a:blipFill>
          </p:spPr>
        </p:sp>
      </p:grpSp>
      <p:grpSp>
        <p:nvGrpSpPr>
          <p:cNvPr name="Group 23" id="23"/>
          <p:cNvGrpSpPr/>
          <p:nvPr/>
        </p:nvGrpSpPr>
        <p:grpSpPr>
          <a:xfrm rot="0">
            <a:off x="12342679" y="2689428"/>
            <a:ext cx="2181923" cy="2187372"/>
            <a:chOff x="0" y="0"/>
            <a:chExt cx="5594350" cy="5608320"/>
          </a:xfrm>
        </p:grpSpPr>
        <p:sp>
          <p:nvSpPr>
            <p:cNvPr name="Freeform 24" id="24"/>
            <p:cNvSpPr/>
            <p:nvPr/>
          </p:nvSpPr>
          <p:spPr>
            <a:xfrm flipH="false" flipV="false" rot="0">
              <a:off x="491" y="474"/>
              <a:ext cx="5594679" cy="5608083"/>
            </a:xfrm>
            <a:custGeom>
              <a:avLst/>
              <a:gdLst/>
              <a:ahLst/>
              <a:cxnLst/>
              <a:rect r="r" b="b" t="t" l="l"/>
              <a:pathLst>
                <a:path h="5608083" w="5594679">
                  <a:moveTo>
                    <a:pt x="3495819" y="150656"/>
                  </a:moveTo>
                  <a:cubicBezTo>
                    <a:pt x="4688349" y="317026"/>
                    <a:pt x="6184409" y="779306"/>
                    <a:pt x="5355099" y="2868456"/>
                  </a:cubicBezTo>
                  <a:cubicBezTo>
                    <a:pt x="4525789" y="4957606"/>
                    <a:pt x="2808749" y="5328446"/>
                    <a:pt x="1979439" y="5557046"/>
                  </a:cubicBezTo>
                  <a:cubicBezTo>
                    <a:pt x="1150129" y="5785646"/>
                    <a:pt x="176039" y="5242086"/>
                    <a:pt x="520209" y="4011456"/>
                  </a:cubicBezTo>
                  <a:cubicBezTo>
                    <a:pt x="821199" y="2934496"/>
                    <a:pt x="-80501" y="1580676"/>
                    <a:pt x="5859" y="694216"/>
                  </a:cubicBezTo>
                  <a:cubicBezTo>
                    <a:pt x="92219" y="-192244"/>
                    <a:pt x="2064529" y="-50004"/>
                    <a:pt x="3495819" y="150656"/>
                  </a:cubicBezTo>
                  <a:close/>
                </a:path>
              </a:pathLst>
            </a:custGeom>
            <a:blipFill>
              <a:blip r:embed="rId15"/>
              <a:stretch>
                <a:fillRect l="0" t="-56538" r="0" b="-21606"/>
              </a:stretch>
            </a:blipFill>
          </p:spPr>
        </p:sp>
      </p:grpSp>
      <p:grpSp>
        <p:nvGrpSpPr>
          <p:cNvPr name="Group 25" id="25"/>
          <p:cNvGrpSpPr/>
          <p:nvPr/>
        </p:nvGrpSpPr>
        <p:grpSpPr>
          <a:xfrm rot="0">
            <a:off x="2612224" y="4334736"/>
            <a:ext cx="1489268" cy="1492987"/>
            <a:chOff x="0" y="0"/>
            <a:chExt cx="5594350" cy="5608320"/>
          </a:xfrm>
        </p:grpSpPr>
        <p:sp>
          <p:nvSpPr>
            <p:cNvPr name="Freeform 26" id="26"/>
            <p:cNvSpPr/>
            <p:nvPr/>
          </p:nvSpPr>
          <p:spPr>
            <a:xfrm flipH="false" flipV="false" rot="0">
              <a:off x="491" y="474"/>
              <a:ext cx="5594679" cy="5608083"/>
            </a:xfrm>
            <a:custGeom>
              <a:avLst/>
              <a:gdLst/>
              <a:ahLst/>
              <a:cxnLst/>
              <a:rect r="r" b="b" t="t" l="l"/>
              <a:pathLst>
                <a:path h="5608083" w="5594679">
                  <a:moveTo>
                    <a:pt x="3495819" y="150656"/>
                  </a:moveTo>
                  <a:cubicBezTo>
                    <a:pt x="4688349" y="317026"/>
                    <a:pt x="6184409" y="779306"/>
                    <a:pt x="5355099" y="2868456"/>
                  </a:cubicBezTo>
                  <a:cubicBezTo>
                    <a:pt x="4525789" y="4957606"/>
                    <a:pt x="2808749" y="5328446"/>
                    <a:pt x="1979439" y="5557046"/>
                  </a:cubicBezTo>
                  <a:cubicBezTo>
                    <a:pt x="1150129" y="5785646"/>
                    <a:pt x="176039" y="5242086"/>
                    <a:pt x="520209" y="4011456"/>
                  </a:cubicBezTo>
                  <a:cubicBezTo>
                    <a:pt x="821199" y="2934496"/>
                    <a:pt x="-80501" y="1580676"/>
                    <a:pt x="5859" y="694216"/>
                  </a:cubicBezTo>
                  <a:cubicBezTo>
                    <a:pt x="92219" y="-192244"/>
                    <a:pt x="2064529" y="-50004"/>
                    <a:pt x="3495819" y="150656"/>
                  </a:cubicBezTo>
                  <a:close/>
                </a:path>
              </a:pathLst>
            </a:custGeom>
            <a:blipFill>
              <a:blip r:embed="rId11"/>
              <a:stretch>
                <a:fillRect l="-25226" t="0" r="-25226" b="0"/>
              </a:stretch>
            </a:blipFill>
          </p:spPr>
        </p:sp>
      </p:grpSp>
      <p:sp>
        <p:nvSpPr>
          <p:cNvPr name="Freeform 27" id="27"/>
          <p:cNvSpPr/>
          <p:nvPr/>
        </p:nvSpPr>
        <p:spPr>
          <a:xfrm flipH="false" flipV="false" rot="0">
            <a:off x="15151860" y="-25771"/>
            <a:ext cx="2937542" cy="3435722"/>
          </a:xfrm>
          <a:custGeom>
            <a:avLst/>
            <a:gdLst/>
            <a:ahLst/>
            <a:cxnLst/>
            <a:rect r="r" b="b" t="t" l="l"/>
            <a:pathLst>
              <a:path h="3435722" w="2937542">
                <a:moveTo>
                  <a:pt x="0" y="0"/>
                </a:moveTo>
                <a:lnTo>
                  <a:pt x="2937543" y="0"/>
                </a:lnTo>
                <a:lnTo>
                  <a:pt x="2937543" y="3435723"/>
                </a:lnTo>
                <a:lnTo>
                  <a:pt x="0" y="3435723"/>
                </a:lnTo>
                <a:lnTo>
                  <a:pt x="0" y="0"/>
                </a:lnTo>
                <a:close/>
              </a:path>
            </a:pathLst>
          </a:custGeom>
          <a:blipFill>
            <a:blip r:embed="rId16"/>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5903522" y="2982057"/>
            <a:ext cx="1078436" cy="1101851"/>
          </a:xfrm>
          <a:custGeom>
            <a:avLst/>
            <a:gdLst/>
            <a:ahLst/>
            <a:cxnLst/>
            <a:rect r="r" b="b" t="t" l="l"/>
            <a:pathLst>
              <a:path h="1101851" w="1078436">
                <a:moveTo>
                  <a:pt x="0" y="0"/>
                </a:moveTo>
                <a:lnTo>
                  <a:pt x="1078436" y="0"/>
                </a:lnTo>
                <a:lnTo>
                  <a:pt x="1078436" y="1101851"/>
                </a:lnTo>
                <a:lnTo>
                  <a:pt x="0" y="11018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116664" y="9142333"/>
            <a:ext cx="499047" cy="509882"/>
          </a:xfrm>
          <a:custGeom>
            <a:avLst/>
            <a:gdLst/>
            <a:ahLst/>
            <a:cxnLst/>
            <a:rect r="r" b="b" t="t" l="l"/>
            <a:pathLst>
              <a:path h="509882" w="499047">
                <a:moveTo>
                  <a:pt x="0" y="0"/>
                </a:moveTo>
                <a:lnTo>
                  <a:pt x="499047" y="0"/>
                </a:lnTo>
                <a:lnTo>
                  <a:pt x="499047" y="509882"/>
                </a:lnTo>
                <a:lnTo>
                  <a:pt x="0" y="5098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399499" y="4887316"/>
            <a:ext cx="315451" cy="322300"/>
          </a:xfrm>
          <a:custGeom>
            <a:avLst/>
            <a:gdLst/>
            <a:ahLst/>
            <a:cxnLst/>
            <a:rect r="r" b="b" t="t" l="l"/>
            <a:pathLst>
              <a:path h="322300" w="315451">
                <a:moveTo>
                  <a:pt x="0" y="0"/>
                </a:moveTo>
                <a:lnTo>
                  <a:pt x="315451" y="0"/>
                </a:lnTo>
                <a:lnTo>
                  <a:pt x="315451" y="322300"/>
                </a:lnTo>
                <a:lnTo>
                  <a:pt x="0" y="3223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true" flipV="false" rot="10576205">
            <a:off x="15608978" y="5269069"/>
            <a:ext cx="7019720" cy="7293216"/>
          </a:xfrm>
          <a:custGeom>
            <a:avLst/>
            <a:gdLst/>
            <a:ahLst/>
            <a:cxnLst/>
            <a:rect r="r" b="b" t="t" l="l"/>
            <a:pathLst>
              <a:path h="7293216" w="7019720">
                <a:moveTo>
                  <a:pt x="7019720" y="0"/>
                </a:moveTo>
                <a:lnTo>
                  <a:pt x="0" y="0"/>
                </a:lnTo>
                <a:lnTo>
                  <a:pt x="0" y="7293216"/>
                </a:lnTo>
                <a:lnTo>
                  <a:pt x="7019720" y="7293216"/>
                </a:lnTo>
                <a:lnTo>
                  <a:pt x="701972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7" id="7"/>
          <p:cNvSpPr/>
          <p:nvPr/>
        </p:nvSpPr>
        <p:spPr>
          <a:xfrm flipH="false" flipV="false" rot="-10800000">
            <a:off x="-1814725" y="-863675"/>
            <a:ext cx="4592037" cy="4770948"/>
          </a:xfrm>
          <a:custGeom>
            <a:avLst/>
            <a:gdLst/>
            <a:ahLst/>
            <a:cxnLst/>
            <a:rect r="r" b="b" t="t" l="l"/>
            <a:pathLst>
              <a:path h="4770948" w="4592037">
                <a:moveTo>
                  <a:pt x="0" y="0"/>
                </a:moveTo>
                <a:lnTo>
                  <a:pt x="4592038" y="0"/>
                </a:lnTo>
                <a:lnTo>
                  <a:pt x="4592038" y="4770948"/>
                </a:lnTo>
                <a:lnTo>
                  <a:pt x="0" y="4770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5400000">
            <a:off x="-1581263" y="6858277"/>
            <a:ext cx="4125113" cy="4114800"/>
          </a:xfrm>
          <a:custGeom>
            <a:avLst/>
            <a:gdLst/>
            <a:ahLst/>
            <a:cxnLst/>
            <a:rect r="r" b="b" t="t" l="l"/>
            <a:pathLst>
              <a:path h="4114800" w="4125113">
                <a:moveTo>
                  <a:pt x="0" y="0"/>
                </a:moveTo>
                <a:lnTo>
                  <a:pt x="4125113" y="0"/>
                </a:lnTo>
                <a:lnTo>
                  <a:pt x="412511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1714950" y="3751393"/>
            <a:ext cx="15365317" cy="4679314"/>
          </a:xfrm>
          <a:prstGeom prst="rect">
            <a:avLst/>
          </a:prstGeom>
        </p:spPr>
        <p:txBody>
          <a:bodyPr anchor="t" rtlCol="false" tIns="0" lIns="0" bIns="0" rIns="0">
            <a:spAutoFit/>
          </a:bodyPr>
          <a:lstStyle/>
          <a:p>
            <a:pPr algn="just" marL="993131" indent="-496566" lvl="1">
              <a:lnSpc>
                <a:spcPts val="4599"/>
              </a:lnSpc>
              <a:buAutoNum type="arabicPeriod" startAt="1"/>
            </a:pPr>
            <a:r>
              <a:rPr lang="en-US" sz="4599" spc="-160">
                <a:solidFill>
                  <a:srgbClr val="3E2317"/>
                </a:solidFill>
                <a:latin typeface="Harmattan"/>
                <a:ea typeface="Harmattan"/>
                <a:cs typeface="Harmattan"/>
                <a:sym typeface="Harmattan"/>
              </a:rPr>
              <a:t>Strengthen youth workers’ resilience, growth mindset, and personal well-being.</a:t>
            </a:r>
          </a:p>
          <a:p>
            <a:pPr algn="just" marL="993131" indent="-496566" lvl="1">
              <a:lnSpc>
                <a:spcPts val="4599"/>
              </a:lnSpc>
              <a:buAutoNum type="arabicPeriod" startAt="1"/>
            </a:pPr>
            <a:r>
              <a:rPr lang="en-US" sz="4599" spc="-160">
                <a:solidFill>
                  <a:srgbClr val="3E2317"/>
                </a:solidFill>
                <a:latin typeface="Harmattan"/>
                <a:ea typeface="Harmattan"/>
                <a:cs typeface="Harmattan"/>
                <a:sym typeface="Harmattan"/>
              </a:rPr>
              <a:t>Equip participants</a:t>
            </a:r>
            <a:r>
              <a:rPr lang="en-US" sz="4599" spc="-160" strike="noStrike" u="none">
                <a:solidFill>
                  <a:srgbClr val="3E2317"/>
                </a:solidFill>
                <a:latin typeface="Harmattan"/>
                <a:ea typeface="Harmattan"/>
                <a:cs typeface="Harmattan"/>
                <a:sym typeface="Harmattan"/>
              </a:rPr>
              <a:t> with practical tools to balance the eight ke</a:t>
            </a:r>
            <a:r>
              <a:rPr lang="en-US" sz="4599" spc="-160" strike="noStrike" u="none">
                <a:solidFill>
                  <a:srgbClr val="3E2317"/>
                </a:solidFill>
                <a:latin typeface="Harmattan"/>
                <a:ea typeface="Harmattan"/>
                <a:cs typeface="Harmattan"/>
                <a:sym typeface="Harmattan"/>
              </a:rPr>
              <a:t>y</a:t>
            </a:r>
            <a:r>
              <a:rPr lang="en-US" sz="4599" spc="-160" strike="noStrike" u="none">
                <a:solidFill>
                  <a:srgbClr val="3E2317"/>
                </a:solidFill>
                <a:latin typeface="Harmattan"/>
                <a:ea typeface="Harmattan"/>
                <a:cs typeface="Harmattan"/>
                <a:sym typeface="Harmattan"/>
              </a:rPr>
              <a:t> l</a:t>
            </a:r>
            <a:r>
              <a:rPr lang="en-US" sz="4599" spc="-160" strike="noStrike" u="none">
                <a:solidFill>
                  <a:srgbClr val="3E2317"/>
                </a:solidFill>
                <a:latin typeface="Harmattan"/>
                <a:ea typeface="Harmattan"/>
                <a:cs typeface="Harmattan"/>
                <a:sym typeface="Harmattan"/>
              </a:rPr>
              <a:t>if</a:t>
            </a:r>
            <a:r>
              <a:rPr lang="en-US" sz="4599" spc="-160" strike="noStrike" u="none">
                <a:solidFill>
                  <a:srgbClr val="3E2317"/>
                </a:solidFill>
                <a:latin typeface="Harmattan"/>
                <a:ea typeface="Harmattan"/>
                <a:cs typeface="Harmattan"/>
                <a:sym typeface="Harmattan"/>
              </a:rPr>
              <a:t>e</a:t>
            </a:r>
            <a:r>
              <a:rPr lang="en-US" sz="4599" spc="-160" strike="noStrike" u="none">
                <a:solidFill>
                  <a:srgbClr val="3E2317"/>
                </a:solidFill>
                <a:latin typeface="Harmattan"/>
                <a:ea typeface="Harmattan"/>
                <a:cs typeface="Harmattan"/>
                <a:sym typeface="Harmattan"/>
              </a:rPr>
              <a:t> ar</a:t>
            </a:r>
            <a:r>
              <a:rPr lang="en-US" sz="4599" spc="-160" strike="noStrike" u="none">
                <a:solidFill>
                  <a:srgbClr val="3E2317"/>
                </a:solidFill>
                <a:latin typeface="Harmattan"/>
                <a:ea typeface="Harmattan"/>
                <a:cs typeface="Harmattan"/>
                <a:sym typeface="Harmattan"/>
              </a:rPr>
              <a:t>e</a:t>
            </a:r>
            <a:r>
              <a:rPr lang="en-US" sz="4599" spc="-160" strike="noStrike" u="none">
                <a:solidFill>
                  <a:srgbClr val="3E2317"/>
                </a:solidFill>
                <a:latin typeface="Harmattan"/>
                <a:ea typeface="Harmattan"/>
                <a:cs typeface="Harmattan"/>
                <a:sym typeface="Harmattan"/>
              </a:rPr>
              <a:t>as</a:t>
            </a:r>
            <a:r>
              <a:rPr lang="en-US" sz="4599" spc="-160" strike="noStrike" u="none">
                <a:solidFill>
                  <a:srgbClr val="3E2317"/>
                </a:solidFill>
                <a:latin typeface="Harmattan"/>
                <a:ea typeface="Harmattan"/>
                <a:cs typeface="Harmattan"/>
                <a:sym typeface="Harmattan"/>
              </a:rPr>
              <a:t> and prevent bur</a:t>
            </a:r>
            <a:r>
              <a:rPr lang="en-US" sz="4599" spc="-160" strike="noStrike" u="none">
                <a:solidFill>
                  <a:srgbClr val="3E2317"/>
                </a:solidFill>
                <a:latin typeface="Harmattan"/>
                <a:ea typeface="Harmattan"/>
                <a:cs typeface="Harmattan"/>
                <a:sym typeface="Harmattan"/>
              </a:rPr>
              <a:t>nout.</a:t>
            </a:r>
          </a:p>
          <a:p>
            <a:pPr algn="just" marL="993131" indent="-496566" lvl="1">
              <a:lnSpc>
                <a:spcPts val="4599"/>
              </a:lnSpc>
              <a:buAutoNum type="arabicPeriod" startAt="1"/>
            </a:pPr>
            <a:r>
              <a:rPr lang="en-US" sz="4599" spc="-160" strike="noStrike" u="none">
                <a:solidFill>
                  <a:srgbClr val="3E2317"/>
                </a:solidFill>
                <a:latin typeface="Harmattan"/>
                <a:ea typeface="Harmattan"/>
                <a:cs typeface="Harmattan"/>
                <a:sym typeface="Harmattan"/>
              </a:rPr>
              <a:t>Improve</a:t>
            </a:r>
            <a:r>
              <a:rPr lang="en-US" sz="4599" spc="-160" strike="noStrike" u="none">
                <a:solidFill>
                  <a:srgbClr val="3E2317"/>
                </a:solidFill>
                <a:latin typeface="Harmattan"/>
                <a:ea typeface="Harmattan"/>
                <a:cs typeface="Harmattan"/>
                <a:sym typeface="Harmattan"/>
              </a:rPr>
              <a:t> competenc</a:t>
            </a:r>
            <a:r>
              <a:rPr lang="en-US" sz="4599" spc="-160" strike="noStrike" u="none">
                <a:solidFill>
                  <a:srgbClr val="3E2317"/>
                </a:solidFill>
                <a:latin typeface="Harmattan"/>
                <a:ea typeface="Harmattan"/>
                <a:cs typeface="Harmattan"/>
                <a:sym typeface="Harmattan"/>
              </a:rPr>
              <a:t>es </a:t>
            </a:r>
            <a:r>
              <a:rPr lang="en-US" sz="4599" spc="-160" strike="noStrike" u="none">
                <a:solidFill>
                  <a:srgbClr val="3E2317"/>
                </a:solidFill>
                <a:latin typeface="Harmattan"/>
                <a:ea typeface="Harmattan"/>
                <a:cs typeface="Harmattan"/>
                <a:sym typeface="Harmattan"/>
              </a:rPr>
              <a:t>in s</a:t>
            </a:r>
            <a:r>
              <a:rPr lang="en-US" sz="4599" spc="-160" strike="noStrike" u="none">
                <a:solidFill>
                  <a:srgbClr val="3E2317"/>
                </a:solidFill>
                <a:latin typeface="Harmattan"/>
                <a:ea typeface="Harmattan"/>
                <a:cs typeface="Harmattan"/>
                <a:sym typeface="Harmattan"/>
              </a:rPr>
              <a:t>upporting young p</a:t>
            </a:r>
            <a:r>
              <a:rPr lang="en-US" sz="4599" spc="-160" strike="noStrike" u="none">
                <a:solidFill>
                  <a:srgbClr val="3E2317"/>
                </a:solidFill>
                <a:latin typeface="Harmattan"/>
                <a:ea typeface="Harmattan"/>
                <a:cs typeface="Harmattan"/>
                <a:sym typeface="Harmattan"/>
              </a:rPr>
              <a:t>e</a:t>
            </a:r>
            <a:r>
              <a:rPr lang="en-US" sz="4599" spc="-160" strike="noStrike" u="none">
                <a:solidFill>
                  <a:srgbClr val="3E2317"/>
                </a:solidFill>
                <a:latin typeface="Harmattan"/>
                <a:ea typeface="Harmattan"/>
                <a:cs typeface="Harmattan"/>
                <a:sym typeface="Harmattan"/>
              </a:rPr>
              <a:t>ople’s</a:t>
            </a:r>
            <a:r>
              <a:rPr lang="en-US" sz="4599" spc="-160" strike="noStrike" u="none">
                <a:solidFill>
                  <a:srgbClr val="3E2317"/>
                </a:solidFill>
                <a:latin typeface="Harmattan"/>
                <a:ea typeface="Harmattan"/>
                <a:cs typeface="Harmattan"/>
                <a:sym typeface="Harmattan"/>
              </a:rPr>
              <a:t> self-awarenes</a:t>
            </a:r>
            <a:r>
              <a:rPr lang="en-US" sz="4599" spc="-160" strike="noStrike" u="none">
                <a:solidFill>
                  <a:srgbClr val="3E2317"/>
                </a:solidFill>
                <a:latin typeface="Harmattan"/>
                <a:ea typeface="Harmattan"/>
                <a:cs typeface="Harmattan"/>
                <a:sym typeface="Harmattan"/>
              </a:rPr>
              <a:t>s, </a:t>
            </a:r>
            <a:r>
              <a:rPr lang="en-US" sz="4599" spc="-160" strike="noStrike" u="none">
                <a:solidFill>
                  <a:srgbClr val="3E2317"/>
                </a:solidFill>
                <a:latin typeface="Harmattan"/>
                <a:ea typeface="Harmattan"/>
                <a:cs typeface="Harmattan"/>
                <a:sym typeface="Harmattan"/>
              </a:rPr>
              <a:t>e</a:t>
            </a:r>
            <a:r>
              <a:rPr lang="en-US" sz="4599" spc="-160" strike="noStrike" u="none">
                <a:solidFill>
                  <a:srgbClr val="3E2317"/>
                </a:solidFill>
                <a:latin typeface="Harmattan"/>
                <a:ea typeface="Harmattan"/>
                <a:cs typeface="Harmattan"/>
                <a:sym typeface="Harmattan"/>
              </a:rPr>
              <a:t>motional</a:t>
            </a:r>
            <a:r>
              <a:rPr lang="en-US" sz="4599" spc="-160" strike="noStrike" u="none">
                <a:solidFill>
                  <a:srgbClr val="3E2317"/>
                </a:solidFill>
                <a:latin typeface="Harmattan"/>
                <a:ea typeface="Harmattan"/>
                <a:cs typeface="Harmattan"/>
                <a:sym typeface="Harmattan"/>
              </a:rPr>
              <a:t> well-be</a:t>
            </a:r>
            <a:r>
              <a:rPr lang="en-US" sz="4599" spc="-160" strike="noStrike" u="none">
                <a:solidFill>
                  <a:srgbClr val="3E2317"/>
                </a:solidFill>
                <a:latin typeface="Harmattan"/>
                <a:ea typeface="Harmattan"/>
                <a:cs typeface="Harmattan"/>
                <a:sym typeface="Harmattan"/>
              </a:rPr>
              <a:t>ing, and goal-s</a:t>
            </a:r>
            <a:r>
              <a:rPr lang="en-US" sz="4599" spc="-160" strike="noStrike" u="none">
                <a:solidFill>
                  <a:srgbClr val="3E2317"/>
                </a:solidFill>
                <a:latin typeface="Harmattan"/>
                <a:ea typeface="Harmattan"/>
                <a:cs typeface="Harmattan"/>
                <a:sym typeface="Harmattan"/>
              </a:rPr>
              <a:t>e</a:t>
            </a:r>
            <a:r>
              <a:rPr lang="en-US" sz="4599" spc="-160" strike="noStrike" u="none">
                <a:solidFill>
                  <a:srgbClr val="3E2317"/>
                </a:solidFill>
                <a:latin typeface="Harmattan"/>
                <a:ea typeface="Harmattan"/>
                <a:cs typeface="Harmattan"/>
                <a:sym typeface="Harmattan"/>
              </a:rPr>
              <a:t>tti</a:t>
            </a:r>
            <a:r>
              <a:rPr lang="en-US" sz="4599" spc="-160" strike="noStrike" u="none">
                <a:solidFill>
                  <a:srgbClr val="3E2317"/>
                </a:solidFill>
                <a:latin typeface="Harmattan"/>
                <a:ea typeface="Harmattan"/>
                <a:cs typeface="Harmattan"/>
                <a:sym typeface="Harmattan"/>
              </a:rPr>
              <a:t>n</a:t>
            </a:r>
            <a:r>
              <a:rPr lang="en-US" sz="4599" spc="-160" strike="noStrike" u="none">
                <a:solidFill>
                  <a:srgbClr val="3E2317"/>
                </a:solidFill>
                <a:latin typeface="Harmattan"/>
                <a:ea typeface="Harmattan"/>
                <a:cs typeface="Harmattan"/>
                <a:sym typeface="Harmattan"/>
              </a:rPr>
              <a:t>g.</a:t>
            </a:r>
          </a:p>
          <a:p>
            <a:pPr algn="just" marL="993131" indent="-496566" lvl="1">
              <a:lnSpc>
                <a:spcPts val="4599"/>
              </a:lnSpc>
              <a:buAutoNum type="arabicPeriod" startAt="1"/>
            </a:pPr>
            <a:r>
              <a:rPr lang="en-US" sz="4599" spc="-160" strike="noStrike" u="none">
                <a:solidFill>
                  <a:srgbClr val="3E2317"/>
                </a:solidFill>
                <a:latin typeface="Harmattan"/>
                <a:ea typeface="Harmattan"/>
                <a:cs typeface="Harmattan"/>
                <a:sym typeface="Harmattan"/>
              </a:rPr>
              <a:t>Co-crea</a:t>
            </a:r>
            <a:r>
              <a:rPr lang="en-US" sz="4599" spc="-160" strike="noStrike" u="none">
                <a:solidFill>
                  <a:srgbClr val="3E2317"/>
                </a:solidFill>
                <a:latin typeface="Harmattan"/>
                <a:ea typeface="Harmattan"/>
                <a:cs typeface="Harmattan"/>
                <a:sym typeface="Harmattan"/>
              </a:rPr>
              <a:t>t</a:t>
            </a:r>
            <a:r>
              <a:rPr lang="en-US" sz="4599" spc="-160" strike="noStrike" u="none">
                <a:solidFill>
                  <a:srgbClr val="3E2317"/>
                </a:solidFill>
                <a:latin typeface="Harmattan"/>
                <a:ea typeface="Harmattan"/>
                <a:cs typeface="Harmattan"/>
                <a:sym typeface="Harmattan"/>
              </a:rPr>
              <a:t>e</a:t>
            </a:r>
            <a:r>
              <a:rPr lang="en-US" sz="4599" spc="-160" strike="noStrike" u="none">
                <a:solidFill>
                  <a:srgbClr val="3E2317"/>
                </a:solidFill>
                <a:latin typeface="Harmattan"/>
                <a:ea typeface="Harmattan"/>
                <a:cs typeface="Harmattan"/>
                <a:sym typeface="Harmattan"/>
              </a:rPr>
              <a:t> a</a:t>
            </a:r>
            <a:r>
              <a:rPr lang="en-US" sz="4599" spc="-160" strike="noStrike" u="none">
                <a:solidFill>
                  <a:srgbClr val="3E2317"/>
                </a:solidFill>
                <a:latin typeface="Harmattan"/>
                <a:ea typeface="Harmattan"/>
                <a:cs typeface="Harmattan"/>
                <a:sym typeface="Harmattan"/>
              </a:rPr>
              <a:t>nd t</a:t>
            </a:r>
            <a:r>
              <a:rPr lang="en-US" sz="4599" spc="-160" strike="noStrike" u="none">
                <a:solidFill>
                  <a:srgbClr val="3E2317"/>
                </a:solidFill>
                <a:latin typeface="Harmattan"/>
                <a:ea typeface="Harmattan"/>
                <a:cs typeface="Harmattan"/>
                <a:sym typeface="Harmattan"/>
              </a:rPr>
              <a:t>ransfer the “Life Compass” methodology for long-term</a:t>
            </a:r>
            <a:r>
              <a:rPr lang="en-US" sz="4599" spc="-160" strike="noStrike" u="none">
                <a:solidFill>
                  <a:srgbClr val="3E2317"/>
                </a:solidFill>
                <a:latin typeface="Harmattan"/>
                <a:ea typeface="Harmattan"/>
                <a:cs typeface="Harmattan"/>
                <a:sym typeface="Harmattan"/>
              </a:rPr>
              <a:t> use </a:t>
            </a:r>
            <a:r>
              <a:rPr lang="en-US" sz="4599" spc="-160" strike="noStrike" u="none">
                <a:solidFill>
                  <a:srgbClr val="3E2317"/>
                </a:solidFill>
                <a:latin typeface="Harmattan"/>
                <a:ea typeface="Harmattan"/>
                <a:cs typeface="Harmattan"/>
                <a:sym typeface="Harmattan"/>
              </a:rPr>
              <a:t>in</a:t>
            </a:r>
            <a:r>
              <a:rPr lang="en-US" sz="4599" spc="-160" strike="noStrike" u="none">
                <a:solidFill>
                  <a:srgbClr val="3E2317"/>
                </a:solidFill>
                <a:latin typeface="Harmattan"/>
                <a:ea typeface="Harmattan"/>
                <a:cs typeface="Harmattan"/>
                <a:sym typeface="Harmattan"/>
              </a:rPr>
              <a:t> you</a:t>
            </a:r>
            <a:r>
              <a:rPr lang="en-US" sz="4599" spc="-160" strike="noStrike" u="none">
                <a:solidFill>
                  <a:srgbClr val="3E2317"/>
                </a:solidFill>
                <a:latin typeface="Harmattan"/>
                <a:ea typeface="Harmattan"/>
                <a:cs typeface="Harmattan"/>
                <a:sym typeface="Harmattan"/>
              </a:rPr>
              <a:t>th work a</a:t>
            </a:r>
            <a:r>
              <a:rPr lang="en-US" sz="4599" spc="-160" strike="noStrike" u="none">
                <a:solidFill>
                  <a:srgbClr val="3E2317"/>
                </a:solidFill>
                <a:latin typeface="Harmattan"/>
                <a:ea typeface="Harmattan"/>
                <a:cs typeface="Harmattan"/>
                <a:sym typeface="Harmattan"/>
              </a:rPr>
              <a:t>c</a:t>
            </a:r>
            <a:r>
              <a:rPr lang="en-US" sz="4599" spc="-160" strike="noStrike" u="none">
                <a:solidFill>
                  <a:srgbClr val="3E2317"/>
                </a:solidFill>
                <a:latin typeface="Harmattan"/>
                <a:ea typeface="Harmattan"/>
                <a:cs typeface="Harmattan"/>
                <a:sym typeface="Harmattan"/>
              </a:rPr>
              <a:t>ross partner or</a:t>
            </a:r>
            <a:r>
              <a:rPr lang="en-US" sz="4599" spc="-160" strike="noStrike" u="none">
                <a:solidFill>
                  <a:srgbClr val="3E2317"/>
                </a:solidFill>
                <a:latin typeface="Harmattan"/>
                <a:ea typeface="Harmattan"/>
                <a:cs typeface="Harmattan"/>
                <a:sym typeface="Harmattan"/>
              </a:rPr>
              <a:t>g</a:t>
            </a:r>
            <a:r>
              <a:rPr lang="en-US" sz="4599" spc="-160" strike="noStrike" u="none">
                <a:solidFill>
                  <a:srgbClr val="3E2317"/>
                </a:solidFill>
                <a:latin typeface="Harmattan"/>
                <a:ea typeface="Harmattan"/>
                <a:cs typeface="Harmattan"/>
                <a:sym typeface="Harmattan"/>
              </a:rPr>
              <a:t>a</a:t>
            </a:r>
            <a:r>
              <a:rPr lang="en-US" sz="4599" spc="-160" strike="noStrike" u="none">
                <a:solidFill>
                  <a:srgbClr val="3E2317"/>
                </a:solidFill>
                <a:latin typeface="Harmattan"/>
                <a:ea typeface="Harmattan"/>
                <a:cs typeface="Harmattan"/>
                <a:sym typeface="Harmattan"/>
              </a:rPr>
              <a:t>nis</a:t>
            </a:r>
            <a:r>
              <a:rPr lang="en-US" sz="4599" spc="-160" strike="noStrike" u="none">
                <a:solidFill>
                  <a:srgbClr val="3E2317"/>
                </a:solidFill>
                <a:latin typeface="Harmattan"/>
                <a:ea typeface="Harmattan"/>
                <a:cs typeface="Harmattan"/>
                <a:sym typeface="Harmattan"/>
              </a:rPr>
              <a:t>ations.</a:t>
            </a:r>
          </a:p>
        </p:txBody>
      </p:sp>
      <p:sp>
        <p:nvSpPr>
          <p:cNvPr name="Freeform 10" id="10"/>
          <p:cNvSpPr/>
          <p:nvPr/>
        </p:nvSpPr>
        <p:spPr>
          <a:xfrm flipH="false" flipV="false" rot="0">
            <a:off x="14812629" y="-196062"/>
            <a:ext cx="2937542" cy="3435722"/>
          </a:xfrm>
          <a:custGeom>
            <a:avLst/>
            <a:gdLst/>
            <a:ahLst/>
            <a:cxnLst/>
            <a:rect r="r" b="b" t="t" l="l"/>
            <a:pathLst>
              <a:path h="3435722" w="2937542">
                <a:moveTo>
                  <a:pt x="0" y="0"/>
                </a:moveTo>
                <a:lnTo>
                  <a:pt x="2937542" y="0"/>
                </a:lnTo>
                <a:lnTo>
                  <a:pt x="2937542" y="3435722"/>
                </a:lnTo>
                <a:lnTo>
                  <a:pt x="0" y="3435722"/>
                </a:lnTo>
                <a:lnTo>
                  <a:pt x="0" y="0"/>
                </a:lnTo>
                <a:close/>
              </a:path>
            </a:pathLst>
          </a:custGeom>
          <a:blipFill>
            <a:blip r:embed="rId9"/>
            <a:stretch>
              <a:fillRect l="0" t="0" r="0" b="0"/>
            </a:stretch>
          </a:blipFill>
        </p:spPr>
      </p:sp>
      <p:sp>
        <p:nvSpPr>
          <p:cNvPr name="TextBox 11" id="11"/>
          <p:cNvSpPr txBox="true"/>
          <p:nvPr/>
        </p:nvSpPr>
        <p:spPr>
          <a:xfrm rot="0">
            <a:off x="3288218" y="1819860"/>
            <a:ext cx="11711563" cy="1134183"/>
          </a:xfrm>
          <a:prstGeom prst="rect">
            <a:avLst/>
          </a:prstGeom>
        </p:spPr>
        <p:txBody>
          <a:bodyPr anchor="t" rtlCol="false" tIns="0" lIns="0" bIns="0" rIns="0">
            <a:spAutoFit/>
          </a:bodyPr>
          <a:lstStyle/>
          <a:p>
            <a:pPr algn="ctr" marL="0" indent="0" lvl="0">
              <a:lnSpc>
                <a:spcPts val="8567"/>
              </a:lnSpc>
            </a:pPr>
            <a:r>
              <a:rPr lang="en-US" sz="8567" spc="-299">
                <a:solidFill>
                  <a:srgbClr val="3E2317"/>
                </a:solidFill>
                <a:latin typeface="Prata"/>
                <a:ea typeface="Prata"/>
                <a:cs typeface="Prata"/>
                <a:sym typeface="Prata"/>
              </a:rPr>
              <a:t>Objectives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248786" y="2982057"/>
            <a:ext cx="1078436" cy="1101851"/>
          </a:xfrm>
          <a:custGeom>
            <a:avLst/>
            <a:gdLst/>
            <a:ahLst/>
            <a:cxnLst/>
            <a:rect r="r" b="b" t="t" l="l"/>
            <a:pathLst>
              <a:path h="1101851" w="1078436">
                <a:moveTo>
                  <a:pt x="0" y="0"/>
                </a:moveTo>
                <a:lnTo>
                  <a:pt x="1078436" y="0"/>
                </a:lnTo>
                <a:lnTo>
                  <a:pt x="1078436" y="1101851"/>
                </a:lnTo>
                <a:lnTo>
                  <a:pt x="0" y="11018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116664" y="9142333"/>
            <a:ext cx="499047" cy="509882"/>
          </a:xfrm>
          <a:custGeom>
            <a:avLst/>
            <a:gdLst/>
            <a:ahLst/>
            <a:cxnLst/>
            <a:rect r="r" b="b" t="t" l="l"/>
            <a:pathLst>
              <a:path h="509882" w="499047">
                <a:moveTo>
                  <a:pt x="0" y="0"/>
                </a:moveTo>
                <a:lnTo>
                  <a:pt x="499047" y="0"/>
                </a:lnTo>
                <a:lnTo>
                  <a:pt x="499047" y="509882"/>
                </a:lnTo>
                <a:lnTo>
                  <a:pt x="0" y="5098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736258" y="1360649"/>
            <a:ext cx="315451" cy="322300"/>
          </a:xfrm>
          <a:custGeom>
            <a:avLst/>
            <a:gdLst/>
            <a:ahLst/>
            <a:cxnLst/>
            <a:rect r="r" b="b" t="t" l="l"/>
            <a:pathLst>
              <a:path h="322300" w="315451">
                <a:moveTo>
                  <a:pt x="0" y="0"/>
                </a:moveTo>
                <a:lnTo>
                  <a:pt x="315451" y="0"/>
                </a:lnTo>
                <a:lnTo>
                  <a:pt x="315451" y="322299"/>
                </a:lnTo>
                <a:lnTo>
                  <a:pt x="0" y="3222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10800000">
            <a:off x="15501687" y="-863675"/>
            <a:ext cx="4592037" cy="4770948"/>
          </a:xfrm>
          <a:custGeom>
            <a:avLst/>
            <a:gdLst/>
            <a:ahLst/>
            <a:cxnLst/>
            <a:rect r="r" b="b" t="t" l="l"/>
            <a:pathLst>
              <a:path h="4770948" w="4592037">
                <a:moveTo>
                  <a:pt x="0" y="0"/>
                </a:moveTo>
                <a:lnTo>
                  <a:pt x="4592037" y="0"/>
                </a:lnTo>
                <a:lnTo>
                  <a:pt x="4592037" y="4770948"/>
                </a:lnTo>
                <a:lnTo>
                  <a:pt x="0" y="4770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736258" y="3539704"/>
            <a:ext cx="15784781" cy="6112510"/>
          </a:xfrm>
          <a:prstGeom prst="rect">
            <a:avLst/>
          </a:prstGeom>
        </p:spPr>
        <p:txBody>
          <a:bodyPr anchor="t" rtlCol="false" tIns="0" lIns="0" bIns="0" rIns="0">
            <a:spAutoFit/>
          </a:bodyPr>
          <a:lstStyle/>
          <a:p>
            <a:pPr algn="ctr">
              <a:lnSpc>
                <a:spcPts val="4400"/>
              </a:lnSpc>
            </a:pPr>
            <a:r>
              <a:rPr lang="en-US" sz="4400" spc="-154">
                <a:solidFill>
                  <a:srgbClr val="3E2317"/>
                </a:solidFill>
                <a:latin typeface="Harmattan"/>
                <a:ea typeface="Harmattan"/>
                <a:cs typeface="Harmattan"/>
                <a:sym typeface="Harmattan"/>
              </a:rPr>
              <a:t>• youth workers from Greece, France, Latvia, Poland, Romania and </a:t>
            </a:r>
            <a:r>
              <a:rPr lang="en-US" sz="4400" spc="-154">
                <a:solidFill>
                  <a:srgbClr val="3E2317"/>
                </a:solidFill>
                <a:latin typeface="Harmattan"/>
                <a:ea typeface="Harmattan"/>
                <a:cs typeface="Harmattan"/>
                <a:sym typeface="Harmattan"/>
              </a:rPr>
              <a:t>the Netherlands </a:t>
            </a:r>
          </a:p>
          <a:p>
            <a:pPr algn="ctr">
              <a:lnSpc>
                <a:spcPts val="4400"/>
              </a:lnSpc>
            </a:pPr>
            <a:r>
              <a:rPr lang="en-US" sz="4400" spc="-154">
                <a:solidFill>
                  <a:srgbClr val="3E2317"/>
                </a:solidFill>
                <a:latin typeface="Harmattan"/>
                <a:ea typeface="Harmattan"/>
                <a:cs typeface="Harmattan"/>
                <a:sym typeface="Harmattan"/>
              </a:rPr>
              <a:t>(4 per country, 24 in tot</a:t>
            </a:r>
            <a:r>
              <a:rPr lang="en-US" sz="4400" spc="-154">
                <a:solidFill>
                  <a:srgbClr val="3E2317"/>
                </a:solidFill>
                <a:latin typeface="Harmattan"/>
                <a:ea typeface="Harmattan"/>
                <a:cs typeface="Harmattan"/>
                <a:sym typeface="Harmattan"/>
              </a:rPr>
              <a:t>al)</a:t>
            </a:r>
          </a:p>
          <a:p>
            <a:pPr algn="ctr" marL="0" indent="0" lvl="0">
              <a:lnSpc>
                <a:spcPts val="4400"/>
              </a:lnSpc>
              <a:spcBef>
                <a:spcPct val="0"/>
              </a:spcBef>
            </a:pPr>
            <a:r>
              <a:rPr lang="en-US" sz="4400" spc="-154">
                <a:solidFill>
                  <a:srgbClr val="3E2317"/>
                </a:solidFill>
                <a:latin typeface="Harmattan"/>
                <a:ea typeface="Harmattan"/>
                <a:cs typeface="Harmattan"/>
                <a:sym typeface="Harmattan"/>
              </a:rPr>
              <a:t>• professionals working with young people</a:t>
            </a:r>
            <a:r>
              <a:rPr lang="en-US" sz="4400" spc="-154" strike="noStrike" u="none">
                <a:solidFill>
                  <a:srgbClr val="3E2317"/>
                </a:solidFill>
                <a:latin typeface="Harmattan"/>
                <a:ea typeface="Harmattan"/>
                <a:cs typeface="Harmattan"/>
                <a:sym typeface="Harmattan"/>
              </a:rPr>
              <a:t> in NGOs, schools, youth centres, coaching a.o.</a:t>
            </a:r>
          </a:p>
          <a:p>
            <a:pPr algn="ctr" marL="0" indent="0" lvl="0">
              <a:lnSpc>
                <a:spcPts val="4400"/>
              </a:lnSpc>
              <a:spcBef>
                <a:spcPct val="0"/>
              </a:spcBef>
            </a:pPr>
            <a:r>
              <a:rPr lang="en-US" sz="4400" spc="-154" strike="noStrike" u="none">
                <a:solidFill>
                  <a:srgbClr val="3E2317"/>
                </a:solidFill>
                <a:latin typeface="Harmattan"/>
                <a:ea typeface="Harmattan"/>
                <a:cs typeface="Harmattan"/>
                <a:sym typeface="Harmattan"/>
              </a:rPr>
              <a:t>• actively supporting young people’s personal development, well-being, and participation</a:t>
            </a:r>
          </a:p>
          <a:p>
            <a:pPr algn="ctr" marL="0" indent="0" lvl="0">
              <a:lnSpc>
                <a:spcPts val="4400"/>
              </a:lnSpc>
              <a:spcBef>
                <a:spcPct val="0"/>
              </a:spcBef>
            </a:pPr>
            <a:r>
              <a:rPr lang="en-US" sz="4400" spc="-154" strike="noStrike" u="none">
                <a:solidFill>
                  <a:srgbClr val="3E2317"/>
                </a:solidFill>
                <a:latin typeface="Harmattan"/>
                <a:ea typeface="Harmattan"/>
                <a:cs typeface="Harmattan"/>
                <a:sym typeface="Harmattan"/>
              </a:rPr>
              <a:t>• motivated to strengthen their resilience and improve the quality of youth work</a:t>
            </a:r>
          </a:p>
          <a:p>
            <a:pPr algn="ctr" marL="0" indent="0" lvl="0">
              <a:lnSpc>
                <a:spcPts val="4400"/>
              </a:lnSpc>
              <a:spcBef>
                <a:spcPct val="0"/>
              </a:spcBef>
            </a:pPr>
            <a:r>
              <a:rPr lang="en-US" sz="4400" spc="-154" strike="noStrike" u="none">
                <a:solidFill>
                  <a:srgbClr val="3E2317"/>
                </a:solidFill>
                <a:latin typeface="Harmattan"/>
                <a:ea typeface="Harmattan"/>
                <a:cs typeface="Harmattan"/>
                <a:sym typeface="Harmattan"/>
              </a:rPr>
              <a:t>• fully committed to participate in all phases of the project (preparation, training course and organisation of a follow-up activity)</a:t>
            </a:r>
          </a:p>
          <a:p>
            <a:pPr algn="l" marL="0" indent="0" lvl="0">
              <a:lnSpc>
                <a:spcPts val="4400"/>
              </a:lnSpc>
              <a:spcBef>
                <a:spcPct val="0"/>
              </a:spcBef>
            </a:pPr>
            <a:r>
              <a:rPr lang="en-US" sz="4400" spc="-154" strike="noStrike" u="none">
                <a:solidFill>
                  <a:srgbClr val="3E2317"/>
                </a:solidFill>
                <a:latin typeface="Harmattan"/>
                <a:ea typeface="Harmattan"/>
                <a:cs typeface="Harmattan"/>
                <a:sym typeface="Harmattan"/>
              </a:rPr>
              <a:t>•  </a:t>
            </a:r>
            <a:r>
              <a:rPr lang="en-US" sz="4400" spc="-154" strike="noStrike" u="none">
                <a:solidFill>
                  <a:srgbClr val="3E2317"/>
                </a:solidFill>
                <a:latin typeface="Harmattan"/>
                <a:ea typeface="Harmattan"/>
                <a:cs typeface="Harmattan"/>
                <a:sym typeface="Harmattan"/>
              </a:rPr>
              <a:t>at least 22 years old and able to communicate and work in English</a:t>
            </a:r>
          </a:p>
          <a:p>
            <a:pPr algn="ctr" marL="0" indent="0" lvl="0">
              <a:lnSpc>
                <a:spcPts val="4400"/>
              </a:lnSpc>
              <a:spcBef>
                <a:spcPct val="0"/>
              </a:spcBef>
            </a:pPr>
            <a:r>
              <a:rPr lang="en-US" sz="4400" spc="-154" strike="noStrike" u="none">
                <a:solidFill>
                  <a:srgbClr val="3E2317"/>
                </a:solidFill>
                <a:latin typeface="Harmattan"/>
                <a:ea typeface="Harmattan"/>
                <a:cs typeface="Harmattan"/>
                <a:sym typeface="Harmattan"/>
              </a:rPr>
              <a:t>• committed to applying and sharing the LIFE COMPASS tools in their organisations and local communities.</a:t>
            </a:r>
          </a:p>
          <a:p>
            <a:pPr algn="ctr" marL="0" indent="0" lvl="0">
              <a:lnSpc>
                <a:spcPts val="4400"/>
              </a:lnSpc>
              <a:spcBef>
                <a:spcPct val="0"/>
              </a:spcBef>
            </a:pPr>
          </a:p>
        </p:txBody>
      </p:sp>
      <p:sp>
        <p:nvSpPr>
          <p:cNvPr name="Freeform 8" id="8"/>
          <p:cNvSpPr/>
          <p:nvPr/>
        </p:nvSpPr>
        <p:spPr>
          <a:xfrm flipH="false" flipV="false" rot="0">
            <a:off x="15193629" y="-196062"/>
            <a:ext cx="2937542" cy="3435722"/>
          </a:xfrm>
          <a:custGeom>
            <a:avLst/>
            <a:gdLst/>
            <a:ahLst/>
            <a:cxnLst/>
            <a:rect r="r" b="b" t="t" l="l"/>
            <a:pathLst>
              <a:path h="3435722" w="2937542">
                <a:moveTo>
                  <a:pt x="0" y="0"/>
                </a:moveTo>
                <a:lnTo>
                  <a:pt x="2937542" y="0"/>
                </a:lnTo>
                <a:lnTo>
                  <a:pt x="2937542" y="3435722"/>
                </a:lnTo>
                <a:lnTo>
                  <a:pt x="0" y="3435722"/>
                </a:lnTo>
                <a:lnTo>
                  <a:pt x="0" y="0"/>
                </a:lnTo>
                <a:close/>
              </a:path>
            </a:pathLst>
          </a:custGeom>
          <a:blipFill>
            <a:blip r:embed="rId7"/>
            <a:stretch>
              <a:fillRect l="0" t="0" r="0" b="0"/>
            </a:stretch>
          </a:blipFill>
        </p:spPr>
      </p:sp>
      <p:sp>
        <p:nvSpPr>
          <p:cNvPr name="TextBox 9" id="9"/>
          <p:cNvSpPr txBox="true"/>
          <p:nvPr/>
        </p:nvSpPr>
        <p:spPr>
          <a:xfrm rot="0">
            <a:off x="3288218" y="787595"/>
            <a:ext cx="11711563" cy="1221873"/>
          </a:xfrm>
          <a:prstGeom prst="rect">
            <a:avLst/>
          </a:prstGeom>
        </p:spPr>
        <p:txBody>
          <a:bodyPr anchor="t" rtlCol="false" tIns="0" lIns="0" bIns="0" rIns="0">
            <a:spAutoFit/>
          </a:bodyPr>
          <a:lstStyle/>
          <a:p>
            <a:pPr algn="ctr" marL="0" indent="0" lvl="0">
              <a:lnSpc>
                <a:spcPts val="9509"/>
              </a:lnSpc>
            </a:pPr>
            <a:r>
              <a:rPr lang="en-US" sz="8567" spc="-299">
                <a:solidFill>
                  <a:srgbClr val="3E2317"/>
                </a:solidFill>
                <a:latin typeface="Prata"/>
                <a:ea typeface="Prata"/>
                <a:cs typeface="Prata"/>
                <a:sym typeface="Prata"/>
              </a:rPr>
              <a:t>Profile of participants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248786" y="3730405"/>
            <a:ext cx="1078436" cy="1101851"/>
          </a:xfrm>
          <a:custGeom>
            <a:avLst/>
            <a:gdLst/>
            <a:ahLst/>
            <a:cxnLst/>
            <a:rect r="r" b="b" t="t" l="l"/>
            <a:pathLst>
              <a:path h="1101851" w="1078436">
                <a:moveTo>
                  <a:pt x="0" y="0"/>
                </a:moveTo>
                <a:lnTo>
                  <a:pt x="1078436" y="0"/>
                </a:lnTo>
                <a:lnTo>
                  <a:pt x="1078436" y="1101850"/>
                </a:lnTo>
                <a:lnTo>
                  <a:pt x="0" y="1101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116664" y="9142333"/>
            <a:ext cx="499047" cy="509882"/>
          </a:xfrm>
          <a:custGeom>
            <a:avLst/>
            <a:gdLst/>
            <a:ahLst/>
            <a:cxnLst/>
            <a:rect r="r" b="b" t="t" l="l"/>
            <a:pathLst>
              <a:path h="509882" w="499047">
                <a:moveTo>
                  <a:pt x="0" y="0"/>
                </a:moveTo>
                <a:lnTo>
                  <a:pt x="499047" y="0"/>
                </a:lnTo>
                <a:lnTo>
                  <a:pt x="499047" y="509882"/>
                </a:lnTo>
                <a:lnTo>
                  <a:pt x="0" y="5098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736258" y="1360649"/>
            <a:ext cx="315451" cy="322300"/>
          </a:xfrm>
          <a:custGeom>
            <a:avLst/>
            <a:gdLst/>
            <a:ahLst/>
            <a:cxnLst/>
            <a:rect r="r" b="b" t="t" l="l"/>
            <a:pathLst>
              <a:path h="322300" w="315451">
                <a:moveTo>
                  <a:pt x="0" y="0"/>
                </a:moveTo>
                <a:lnTo>
                  <a:pt x="315451" y="0"/>
                </a:lnTo>
                <a:lnTo>
                  <a:pt x="315451" y="322299"/>
                </a:lnTo>
                <a:lnTo>
                  <a:pt x="0" y="3222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10800000">
            <a:off x="15501687" y="-863675"/>
            <a:ext cx="4592037" cy="4770948"/>
          </a:xfrm>
          <a:custGeom>
            <a:avLst/>
            <a:gdLst/>
            <a:ahLst/>
            <a:cxnLst/>
            <a:rect r="r" b="b" t="t" l="l"/>
            <a:pathLst>
              <a:path h="4770948" w="4592037">
                <a:moveTo>
                  <a:pt x="0" y="0"/>
                </a:moveTo>
                <a:lnTo>
                  <a:pt x="4592037" y="0"/>
                </a:lnTo>
                <a:lnTo>
                  <a:pt x="4592037" y="4770948"/>
                </a:lnTo>
                <a:lnTo>
                  <a:pt x="0" y="4770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544173" y="4455257"/>
            <a:ext cx="9410581" cy="3987734"/>
          </a:xfrm>
          <a:custGeom>
            <a:avLst/>
            <a:gdLst/>
            <a:ahLst/>
            <a:cxnLst/>
            <a:rect r="r" b="b" t="t" l="l"/>
            <a:pathLst>
              <a:path h="3987734" w="9410581">
                <a:moveTo>
                  <a:pt x="0" y="0"/>
                </a:moveTo>
                <a:lnTo>
                  <a:pt x="9410581" y="0"/>
                </a:lnTo>
                <a:lnTo>
                  <a:pt x="9410581" y="3987734"/>
                </a:lnTo>
                <a:lnTo>
                  <a:pt x="0" y="39877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5347057" y="-196062"/>
            <a:ext cx="2937542" cy="3435722"/>
          </a:xfrm>
          <a:custGeom>
            <a:avLst/>
            <a:gdLst/>
            <a:ahLst/>
            <a:cxnLst/>
            <a:rect r="r" b="b" t="t" l="l"/>
            <a:pathLst>
              <a:path h="3435722" w="2937542">
                <a:moveTo>
                  <a:pt x="0" y="0"/>
                </a:moveTo>
                <a:lnTo>
                  <a:pt x="2937543" y="0"/>
                </a:lnTo>
                <a:lnTo>
                  <a:pt x="2937543" y="3435722"/>
                </a:lnTo>
                <a:lnTo>
                  <a:pt x="0" y="3435722"/>
                </a:lnTo>
                <a:lnTo>
                  <a:pt x="0" y="0"/>
                </a:lnTo>
                <a:close/>
              </a:path>
            </a:pathLst>
          </a:custGeom>
          <a:blipFill>
            <a:blip r:embed="rId9"/>
            <a:stretch>
              <a:fillRect l="0" t="0" r="0" b="0"/>
            </a:stretch>
          </a:blipFill>
        </p:spPr>
      </p:sp>
      <p:sp>
        <p:nvSpPr>
          <p:cNvPr name="TextBox 9" id="9"/>
          <p:cNvSpPr txBox="true"/>
          <p:nvPr/>
        </p:nvSpPr>
        <p:spPr>
          <a:xfrm rot="0">
            <a:off x="3288218" y="787595"/>
            <a:ext cx="11711563" cy="1221873"/>
          </a:xfrm>
          <a:prstGeom prst="rect">
            <a:avLst/>
          </a:prstGeom>
        </p:spPr>
        <p:txBody>
          <a:bodyPr anchor="t" rtlCol="false" tIns="0" lIns="0" bIns="0" rIns="0">
            <a:spAutoFit/>
          </a:bodyPr>
          <a:lstStyle/>
          <a:p>
            <a:pPr algn="ctr" marL="0" indent="0" lvl="0">
              <a:lnSpc>
                <a:spcPts val="9509"/>
              </a:lnSpc>
            </a:pPr>
            <a:r>
              <a:rPr lang="en-US" sz="8567" spc="-299">
                <a:solidFill>
                  <a:srgbClr val="3E2317"/>
                </a:solidFill>
                <a:latin typeface="Prata"/>
                <a:ea typeface="Prata"/>
                <a:cs typeface="Prata"/>
                <a:sym typeface="Prata"/>
              </a:rPr>
              <a:t>Timeline</a:t>
            </a:r>
          </a:p>
        </p:txBody>
      </p:sp>
      <p:sp>
        <p:nvSpPr>
          <p:cNvPr name="TextBox 10" id="10"/>
          <p:cNvSpPr txBox="true"/>
          <p:nvPr/>
        </p:nvSpPr>
        <p:spPr>
          <a:xfrm rot="0">
            <a:off x="6864925" y="3159857"/>
            <a:ext cx="3539133" cy="1217295"/>
          </a:xfrm>
          <a:prstGeom prst="rect">
            <a:avLst/>
          </a:prstGeom>
        </p:spPr>
        <p:txBody>
          <a:bodyPr anchor="t" rtlCol="false" tIns="0" lIns="0" bIns="0" rIns="0">
            <a:spAutoFit/>
          </a:bodyPr>
          <a:lstStyle/>
          <a:p>
            <a:pPr algn="ctr">
              <a:lnSpc>
                <a:spcPts val="3599"/>
              </a:lnSpc>
            </a:pPr>
            <a:r>
              <a:rPr lang="en-US" sz="3599" spc="-125">
                <a:solidFill>
                  <a:srgbClr val="A0212B"/>
                </a:solidFill>
                <a:latin typeface="Prata"/>
                <a:ea typeface="Prata"/>
                <a:cs typeface="Prata"/>
                <a:sym typeface="Prata"/>
              </a:rPr>
              <a:t>ARRIVAL DAY</a:t>
            </a:r>
          </a:p>
          <a:p>
            <a:pPr algn="ctr">
              <a:lnSpc>
                <a:spcPts val="3000"/>
              </a:lnSpc>
            </a:pPr>
          </a:p>
          <a:p>
            <a:pPr algn="ctr">
              <a:lnSpc>
                <a:spcPts val="3000"/>
              </a:lnSpc>
              <a:spcBef>
                <a:spcPct val="0"/>
              </a:spcBef>
            </a:pPr>
            <a:r>
              <a:rPr lang="en-US" sz="3000" spc="-105">
                <a:solidFill>
                  <a:srgbClr val="3E2317"/>
                </a:solidFill>
                <a:latin typeface="Prata"/>
                <a:ea typeface="Prata"/>
                <a:cs typeface="Prata"/>
                <a:sym typeface="Prata"/>
              </a:rPr>
              <a:t>5 August before 7PM</a:t>
            </a:r>
          </a:p>
        </p:txBody>
      </p:sp>
      <p:sp>
        <p:nvSpPr>
          <p:cNvPr name="TextBox 11" id="11"/>
          <p:cNvSpPr txBox="true"/>
          <p:nvPr/>
        </p:nvSpPr>
        <p:spPr>
          <a:xfrm rot="0">
            <a:off x="788004" y="3159857"/>
            <a:ext cx="5548972" cy="1217295"/>
          </a:xfrm>
          <a:prstGeom prst="rect">
            <a:avLst/>
          </a:prstGeom>
        </p:spPr>
        <p:txBody>
          <a:bodyPr anchor="t" rtlCol="false" tIns="0" lIns="0" bIns="0" rIns="0">
            <a:spAutoFit/>
          </a:bodyPr>
          <a:lstStyle/>
          <a:p>
            <a:pPr algn="ctr">
              <a:lnSpc>
                <a:spcPts val="3599"/>
              </a:lnSpc>
            </a:pPr>
            <a:r>
              <a:rPr lang="en-US" sz="3599" spc="-125">
                <a:solidFill>
                  <a:srgbClr val="A0212B"/>
                </a:solidFill>
                <a:latin typeface="Prata"/>
                <a:ea typeface="Prata"/>
                <a:cs typeface="Prata"/>
                <a:sym typeface="Prata"/>
              </a:rPr>
              <a:t> PREPARATION PHASE</a:t>
            </a:r>
          </a:p>
          <a:p>
            <a:pPr algn="ctr">
              <a:lnSpc>
                <a:spcPts val="3000"/>
              </a:lnSpc>
            </a:pPr>
          </a:p>
          <a:p>
            <a:pPr algn="ctr">
              <a:lnSpc>
                <a:spcPts val="3000"/>
              </a:lnSpc>
              <a:spcBef>
                <a:spcPct val="0"/>
              </a:spcBef>
            </a:pPr>
            <a:r>
              <a:rPr lang="en-US" sz="3000" spc="-105">
                <a:solidFill>
                  <a:srgbClr val="3E2317"/>
                </a:solidFill>
                <a:latin typeface="Prata"/>
                <a:ea typeface="Prata"/>
                <a:cs typeface="Prata"/>
                <a:sym typeface="Prata"/>
              </a:rPr>
              <a:t>15 June - 4 August </a:t>
            </a:r>
          </a:p>
        </p:txBody>
      </p:sp>
      <p:sp>
        <p:nvSpPr>
          <p:cNvPr name="TextBox 12" id="12"/>
          <p:cNvSpPr txBox="true"/>
          <p:nvPr/>
        </p:nvSpPr>
        <p:spPr>
          <a:xfrm rot="0">
            <a:off x="2051709" y="8671591"/>
            <a:ext cx="5257800" cy="1237615"/>
          </a:xfrm>
          <a:prstGeom prst="rect">
            <a:avLst/>
          </a:prstGeom>
        </p:spPr>
        <p:txBody>
          <a:bodyPr anchor="t" rtlCol="false" tIns="0" lIns="0" bIns="0" rIns="0">
            <a:spAutoFit/>
          </a:bodyPr>
          <a:lstStyle/>
          <a:p>
            <a:pPr algn="ctr">
              <a:lnSpc>
                <a:spcPts val="3699"/>
              </a:lnSpc>
            </a:pPr>
            <a:r>
              <a:rPr lang="en-US" sz="3699" spc="-129">
                <a:solidFill>
                  <a:srgbClr val="A0212B"/>
                </a:solidFill>
                <a:latin typeface="Prata"/>
                <a:ea typeface="Prata"/>
                <a:cs typeface="Prata"/>
                <a:sym typeface="Prata"/>
              </a:rPr>
              <a:t>ONLINE MEETING</a:t>
            </a:r>
          </a:p>
          <a:p>
            <a:pPr algn="ctr">
              <a:lnSpc>
                <a:spcPts val="3000"/>
              </a:lnSpc>
            </a:pPr>
          </a:p>
          <a:p>
            <a:pPr algn="ctr">
              <a:lnSpc>
                <a:spcPts val="3000"/>
              </a:lnSpc>
              <a:spcBef>
                <a:spcPct val="0"/>
              </a:spcBef>
            </a:pPr>
            <a:r>
              <a:rPr lang="en-US" sz="3000" spc="-105">
                <a:solidFill>
                  <a:srgbClr val="3E2317"/>
                </a:solidFill>
                <a:latin typeface="Prata"/>
                <a:ea typeface="Prata"/>
                <a:cs typeface="Prata"/>
                <a:sym typeface="Prata"/>
              </a:rPr>
              <a:t>End of July </a:t>
            </a:r>
          </a:p>
        </p:txBody>
      </p:sp>
      <p:sp>
        <p:nvSpPr>
          <p:cNvPr name="TextBox 13" id="13"/>
          <p:cNvSpPr txBox="true"/>
          <p:nvPr/>
        </p:nvSpPr>
        <p:spPr>
          <a:xfrm rot="0">
            <a:off x="7665109" y="8671591"/>
            <a:ext cx="4532972" cy="1217295"/>
          </a:xfrm>
          <a:prstGeom prst="rect">
            <a:avLst/>
          </a:prstGeom>
        </p:spPr>
        <p:txBody>
          <a:bodyPr anchor="t" rtlCol="false" tIns="0" lIns="0" bIns="0" rIns="0">
            <a:spAutoFit/>
          </a:bodyPr>
          <a:lstStyle/>
          <a:p>
            <a:pPr algn="ctr">
              <a:lnSpc>
                <a:spcPts val="3599"/>
              </a:lnSpc>
            </a:pPr>
            <a:r>
              <a:rPr lang="en-US" sz="3599" spc="-125">
                <a:solidFill>
                  <a:srgbClr val="A0212B"/>
                </a:solidFill>
                <a:latin typeface="Prata"/>
                <a:ea typeface="Prata"/>
                <a:cs typeface="Prata"/>
                <a:sym typeface="Prata"/>
              </a:rPr>
              <a:t>TRAINING COURSE</a:t>
            </a:r>
          </a:p>
          <a:p>
            <a:pPr algn="ctr">
              <a:lnSpc>
                <a:spcPts val="3000"/>
              </a:lnSpc>
            </a:pPr>
          </a:p>
          <a:p>
            <a:pPr algn="ctr">
              <a:lnSpc>
                <a:spcPts val="3000"/>
              </a:lnSpc>
              <a:spcBef>
                <a:spcPct val="0"/>
              </a:spcBef>
            </a:pPr>
            <a:r>
              <a:rPr lang="en-US" sz="3000" spc="-105">
                <a:solidFill>
                  <a:srgbClr val="3E2317"/>
                </a:solidFill>
                <a:latin typeface="Prata"/>
                <a:ea typeface="Prata"/>
                <a:cs typeface="Prata"/>
                <a:sym typeface="Prata"/>
              </a:rPr>
              <a:t>6-12 August</a:t>
            </a:r>
          </a:p>
        </p:txBody>
      </p:sp>
      <p:sp>
        <p:nvSpPr>
          <p:cNvPr name="TextBox 14" id="14"/>
          <p:cNvSpPr txBox="true"/>
          <p:nvPr/>
        </p:nvSpPr>
        <p:spPr>
          <a:xfrm rot="0">
            <a:off x="11463357" y="3159857"/>
            <a:ext cx="4417100" cy="1217295"/>
          </a:xfrm>
          <a:prstGeom prst="rect">
            <a:avLst/>
          </a:prstGeom>
        </p:spPr>
        <p:txBody>
          <a:bodyPr anchor="t" rtlCol="false" tIns="0" lIns="0" bIns="0" rIns="0">
            <a:spAutoFit/>
          </a:bodyPr>
          <a:lstStyle/>
          <a:p>
            <a:pPr algn="ctr">
              <a:lnSpc>
                <a:spcPts val="3599"/>
              </a:lnSpc>
            </a:pPr>
            <a:r>
              <a:rPr lang="en-US" sz="3599" spc="-125">
                <a:solidFill>
                  <a:srgbClr val="A0212B"/>
                </a:solidFill>
                <a:latin typeface="Prata"/>
                <a:ea typeface="Prata"/>
                <a:cs typeface="Prata"/>
                <a:sym typeface="Prata"/>
              </a:rPr>
              <a:t>DEPARTURE DAY</a:t>
            </a:r>
          </a:p>
          <a:p>
            <a:pPr algn="ctr">
              <a:lnSpc>
                <a:spcPts val="3000"/>
              </a:lnSpc>
            </a:pPr>
          </a:p>
          <a:p>
            <a:pPr algn="ctr">
              <a:lnSpc>
                <a:spcPts val="3000"/>
              </a:lnSpc>
              <a:spcBef>
                <a:spcPct val="0"/>
              </a:spcBef>
            </a:pPr>
            <a:r>
              <a:rPr lang="en-US" sz="3000" spc="-105">
                <a:solidFill>
                  <a:srgbClr val="3E2317"/>
                </a:solidFill>
                <a:latin typeface="Prata"/>
                <a:ea typeface="Prata"/>
                <a:cs typeface="Prata"/>
                <a:sym typeface="Prata"/>
              </a:rPr>
              <a:t>13 August before 10AM</a:t>
            </a:r>
          </a:p>
        </p:txBody>
      </p:sp>
      <p:sp>
        <p:nvSpPr>
          <p:cNvPr name="TextBox 15" id="15"/>
          <p:cNvSpPr txBox="true"/>
          <p:nvPr/>
        </p:nvSpPr>
        <p:spPr>
          <a:xfrm rot="0">
            <a:off x="12550506" y="8691911"/>
            <a:ext cx="4708794" cy="1217295"/>
          </a:xfrm>
          <a:prstGeom prst="rect">
            <a:avLst/>
          </a:prstGeom>
        </p:spPr>
        <p:txBody>
          <a:bodyPr anchor="t" rtlCol="false" tIns="0" lIns="0" bIns="0" rIns="0">
            <a:spAutoFit/>
          </a:bodyPr>
          <a:lstStyle/>
          <a:p>
            <a:pPr algn="ctr">
              <a:lnSpc>
                <a:spcPts val="3599"/>
              </a:lnSpc>
            </a:pPr>
            <a:r>
              <a:rPr lang="en-US" sz="3599" spc="-125">
                <a:solidFill>
                  <a:srgbClr val="A0212B"/>
                </a:solidFill>
                <a:latin typeface="Prata"/>
                <a:ea typeface="Prata"/>
                <a:cs typeface="Prata"/>
                <a:sym typeface="Prata"/>
              </a:rPr>
              <a:t>FOLLOW-UP</a:t>
            </a:r>
          </a:p>
          <a:p>
            <a:pPr algn="ctr">
              <a:lnSpc>
                <a:spcPts val="3000"/>
              </a:lnSpc>
            </a:pPr>
          </a:p>
          <a:p>
            <a:pPr algn="ctr">
              <a:lnSpc>
                <a:spcPts val="3000"/>
              </a:lnSpc>
              <a:spcBef>
                <a:spcPct val="0"/>
              </a:spcBef>
            </a:pPr>
            <a:r>
              <a:rPr lang="en-US" sz="3000" spc="-105">
                <a:solidFill>
                  <a:srgbClr val="3E2317"/>
                </a:solidFill>
                <a:latin typeface="Prata"/>
                <a:ea typeface="Prata"/>
                <a:cs typeface="Prata"/>
                <a:sym typeface="Prata"/>
              </a:rPr>
              <a:t>until 20 September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CF3E7"/>
        </a:solidFill>
      </p:bgPr>
    </p:bg>
    <p:spTree>
      <p:nvGrpSpPr>
        <p:cNvPr id="1" name=""/>
        <p:cNvGrpSpPr/>
        <p:nvPr/>
      </p:nvGrpSpPr>
      <p:grpSpPr>
        <a:xfrm>
          <a:off x="0" y="0"/>
          <a:ext cx="0" cy="0"/>
          <a:chOff x="0" y="0"/>
          <a:chExt cx="0" cy="0"/>
        </a:xfrm>
      </p:grpSpPr>
      <p:sp>
        <p:nvSpPr>
          <p:cNvPr name="Freeform 2" id="2"/>
          <p:cNvSpPr/>
          <p:nvPr/>
        </p:nvSpPr>
        <p:spPr>
          <a:xfrm flipH="false" flipV="false" rot="0">
            <a:off x="13454736" y="795960"/>
            <a:ext cx="1078436" cy="1101851"/>
          </a:xfrm>
          <a:custGeom>
            <a:avLst/>
            <a:gdLst/>
            <a:ahLst/>
            <a:cxnLst/>
            <a:rect r="r" b="b" t="t" l="l"/>
            <a:pathLst>
              <a:path h="1101851" w="1078436">
                <a:moveTo>
                  <a:pt x="0" y="0"/>
                </a:moveTo>
                <a:lnTo>
                  <a:pt x="1078436" y="0"/>
                </a:lnTo>
                <a:lnTo>
                  <a:pt x="1078436" y="1101851"/>
                </a:lnTo>
                <a:lnTo>
                  <a:pt x="0" y="11018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48639" y="8659825"/>
            <a:ext cx="668223" cy="682731"/>
          </a:xfrm>
          <a:custGeom>
            <a:avLst/>
            <a:gdLst/>
            <a:ahLst/>
            <a:cxnLst/>
            <a:rect r="r" b="b" t="t" l="l"/>
            <a:pathLst>
              <a:path h="682731" w="668223">
                <a:moveTo>
                  <a:pt x="0" y="0"/>
                </a:moveTo>
                <a:lnTo>
                  <a:pt x="668223" y="0"/>
                </a:lnTo>
                <a:lnTo>
                  <a:pt x="668223" y="682731"/>
                </a:lnTo>
                <a:lnTo>
                  <a:pt x="0" y="6827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35518" y="3248802"/>
            <a:ext cx="315451" cy="322300"/>
          </a:xfrm>
          <a:custGeom>
            <a:avLst/>
            <a:gdLst/>
            <a:ahLst/>
            <a:cxnLst/>
            <a:rect r="r" b="b" t="t" l="l"/>
            <a:pathLst>
              <a:path h="322300" w="315451">
                <a:moveTo>
                  <a:pt x="0" y="0"/>
                </a:moveTo>
                <a:lnTo>
                  <a:pt x="315450" y="0"/>
                </a:lnTo>
                <a:lnTo>
                  <a:pt x="315450" y="322299"/>
                </a:lnTo>
                <a:lnTo>
                  <a:pt x="0" y="3222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576205">
            <a:off x="-3148017" y="4555339"/>
            <a:ext cx="7019720" cy="7293216"/>
          </a:xfrm>
          <a:custGeom>
            <a:avLst/>
            <a:gdLst/>
            <a:ahLst/>
            <a:cxnLst/>
            <a:rect r="r" b="b" t="t" l="l"/>
            <a:pathLst>
              <a:path h="7293216" w="7019720">
                <a:moveTo>
                  <a:pt x="0" y="0"/>
                </a:moveTo>
                <a:lnTo>
                  <a:pt x="7019720" y="0"/>
                </a:lnTo>
                <a:lnTo>
                  <a:pt x="7019720" y="7293216"/>
                </a:lnTo>
                <a:lnTo>
                  <a:pt x="0" y="72932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6" id="6"/>
          <p:cNvSpPr/>
          <p:nvPr/>
        </p:nvSpPr>
        <p:spPr>
          <a:xfrm flipH="false" flipV="false" rot="-10800000">
            <a:off x="15151860" y="-896472"/>
            <a:ext cx="4592037" cy="4770948"/>
          </a:xfrm>
          <a:custGeom>
            <a:avLst/>
            <a:gdLst/>
            <a:ahLst/>
            <a:cxnLst/>
            <a:rect r="r" b="b" t="t" l="l"/>
            <a:pathLst>
              <a:path h="4770948" w="4592037">
                <a:moveTo>
                  <a:pt x="0" y="0"/>
                </a:moveTo>
                <a:lnTo>
                  <a:pt x="4592038" y="0"/>
                </a:lnTo>
                <a:lnTo>
                  <a:pt x="4592038" y="4770948"/>
                </a:lnTo>
                <a:lnTo>
                  <a:pt x="0" y="47709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true" rot="-5400000">
            <a:off x="14985336" y="6858277"/>
            <a:ext cx="4125113" cy="4114800"/>
          </a:xfrm>
          <a:custGeom>
            <a:avLst/>
            <a:gdLst/>
            <a:ahLst/>
            <a:cxnLst/>
            <a:rect r="r" b="b" t="t" l="l"/>
            <a:pathLst>
              <a:path h="4114800" w="4125113">
                <a:moveTo>
                  <a:pt x="0" y="4114800"/>
                </a:moveTo>
                <a:lnTo>
                  <a:pt x="4125113" y="4114800"/>
                </a:lnTo>
                <a:lnTo>
                  <a:pt x="4125113" y="0"/>
                </a:lnTo>
                <a:lnTo>
                  <a:pt x="0" y="0"/>
                </a:lnTo>
                <a:lnTo>
                  <a:pt x="0" y="411480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4027171" y="485119"/>
            <a:ext cx="10233658" cy="1003884"/>
          </a:xfrm>
          <a:prstGeom prst="rect">
            <a:avLst/>
          </a:prstGeom>
        </p:spPr>
        <p:txBody>
          <a:bodyPr anchor="t" rtlCol="false" tIns="0" lIns="0" bIns="0" rIns="0">
            <a:spAutoFit/>
          </a:bodyPr>
          <a:lstStyle/>
          <a:p>
            <a:pPr algn="ctr" marL="0" indent="0" lvl="0">
              <a:lnSpc>
                <a:spcPts val="7587"/>
              </a:lnSpc>
            </a:pPr>
            <a:r>
              <a:rPr lang="en-US" sz="7587" spc="-265">
                <a:solidFill>
                  <a:srgbClr val="3E2317"/>
                </a:solidFill>
                <a:latin typeface="Prata"/>
                <a:ea typeface="Prata"/>
                <a:cs typeface="Prata"/>
                <a:sym typeface="Prata"/>
              </a:rPr>
              <a:t>Daily schedule</a:t>
            </a:r>
          </a:p>
        </p:txBody>
      </p:sp>
      <p:sp>
        <p:nvSpPr>
          <p:cNvPr name="TextBox 9" id="9"/>
          <p:cNvSpPr txBox="true"/>
          <p:nvPr/>
        </p:nvSpPr>
        <p:spPr>
          <a:xfrm rot="0">
            <a:off x="361280" y="2024876"/>
            <a:ext cx="5739983" cy="3149600"/>
          </a:xfrm>
          <a:prstGeom prst="rect">
            <a:avLst/>
          </a:prstGeom>
        </p:spPr>
        <p:txBody>
          <a:bodyPr anchor="t" rtlCol="false" tIns="0" lIns="0" bIns="0" rIns="0">
            <a:spAutoFit/>
          </a:bodyPr>
          <a:lstStyle/>
          <a:p>
            <a:pPr algn="ctr" marL="0" indent="0" lvl="0">
              <a:lnSpc>
                <a:spcPts val="2499"/>
              </a:lnSpc>
              <a:spcBef>
                <a:spcPct val="0"/>
              </a:spcBef>
            </a:pPr>
            <a:r>
              <a:rPr lang="en-US" sz="2499" spc="-87" strike="noStrike" u="none">
                <a:solidFill>
                  <a:srgbClr val="3E2317"/>
                </a:solidFill>
                <a:latin typeface="Prata"/>
                <a:ea typeface="Prata"/>
                <a:cs typeface="Prata"/>
                <a:sym typeface="Prata"/>
              </a:rPr>
              <a:t>🟢 Day 1 – Opening</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 Introduction to LIFE COMPASS and objectives.</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 Getting to know each other &amp; group-building activities.</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 Group agreements, reflection groups, Youthpass.</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LIFE COMPASS framework.</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1</a:t>
            </a:r>
            <a:r>
              <a:rPr lang="en-US" sz="2499" spc="-87" strike="noStrike" u="none">
                <a:solidFill>
                  <a:srgbClr val="3E2317"/>
                </a:solidFill>
                <a:latin typeface="Prata"/>
                <a:ea typeface="Prata"/>
                <a:cs typeface="Prata"/>
                <a:sym typeface="Prata"/>
              </a:rPr>
              <a:t>st</a:t>
            </a:r>
            <a:r>
              <a:rPr lang="en-US" sz="2499" spc="-87" strike="noStrike" u="none">
                <a:solidFill>
                  <a:srgbClr val="3E2317"/>
                </a:solidFill>
                <a:latin typeface="Prata"/>
                <a:ea typeface="Prata"/>
                <a:cs typeface="Prata"/>
                <a:sym typeface="Prata"/>
              </a:rPr>
              <a:t> area - My Health &amp; Fitness</a:t>
            </a:r>
          </a:p>
          <a:p>
            <a:pPr algn="ctr" marL="0" indent="0" lvl="0">
              <a:lnSpc>
                <a:spcPts val="2499"/>
              </a:lnSpc>
              <a:spcBef>
                <a:spcPct val="0"/>
              </a:spcBef>
            </a:pPr>
          </a:p>
        </p:txBody>
      </p:sp>
      <p:sp>
        <p:nvSpPr>
          <p:cNvPr name="TextBox 10" id="10"/>
          <p:cNvSpPr txBox="true"/>
          <p:nvPr/>
        </p:nvSpPr>
        <p:spPr>
          <a:xfrm rot="0">
            <a:off x="361843" y="6453200"/>
            <a:ext cx="5304921" cy="2206625"/>
          </a:xfrm>
          <a:prstGeom prst="rect">
            <a:avLst/>
          </a:prstGeom>
        </p:spPr>
        <p:txBody>
          <a:bodyPr anchor="t" rtlCol="false" tIns="0" lIns="0" bIns="0" rIns="0">
            <a:spAutoFit/>
          </a:bodyPr>
          <a:lstStyle/>
          <a:p>
            <a:pPr algn="ctr">
              <a:lnSpc>
                <a:spcPts val="2499"/>
              </a:lnSpc>
            </a:pPr>
            <a:r>
              <a:rPr lang="en-US" sz="2499" spc="-87">
                <a:solidFill>
                  <a:srgbClr val="3E2317"/>
                </a:solidFill>
                <a:latin typeface="Prata"/>
                <a:ea typeface="Prata"/>
                <a:cs typeface="Prata"/>
                <a:sym typeface="Prata"/>
              </a:rPr>
              <a:t>🔴 </a:t>
            </a:r>
            <a:r>
              <a:rPr lang="en-US" sz="2499" spc="-87" u="sng">
                <a:solidFill>
                  <a:srgbClr val="A0212B"/>
                </a:solidFill>
                <a:latin typeface="Prata"/>
                <a:ea typeface="Prata"/>
                <a:cs typeface="Prata"/>
                <a:sym typeface="Prata"/>
              </a:rPr>
              <a:t>Day 2 – Emotional &amp; Relationship Balance</a:t>
            </a:r>
          </a:p>
          <a:p>
            <a:pPr algn="ctr">
              <a:lnSpc>
                <a:spcPts val="2499"/>
              </a:lnSpc>
            </a:pPr>
            <a:r>
              <a:rPr lang="en-US" sz="2499" spc="-87">
                <a:solidFill>
                  <a:srgbClr val="3E2317"/>
                </a:solidFill>
                <a:latin typeface="Prata"/>
                <a:ea typeface="Prata"/>
                <a:cs typeface="Prata"/>
                <a:sym typeface="Prata"/>
              </a:rPr>
              <a:t> Deep dive into key life areas: </a:t>
            </a:r>
          </a:p>
          <a:p>
            <a:pPr algn="ctr">
              <a:lnSpc>
                <a:spcPts val="2499"/>
              </a:lnSpc>
            </a:pPr>
            <a:r>
              <a:rPr lang="en-US" sz="2499" spc="-87">
                <a:solidFill>
                  <a:srgbClr val="3E2317"/>
                </a:solidFill>
                <a:latin typeface="Prata"/>
                <a:ea typeface="Prata"/>
                <a:cs typeface="Prata"/>
                <a:sym typeface="Prata"/>
              </a:rPr>
              <a:t>2</a:t>
            </a:r>
            <a:r>
              <a:rPr lang="en-US" sz="2499" spc="-87">
                <a:solidFill>
                  <a:srgbClr val="3E2317"/>
                </a:solidFill>
                <a:latin typeface="Prata"/>
                <a:ea typeface="Prata"/>
                <a:cs typeface="Prata"/>
                <a:sym typeface="Prata"/>
              </a:rPr>
              <a:t>nd</a:t>
            </a:r>
            <a:r>
              <a:rPr lang="en-US" sz="2499" spc="-87">
                <a:solidFill>
                  <a:srgbClr val="3E2317"/>
                </a:solidFill>
                <a:latin typeface="Prata"/>
                <a:ea typeface="Prata"/>
                <a:cs typeface="Prata"/>
                <a:sym typeface="Prata"/>
              </a:rPr>
              <a:t>   - My e</a:t>
            </a:r>
            <a:r>
              <a:rPr lang="en-US" sz="2499" spc="-87">
                <a:solidFill>
                  <a:srgbClr val="3E2317"/>
                </a:solidFill>
                <a:latin typeface="Prata"/>
                <a:ea typeface="Prata"/>
                <a:cs typeface="Prata"/>
                <a:sym typeface="Prata"/>
              </a:rPr>
              <a:t>motions</a:t>
            </a:r>
          </a:p>
          <a:p>
            <a:pPr algn="ctr">
              <a:lnSpc>
                <a:spcPts val="2499"/>
              </a:lnSpc>
            </a:pPr>
            <a:r>
              <a:rPr lang="en-US" sz="2499" spc="-87">
                <a:solidFill>
                  <a:srgbClr val="3E2317"/>
                </a:solidFill>
                <a:latin typeface="Prata"/>
                <a:ea typeface="Prata"/>
                <a:cs typeface="Prata"/>
                <a:sym typeface="Prata"/>
              </a:rPr>
              <a:t>3</a:t>
            </a:r>
            <a:r>
              <a:rPr lang="en-US" sz="2499" spc="-87">
                <a:solidFill>
                  <a:srgbClr val="3E2317"/>
                </a:solidFill>
                <a:latin typeface="Prata"/>
                <a:ea typeface="Prata"/>
                <a:cs typeface="Prata"/>
                <a:sym typeface="Prata"/>
              </a:rPr>
              <a:t>rd</a:t>
            </a:r>
            <a:r>
              <a:rPr lang="en-US" sz="2499" spc="-87">
                <a:solidFill>
                  <a:srgbClr val="3E2317"/>
                </a:solidFill>
                <a:latin typeface="Prata"/>
                <a:ea typeface="Prata"/>
                <a:cs typeface="Prata"/>
                <a:sym typeface="Prata"/>
              </a:rPr>
              <a:t> - My r</a:t>
            </a:r>
            <a:r>
              <a:rPr lang="en-US" sz="2499" spc="-87">
                <a:solidFill>
                  <a:srgbClr val="3E2317"/>
                </a:solidFill>
                <a:latin typeface="Prata"/>
                <a:ea typeface="Prata"/>
                <a:cs typeface="Prata"/>
                <a:sym typeface="Prata"/>
              </a:rPr>
              <a:t>elationships.</a:t>
            </a:r>
          </a:p>
          <a:p>
            <a:pPr algn="ctr">
              <a:lnSpc>
                <a:spcPts val="2499"/>
              </a:lnSpc>
            </a:pPr>
            <a:r>
              <a:rPr lang="en-US" sz="2499" spc="-87">
                <a:solidFill>
                  <a:srgbClr val="3E2317"/>
                </a:solidFill>
                <a:latin typeface="Prata"/>
                <a:ea typeface="Prata"/>
                <a:cs typeface="Prata"/>
                <a:sym typeface="Prata"/>
              </a:rPr>
              <a:t> Reflection exercises.</a:t>
            </a:r>
          </a:p>
          <a:p>
            <a:pPr algn="ctr" marL="0" indent="0" lvl="0">
              <a:lnSpc>
                <a:spcPts val="2499"/>
              </a:lnSpc>
              <a:spcBef>
                <a:spcPct val="0"/>
              </a:spcBef>
            </a:pPr>
          </a:p>
        </p:txBody>
      </p:sp>
      <p:sp>
        <p:nvSpPr>
          <p:cNvPr name="TextBox 11" id="11"/>
          <p:cNvSpPr txBox="true"/>
          <p:nvPr/>
        </p:nvSpPr>
        <p:spPr>
          <a:xfrm rot="0">
            <a:off x="6501031" y="5200650"/>
            <a:ext cx="5771336" cy="1892300"/>
          </a:xfrm>
          <a:prstGeom prst="rect">
            <a:avLst/>
          </a:prstGeom>
        </p:spPr>
        <p:txBody>
          <a:bodyPr anchor="t" rtlCol="false" tIns="0" lIns="0" bIns="0" rIns="0">
            <a:spAutoFit/>
          </a:bodyPr>
          <a:lstStyle/>
          <a:p>
            <a:pPr algn="ctr" marL="0" indent="0" lvl="0">
              <a:lnSpc>
                <a:spcPts val="2499"/>
              </a:lnSpc>
              <a:spcBef>
                <a:spcPct val="0"/>
              </a:spcBef>
            </a:pPr>
            <a:r>
              <a:rPr lang="en-US" sz="2499" spc="-87">
                <a:solidFill>
                  <a:srgbClr val="A0212B"/>
                </a:solidFill>
                <a:latin typeface="Prata"/>
                <a:ea typeface="Prata"/>
                <a:cs typeface="Prata"/>
                <a:sym typeface="Prata"/>
              </a:rPr>
              <a:t>🔵 </a:t>
            </a:r>
            <a:r>
              <a:rPr lang="en-US" sz="2499" spc="-87" u="sng">
                <a:solidFill>
                  <a:srgbClr val="A0212B"/>
                </a:solidFill>
                <a:latin typeface="Prata"/>
                <a:ea typeface="Prata"/>
                <a:cs typeface="Prata"/>
                <a:sym typeface="Prata"/>
              </a:rPr>
              <a:t>D</a:t>
            </a:r>
            <a:r>
              <a:rPr lang="en-US" sz="2499" spc="-87" strike="noStrike" u="sng">
                <a:solidFill>
                  <a:srgbClr val="A0212B"/>
                </a:solidFill>
                <a:latin typeface="Prata"/>
                <a:ea typeface="Prata"/>
                <a:cs typeface="Prata"/>
                <a:sym typeface="Prata"/>
              </a:rPr>
              <a:t>ay 4 – Personal &amp; Financial</a:t>
            </a:r>
            <a:r>
              <a:rPr lang="en-US" sz="2499" spc="-87" strike="noStrike" u="sng">
                <a:solidFill>
                  <a:srgbClr val="A0212B"/>
                </a:solidFill>
                <a:latin typeface="Prata"/>
                <a:ea typeface="Prata"/>
                <a:cs typeface="Prata"/>
                <a:sym typeface="Prata"/>
              </a:rPr>
              <a:t> Balance</a:t>
            </a:r>
          </a:p>
          <a:p>
            <a:pPr algn="ctr" marL="0" indent="0" lvl="0">
              <a:lnSpc>
                <a:spcPts val="2499"/>
              </a:lnSpc>
              <a:spcBef>
                <a:spcPct val="0"/>
              </a:spcBef>
            </a:pPr>
            <a:r>
              <a:rPr lang="en-US" sz="2499" spc="-87" strike="noStrike">
                <a:solidFill>
                  <a:srgbClr val="3E2317"/>
                </a:solidFill>
                <a:latin typeface="Prata"/>
                <a:ea typeface="Prata"/>
                <a:cs typeface="Prata"/>
                <a:sym typeface="Prata"/>
              </a:rPr>
              <a:t>6</a:t>
            </a:r>
            <a:r>
              <a:rPr lang="en-US" sz="2499" spc="-87" strike="noStrike">
                <a:solidFill>
                  <a:srgbClr val="3E2317"/>
                </a:solidFill>
                <a:latin typeface="Prata"/>
                <a:ea typeface="Prata"/>
                <a:cs typeface="Prata"/>
                <a:sym typeface="Prata"/>
              </a:rPr>
              <a:t>th</a:t>
            </a:r>
            <a:r>
              <a:rPr lang="en-US" sz="2499" spc="-87" strike="noStrike">
                <a:solidFill>
                  <a:srgbClr val="3E2317"/>
                </a:solidFill>
                <a:latin typeface="Prata"/>
                <a:ea typeface="Prata"/>
                <a:cs typeface="Prata"/>
                <a:sym typeface="Prata"/>
              </a:rPr>
              <a:t> area - My Personality</a:t>
            </a:r>
          </a:p>
          <a:p>
            <a:pPr algn="ctr">
              <a:lnSpc>
                <a:spcPts val="2499"/>
              </a:lnSpc>
              <a:spcBef>
                <a:spcPct val="0"/>
              </a:spcBef>
            </a:pPr>
            <a:r>
              <a:rPr lang="en-US" sz="2499" spc="-87" strike="noStrike" u="none">
                <a:solidFill>
                  <a:srgbClr val="3E2317"/>
                </a:solidFill>
                <a:latin typeface="Prata"/>
                <a:ea typeface="Prata"/>
                <a:cs typeface="Prata"/>
                <a:sym typeface="Prata"/>
              </a:rPr>
              <a:t>7</a:t>
            </a:r>
            <a:r>
              <a:rPr lang="en-US" sz="2499" spc="-87" strike="noStrike" u="none">
                <a:solidFill>
                  <a:srgbClr val="3E2317"/>
                </a:solidFill>
                <a:latin typeface="Prata"/>
                <a:ea typeface="Prata"/>
                <a:cs typeface="Prata"/>
                <a:sym typeface="Prata"/>
              </a:rPr>
              <a:t>th</a:t>
            </a:r>
            <a:r>
              <a:rPr lang="en-US" sz="2499" spc="-87" strike="noStrike" u="none">
                <a:solidFill>
                  <a:srgbClr val="3E2317"/>
                </a:solidFill>
                <a:latin typeface="Prata"/>
                <a:ea typeface="Prata"/>
                <a:cs typeface="Prata"/>
                <a:sym typeface="Prata"/>
              </a:rPr>
              <a:t> area - My Financial Life</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 Gr</a:t>
            </a:r>
            <a:r>
              <a:rPr lang="en-US" sz="2499" spc="-87" strike="noStrike" u="none">
                <a:solidFill>
                  <a:srgbClr val="3E2317"/>
                </a:solidFill>
                <a:latin typeface="Prata"/>
                <a:ea typeface="Prata"/>
                <a:cs typeface="Prata"/>
                <a:sym typeface="Prata"/>
              </a:rPr>
              <a:t>oup exerci</a:t>
            </a:r>
            <a:r>
              <a:rPr lang="en-US" sz="2499" spc="-87" strike="noStrike" u="none">
                <a:solidFill>
                  <a:srgbClr val="3E2317"/>
                </a:solidFill>
                <a:latin typeface="Prata"/>
                <a:ea typeface="Prata"/>
                <a:cs typeface="Prata"/>
                <a:sym typeface="Prata"/>
              </a:rPr>
              <a:t>se</a:t>
            </a:r>
            <a:r>
              <a:rPr lang="en-US" sz="2499" spc="-87" strike="noStrike" u="none">
                <a:solidFill>
                  <a:srgbClr val="3E2317"/>
                </a:solidFill>
                <a:latin typeface="Prata"/>
                <a:ea typeface="Prata"/>
                <a:cs typeface="Prata"/>
                <a:sym typeface="Prata"/>
              </a:rPr>
              <a:t>s</a:t>
            </a:r>
            <a:r>
              <a:rPr lang="en-US" sz="2499" spc="-87" strike="noStrike" u="none">
                <a:solidFill>
                  <a:srgbClr val="3E2317"/>
                </a:solidFill>
                <a:latin typeface="Prata"/>
                <a:ea typeface="Prata"/>
                <a:cs typeface="Prata"/>
                <a:sym typeface="Prata"/>
              </a:rPr>
              <a:t> a</a:t>
            </a:r>
            <a:r>
              <a:rPr lang="en-US" sz="2499" spc="-87" strike="noStrike" u="none">
                <a:solidFill>
                  <a:srgbClr val="3E2317"/>
                </a:solidFill>
                <a:latin typeface="Prata"/>
                <a:ea typeface="Prata"/>
                <a:cs typeface="Prata"/>
                <a:sym typeface="Prata"/>
              </a:rPr>
              <a:t>nd</a:t>
            </a:r>
            <a:r>
              <a:rPr lang="en-US" sz="2499" spc="-87" strike="noStrike" u="none">
                <a:solidFill>
                  <a:srgbClr val="3E2317"/>
                </a:solidFill>
                <a:latin typeface="Prata"/>
                <a:ea typeface="Prata"/>
                <a:cs typeface="Prata"/>
                <a:sym typeface="Prata"/>
              </a:rPr>
              <a:t> p</a:t>
            </a:r>
            <a:r>
              <a:rPr lang="en-US" sz="2499" spc="-87" strike="noStrike" u="none">
                <a:solidFill>
                  <a:srgbClr val="3E2317"/>
                </a:solidFill>
                <a:latin typeface="Prata"/>
                <a:ea typeface="Prata"/>
                <a:cs typeface="Prata"/>
                <a:sym typeface="Prata"/>
              </a:rPr>
              <a:t>ra</a:t>
            </a:r>
            <a:r>
              <a:rPr lang="en-US" sz="2499" spc="-87" strike="noStrike" u="none">
                <a:solidFill>
                  <a:srgbClr val="3E2317"/>
                </a:solidFill>
                <a:latin typeface="Prata"/>
                <a:ea typeface="Prata"/>
                <a:cs typeface="Prata"/>
                <a:sym typeface="Prata"/>
              </a:rPr>
              <a:t>c</a:t>
            </a:r>
            <a:r>
              <a:rPr lang="en-US" sz="2499" spc="-87" strike="noStrike" u="none">
                <a:solidFill>
                  <a:srgbClr val="3E2317"/>
                </a:solidFill>
                <a:latin typeface="Prata"/>
                <a:ea typeface="Prata"/>
                <a:cs typeface="Prata"/>
                <a:sym typeface="Prata"/>
              </a:rPr>
              <a:t>tical t</a:t>
            </a:r>
            <a:r>
              <a:rPr lang="en-US" sz="2499" spc="-87" strike="noStrike" u="none">
                <a:solidFill>
                  <a:srgbClr val="3E2317"/>
                </a:solidFill>
                <a:latin typeface="Prata"/>
                <a:ea typeface="Prata"/>
                <a:cs typeface="Prata"/>
                <a:sym typeface="Prata"/>
              </a:rPr>
              <a:t>ools develop</a:t>
            </a:r>
            <a:r>
              <a:rPr lang="en-US" sz="2499" spc="-87" strike="noStrike" u="none">
                <a:solidFill>
                  <a:srgbClr val="3E2317"/>
                </a:solidFill>
                <a:latin typeface="Prata"/>
                <a:ea typeface="Prata"/>
                <a:cs typeface="Prata"/>
                <a:sym typeface="Prata"/>
              </a:rPr>
              <a:t>m</a:t>
            </a:r>
            <a:r>
              <a:rPr lang="en-US" sz="2499" spc="-87" strike="noStrike" u="none">
                <a:solidFill>
                  <a:srgbClr val="3E2317"/>
                </a:solidFill>
                <a:latin typeface="Prata"/>
                <a:ea typeface="Prata"/>
                <a:cs typeface="Prata"/>
                <a:sym typeface="Prata"/>
              </a:rPr>
              <a:t>en</a:t>
            </a:r>
            <a:r>
              <a:rPr lang="en-US" sz="2499" spc="-87" strike="noStrike" u="none">
                <a:solidFill>
                  <a:srgbClr val="3E2317"/>
                </a:solidFill>
                <a:latin typeface="Prata"/>
                <a:ea typeface="Prata"/>
                <a:cs typeface="Prata"/>
                <a:sym typeface="Prata"/>
              </a:rPr>
              <a:t>t.</a:t>
            </a:r>
          </a:p>
          <a:p>
            <a:pPr algn="ctr" marL="0" indent="0" lvl="0">
              <a:lnSpc>
                <a:spcPts val="2499"/>
              </a:lnSpc>
              <a:spcBef>
                <a:spcPct val="0"/>
              </a:spcBef>
            </a:pPr>
          </a:p>
        </p:txBody>
      </p:sp>
      <p:sp>
        <p:nvSpPr>
          <p:cNvPr name="TextBox 12" id="12"/>
          <p:cNvSpPr txBox="true"/>
          <p:nvPr/>
        </p:nvSpPr>
        <p:spPr>
          <a:xfrm rot="0">
            <a:off x="6738060" y="8026400"/>
            <a:ext cx="5615864" cy="2206625"/>
          </a:xfrm>
          <a:prstGeom prst="rect">
            <a:avLst/>
          </a:prstGeom>
        </p:spPr>
        <p:txBody>
          <a:bodyPr anchor="t" rtlCol="false" tIns="0" lIns="0" bIns="0" rIns="0">
            <a:spAutoFit/>
          </a:bodyPr>
          <a:lstStyle/>
          <a:p>
            <a:pPr algn="ctr" marL="0" indent="0" lvl="0">
              <a:lnSpc>
                <a:spcPts val="2499"/>
              </a:lnSpc>
              <a:spcBef>
                <a:spcPct val="0"/>
              </a:spcBef>
            </a:pPr>
            <a:r>
              <a:rPr lang="en-US" sz="2499" spc="-87">
                <a:solidFill>
                  <a:srgbClr val="3E2317"/>
                </a:solidFill>
                <a:latin typeface="Prata"/>
                <a:ea typeface="Prata"/>
                <a:cs typeface="Prata"/>
                <a:sym typeface="Prata"/>
              </a:rPr>
              <a:t>🟡 </a:t>
            </a:r>
            <a:r>
              <a:rPr lang="en-US" sz="2499" spc="-87" u="sng">
                <a:solidFill>
                  <a:srgbClr val="A0212B"/>
                </a:solidFill>
                <a:latin typeface="Prata"/>
                <a:ea typeface="Prata"/>
                <a:cs typeface="Prata"/>
                <a:sym typeface="Prata"/>
              </a:rPr>
              <a:t>D</a:t>
            </a:r>
            <a:r>
              <a:rPr lang="en-US" sz="2499" spc="-87" strike="noStrike" u="sng">
                <a:solidFill>
                  <a:srgbClr val="A0212B"/>
                </a:solidFill>
                <a:latin typeface="Prata"/>
                <a:ea typeface="Prata"/>
                <a:cs typeface="Prata"/>
                <a:sym typeface="Prata"/>
              </a:rPr>
              <a:t>ay 5 – Fr</a:t>
            </a:r>
            <a:r>
              <a:rPr lang="en-US" sz="2499" spc="-87" strike="noStrike" u="sng">
                <a:solidFill>
                  <a:srgbClr val="A0212B"/>
                </a:solidFill>
                <a:latin typeface="Prata"/>
                <a:ea typeface="Prata"/>
                <a:cs typeface="Prata"/>
                <a:sym typeface="Prata"/>
              </a:rPr>
              <a:t>om</a:t>
            </a:r>
            <a:r>
              <a:rPr lang="en-US" sz="2499" spc="-87" strike="noStrike" u="sng">
                <a:solidFill>
                  <a:srgbClr val="A0212B"/>
                </a:solidFill>
                <a:latin typeface="Prata"/>
                <a:ea typeface="Prata"/>
                <a:cs typeface="Prata"/>
                <a:sym typeface="Prata"/>
              </a:rPr>
              <a:t> Learnin</a:t>
            </a:r>
            <a:r>
              <a:rPr lang="en-US" sz="2499" spc="-87" strike="noStrike" u="sng">
                <a:solidFill>
                  <a:srgbClr val="A0212B"/>
                </a:solidFill>
                <a:latin typeface="Prata"/>
                <a:ea typeface="Prata"/>
                <a:cs typeface="Prata"/>
                <a:sym typeface="Prata"/>
              </a:rPr>
              <a:t>g</a:t>
            </a:r>
            <a:r>
              <a:rPr lang="en-US" sz="2499" spc="-87" strike="noStrike" u="sng">
                <a:solidFill>
                  <a:srgbClr val="A0212B"/>
                </a:solidFill>
                <a:latin typeface="Prata"/>
                <a:ea typeface="Prata"/>
                <a:cs typeface="Prata"/>
                <a:sym typeface="Prata"/>
              </a:rPr>
              <a:t> t</a:t>
            </a:r>
            <a:r>
              <a:rPr lang="en-US" sz="2499" spc="-87" strike="noStrike" u="sng">
                <a:solidFill>
                  <a:srgbClr val="A0212B"/>
                </a:solidFill>
                <a:latin typeface="Prata"/>
                <a:ea typeface="Prata"/>
                <a:cs typeface="Prata"/>
                <a:sym typeface="Prata"/>
              </a:rPr>
              <a:t>o Pr</a:t>
            </a:r>
            <a:r>
              <a:rPr lang="en-US" sz="2499" spc="-87" strike="noStrike" u="sng">
                <a:solidFill>
                  <a:srgbClr val="A0212B"/>
                </a:solidFill>
                <a:latin typeface="Prata"/>
                <a:ea typeface="Prata"/>
                <a:cs typeface="Prata"/>
                <a:sym typeface="Prata"/>
              </a:rPr>
              <a:t>a</a:t>
            </a:r>
            <a:r>
              <a:rPr lang="en-US" sz="2499" spc="-87" strike="noStrike" u="sng">
                <a:solidFill>
                  <a:srgbClr val="A0212B"/>
                </a:solidFill>
                <a:latin typeface="Prata"/>
                <a:ea typeface="Prata"/>
                <a:cs typeface="Prata"/>
                <a:sym typeface="Prata"/>
              </a:rPr>
              <a:t>ctic</a:t>
            </a:r>
            <a:r>
              <a:rPr lang="en-US" sz="2499" spc="-87" strike="noStrike" u="sng">
                <a:solidFill>
                  <a:srgbClr val="A0212B"/>
                </a:solidFill>
                <a:latin typeface="Prata"/>
                <a:ea typeface="Prata"/>
                <a:cs typeface="Prata"/>
                <a:sym typeface="Prata"/>
              </a:rPr>
              <a:t>e</a:t>
            </a:r>
          </a:p>
          <a:p>
            <a:pPr algn="ctr">
              <a:lnSpc>
                <a:spcPts val="2499"/>
              </a:lnSpc>
              <a:spcBef>
                <a:spcPct val="0"/>
              </a:spcBef>
            </a:pPr>
            <a:r>
              <a:rPr lang="en-US" sz="2499" spc="-87" strike="noStrike" u="none">
                <a:solidFill>
                  <a:srgbClr val="3E2317"/>
                </a:solidFill>
                <a:latin typeface="Prata"/>
                <a:ea typeface="Prata"/>
                <a:cs typeface="Prata"/>
                <a:sym typeface="Prata"/>
              </a:rPr>
              <a:t>8</a:t>
            </a:r>
            <a:r>
              <a:rPr lang="en-US" sz="2499" spc="-87" strike="noStrike" u="none">
                <a:solidFill>
                  <a:srgbClr val="3E2317"/>
                </a:solidFill>
                <a:latin typeface="Prata"/>
                <a:ea typeface="Prata"/>
                <a:cs typeface="Prata"/>
                <a:sym typeface="Prata"/>
              </a:rPr>
              <a:t>th</a:t>
            </a:r>
            <a:r>
              <a:rPr lang="en-US" sz="2499" spc="-87" strike="noStrike" u="none">
                <a:solidFill>
                  <a:srgbClr val="3E2317"/>
                </a:solidFill>
                <a:latin typeface="Prata"/>
                <a:ea typeface="Prata"/>
                <a:cs typeface="Prata"/>
                <a:sym typeface="Prata"/>
              </a:rPr>
              <a:t> area - My Life Vision</a:t>
            </a:r>
          </a:p>
          <a:p>
            <a:pPr algn="ctr">
              <a:lnSpc>
                <a:spcPts val="2499"/>
              </a:lnSpc>
              <a:spcBef>
                <a:spcPct val="0"/>
              </a:spcBef>
            </a:pPr>
            <a:r>
              <a:rPr lang="en-US" sz="2499" spc="-87" strike="noStrike" u="none">
                <a:solidFill>
                  <a:srgbClr val="3E2317"/>
                </a:solidFill>
                <a:latin typeface="Prata"/>
                <a:ea typeface="Prata"/>
                <a:cs typeface="Prata"/>
                <a:sym typeface="Prata"/>
              </a:rPr>
              <a:t>Participants prepare and design their own workshops.</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 Me</a:t>
            </a:r>
            <a:r>
              <a:rPr lang="en-US" sz="2499" spc="-87" strike="noStrike" u="none">
                <a:solidFill>
                  <a:srgbClr val="3E2317"/>
                </a:solidFill>
                <a:latin typeface="Prata"/>
                <a:ea typeface="Prata"/>
                <a:cs typeface="Prata"/>
                <a:sym typeface="Prata"/>
              </a:rPr>
              <a:t>tho</a:t>
            </a:r>
            <a:r>
              <a:rPr lang="en-US" sz="2499" spc="-87" strike="noStrike" u="none">
                <a:solidFill>
                  <a:srgbClr val="3E2317"/>
                </a:solidFill>
                <a:latin typeface="Prata"/>
                <a:ea typeface="Prata"/>
                <a:cs typeface="Prata"/>
                <a:sym typeface="Prata"/>
              </a:rPr>
              <a:t>d developmen</a:t>
            </a:r>
            <a:r>
              <a:rPr lang="en-US" sz="2499" spc="-87" strike="noStrike" u="none">
                <a:solidFill>
                  <a:srgbClr val="3E2317"/>
                </a:solidFill>
                <a:latin typeface="Prata"/>
                <a:ea typeface="Prata"/>
                <a:cs typeface="Prata"/>
                <a:sym typeface="Prata"/>
              </a:rPr>
              <a:t>t in</a:t>
            </a:r>
            <a:r>
              <a:rPr lang="en-US" sz="2499" spc="-87" strike="noStrike" u="none">
                <a:solidFill>
                  <a:srgbClr val="3E2317"/>
                </a:solidFill>
                <a:latin typeface="Prata"/>
                <a:ea typeface="Prata"/>
                <a:cs typeface="Prata"/>
                <a:sym typeface="Prata"/>
              </a:rPr>
              <a:t> small gr</a:t>
            </a:r>
            <a:r>
              <a:rPr lang="en-US" sz="2499" spc="-87" strike="noStrike" u="none">
                <a:solidFill>
                  <a:srgbClr val="3E2317"/>
                </a:solidFill>
                <a:latin typeface="Prata"/>
                <a:ea typeface="Prata"/>
                <a:cs typeface="Prata"/>
                <a:sym typeface="Prata"/>
              </a:rPr>
              <a:t>oups.</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 Integration.</a:t>
            </a:r>
          </a:p>
          <a:p>
            <a:pPr algn="ctr" marL="0" indent="0" lvl="0">
              <a:lnSpc>
                <a:spcPts val="2499"/>
              </a:lnSpc>
              <a:spcBef>
                <a:spcPct val="0"/>
              </a:spcBef>
            </a:pPr>
          </a:p>
        </p:txBody>
      </p:sp>
      <p:sp>
        <p:nvSpPr>
          <p:cNvPr name="TextBox 13" id="13"/>
          <p:cNvSpPr txBox="true"/>
          <p:nvPr/>
        </p:nvSpPr>
        <p:spPr>
          <a:xfrm rot="0">
            <a:off x="6812256" y="2024876"/>
            <a:ext cx="5149450" cy="2835275"/>
          </a:xfrm>
          <a:prstGeom prst="rect">
            <a:avLst/>
          </a:prstGeom>
        </p:spPr>
        <p:txBody>
          <a:bodyPr anchor="t" rtlCol="false" tIns="0" lIns="0" bIns="0" rIns="0">
            <a:spAutoFit/>
          </a:bodyPr>
          <a:lstStyle/>
          <a:p>
            <a:pPr algn="ctr" marL="0" indent="0" lvl="0">
              <a:lnSpc>
                <a:spcPts val="2499"/>
              </a:lnSpc>
              <a:spcBef>
                <a:spcPct val="0"/>
              </a:spcBef>
            </a:pPr>
            <a:r>
              <a:rPr lang="en-US" sz="2499" spc="-87">
                <a:solidFill>
                  <a:srgbClr val="A0212B"/>
                </a:solidFill>
                <a:latin typeface="Prata"/>
                <a:ea typeface="Prata"/>
                <a:cs typeface="Prata"/>
                <a:sym typeface="Prata"/>
              </a:rPr>
              <a:t>🟠 </a:t>
            </a:r>
            <a:r>
              <a:rPr lang="en-US" sz="2499" spc="-87" u="sng">
                <a:solidFill>
                  <a:srgbClr val="A0212B"/>
                </a:solidFill>
                <a:latin typeface="Prata"/>
                <a:ea typeface="Prata"/>
                <a:cs typeface="Prata"/>
                <a:sym typeface="Prata"/>
              </a:rPr>
              <a:t>D</a:t>
            </a:r>
            <a:r>
              <a:rPr lang="en-US" sz="2499" spc="-87" strike="noStrike" u="sng">
                <a:solidFill>
                  <a:srgbClr val="A0212B"/>
                </a:solidFill>
                <a:latin typeface="Prata"/>
                <a:ea typeface="Prata"/>
                <a:cs typeface="Prata"/>
                <a:sym typeface="Prata"/>
              </a:rPr>
              <a:t>ay 3 – Social &amp; Professional Balance</a:t>
            </a:r>
          </a:p>
          <a:p>
            <a:pPr algn="ctr" marL="0" indent="0" lvl="0">
              <a:lnSpc>
                <a:spcPts val="2499"/>
              </a:lnSpc>
              <a:spcBef>
                <a:spcPct val="0"/>
              </a:spcBef>
            </a:pPr>
            <a:r>
              <a:rPr lang="en-US" sz="2499" spc="-87" strike="noStrike">
                <a:solidFill>
                  <a:srgbClr val="3E2317"/>
                </a:solidFill>
                <a:latin typeface="Prata"/>
                <a:ea typeface="Prata"/>
                <a:cs typeface="Prata"/>
                <a:sym typeface="Prata"/>
              </a:rPr>
              <a:t>Deep dive into key life areas: </a:t>
            </a:r>
          </a:p>
          <a:p>
            <a:pPr algn="ctr" marL="0" indent="0" lvl="0">
              <a:lnSpc>
                <a:spcPts val="2499"/>
              </a:lnSpc>
              <a:spcBef>
                <a:spcPct val="0"/>
              </a:spcBef>
            </a:pPr>
            <a:r>
              <a:rPr lang="en-US" sz="2499" spc="-87" strike="noStrike">
                <a:solidFill>
                  <a:srgbClr val="3E2317"/>
                </a:solidFill>
                <a:latin typeface="Prata"/>
                <a:ea typeface="Prata"/>
                <a:cs typeface="Prata"/>
                <a:sym typeface="Prata"/>
              </a:rPr>
              <a:t>4</a:t>
            </a:r>
            <a:r>
              <a:rPr lang="en-US" sz="2499" spc="-87" strike="noStrike">
                <a:solidFill>
                  <a:srgbClr val="3E2317"/>
                </a:solidFill>
                <a:latin typeface="Prata"/>
                <a:ea typeface="Prata"/>
                <a:cs typeface="Prata"/>
                <a:sym typeface="Prata"/>
              </a:rPr>
              <a:t>th</a:t>
            </a:r>
            <a:r>
              <a:rPr lang="en-US" sz="2499" spc="-87" strike="noStrike">
                <a:solidFill>
                  <a:srgbClr val="3E2317"/>
                </a:solidFill>
                <a:latin typeface="Prata"/>
                <a:ea typeface="Prata"/>
                <a:cs typeface="Prata"/>
                <a:sym typeface="Prata"/>
              </a:rPr>
              <a:t>  - </a:t>
            </a:r>
            <a:r>
              <a:rPr lang="en-US" sz="2499" spc="-87" strike="noStrike">
                <a:solidFill>
                  <a:srgbClr val="3E2317"/>
                </a:solidFill>
                <a:latin typeface="Prata"/>
                <a:ea typeface="Prata"/>
                <a:cs typeface="Prata"/>
                <a:sym typeface="Prata"/>
              </a:rPr>
              <a:t>My Social Life</a:t>
            </a:r>
          </a:p>
          <a:p>
            <a:pPr algn="ctr" marL="0" indent="0" lvl="0">
              <a:lnSpc>
                <a:spcPts val="2499"/>
              </a:lnSpc>
              <a:spcBef>
                <a:spcPct val="0"/>
              </a:spcBef>
            </a:pPr>
            <a:r>
              <a:rPr lang="en-US" sz="2499" spc="-87" strike="noStrike">
                <a:solidFill>
                  <a:srgbClr val="3E2317"/>
                </a:solidFill>
                <a:latin typeface="Prata"/>
                <a:ea typeface="Prata"/>
                <a:cs typeface="Prata"/>
                <a:sym typeface="Prata"/>
              </a:rPr>
              <a:t>5</a:t>
            </a:r>
            <a:r>
              <a:rPr lang="en-US" sz="2499" spc="-87" strike="noStrike">
                <a:solidFill>
                  <a:srgbClr val="3E2317"/>
                </a:solidFill>
                <a:latin typeface="Prata"/>
                <a:ea typeface="Prata"/>
                <a:cs typeface="Prata"/>
                <a:sym typeface="Prata"/>
              </a:rPr>
              <a:t>th</a:t>
            </a:r>
            <a:r>
              <a:rPr lang="en-US" sz="2499" spc="-87" strike="noStrike">
                <a:solidFill>
                  <a:srgbClr val="3E2317"/>
                </a:solidFill>
                <a:latin typeface="Prata"/>
                <a:ea typeface="Prata"/>
                <a:cs typeface="Prata"/>
                <a:sym typeface="Prata"/>
              </a:rPr>
              <a:t>  - My Work &amp; Career</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 Brea</a:t>
            </a:r>
            <a:r>
              <a:rPr lang="en-US" sz="2499" spc="-87" strike="noStrike" u="none">
                <a:solidFill>
                  <a:srgbClr val="3E2317"/>
                </a:solidFill>
                <a:latin typeface="Prata"/>
                <a:ea typeface="Prata"/>
                <a:cs typeface="Prata"/>
                <a:sym typeface="Prata"/>
              </a:rPr>
              <a:t>thwork,</a:t>
            </a:r>
            <a:r>
              <a:rPr lang="en-US" sz="2499" spc="-87" strike="noStrike" u="none">
                <a:solidFill>
                  <a:srgbClr val="3E2317"/>
                </a:solidFill>
                <a:latin typeface="Prata"/>
                <a:ea typeface="Prata"/>
                <a:cs typeface="Prata"/>
                <a:sym typeface="Prata"/>
              </a:rPr>
              <a:t> emb</a:t>
            </a:r>
            <a:r>
              <a:rPr lang="en-US" sz="2499" spc="-87" strike="noStrike" u="none">
                <a:solidFill>
                  <a:srgbClr val="3E2317"/>
                </a:solidFill>
                <a:latin typeface="Prata"/>
                <a:ea typeface="Prata"/>
                <a:cs typeface="Prata"/>
                <a:sym typeface="Prata"/>
              </a:rPr>
              <a:t>odiment</a:t>
            </a:r>
            <a:r>
              <a:rPr lang="en-US" sz="2499" spc="-87" strike="noStrike" u="none">
                <a:solidFill>
                  <a:srgbClr val="3E2317"/>
                </a:solidFill>
                <a:latin typeface="Prata"/>
                <a:ea typeface="Prata"/>
                <a:cs typeface="Prata"/>
                <a:sym typeface="Prata"/>
              </a:rPr>
              <a:t> a</a:t>
            </a:r>
            <a:r>
              <a:rPr lang="en-US" sz="2499" spc="-87" strike="noStrike" u="none">
                <a:solidFill>
                  <a:srgbClr val="3E2317"/>
                </a:solidFill>
                <a:latin typeface="Prata"/>
                <a:ea typeface="Prata"/>
                <a:cs typeface="Prata"/>
                <a:sym typeface="Prata"/>
              </a:rPr>
              <a:t>nd</a:t>
            </a:r>
            <a:r>
              <a:rPr lang="en-US" sz="2499" spc="-87" strike="noStrike" u="none">
                <a:solidFill>
                  <a:srgbClr val="3E2317"/>
                </a:solidFill>
                <a:latin typeface="Prata"/>
                <a:ea typeface="Prata"/>
                <a:cs typeface="Prata"/>
                <a:sym typeface="Prata"/>
              </a:rPr>
              <a:t> guided </a:t>
            </a:r>
            <a:r>
              <a:rPr lang="en-US" sz="2499" spc="-87" strike="noStrike" u="none">
                <a:solidFill>
                  <a:srgbClr val="3E2317"/>
                </a:solidFill>
                <a:latin typeface="Prata"/>
                <a:ea typeface="Prata"/>
                <a:cs typeface="Prata"/>
                <a:sym typeface="Prata"/>
              </a:rPr>
              <a:t>refle</a:t>
            </a:r>
            <a:r>
              <a:rPr lang="en-US" sz="2499" spc="-87" strike="noStrike" u="none">
                <a:solidFill>
                  <a:srgbClr val="3E2317"/>
                </a:solidFill>
                <a:latin typeface="Prata"/>
                <a:ea typeface="Prata"/>
                <a:cs typeface="Prata"/>
                <a:sym typeface="Prata"/>
              </a:rPr>
              <a:t>c</a:t>
            </a:r>
            <a:r>
              <a:rPr lang="en-US" sz="2499" spc="-87" strike="noStrike" u="none">
                <a:solidFill>
                  <a:srgbClr val="3E2317"/>
                </a:solidFill>
                <a:latin typeface="Prata"/>
                <a:ea typeface="Prata"/>
                <a:cs typeface="Prata"/>
                <a:sym typeface="Prata"/>
              </a:rPr>
              <a:t>ti</a:t>
            </a:r>
            <a:r>
              <a:rPr lang="en-US" sz="2499" spc="-87" strike="noStrike" u="none">
                <a:solidFill>
                  <a:srgbClr val="3E2317"/>
                </a:solidFill>
                <a:latin typeface="Prata"/>
                <a:ea typeface="Prata"/>
                <a:cs typeface="Prata"/>
                <a:sym typeface="Prata"/>
              </a:rPr>
              <a:t>o</a:t>
            </a:r>
            <a:r>
              <a:rPr lang="en-US" sz="2499" spc="-87" strike="noStrike" u="none">
                <a:solidFill>
                  <a:srgbClr val="3E2317"/>
                </a:solidFill>
                <a:latin typeface="Prata"/>
                <a:ea typeface="Prata"/>
                <a:cs typeface="Prata"/>
                <a:sym typeface="Prata"/>
              </a:rPr>
              <a:t>n.</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 </a:t>
            </a:r>
          </a:p>
          <a:p>
            <a:pPr algn="ctr" marL="0" indent="0" lvl="0">
              <a:lnSpc>
                <a:spcPts val="2499"/>
              </a:lnSpc>
              <a:spcBef>
                <a:spcPct val="0"/>
              </a:spcBef>
            </a:pPr>
          </a:p>
        </p:txBody>
      </p:sp>
      <p:sp>
        <p:nvSpPr>
          <p:cNvPr name="TextBox 14" id="14"/>
          <p:cNvSpPr txBox="true"/>
          <p:nvPr/>
        </p:nvSpPr>
        <p:spPr>
          <a:xfrm rot="0">
            <a:off x="12672136" y="2016902"/>
            <a:ext cx="5615864" cy="2835275"/>
          </a:xfrm>
          <a:prstGeom prst="rect">
            <a:avLst/>
          </a:prstGeom>
        </p:spPr>
        <p:txBody>
          <a:bodyPr anchor="t" rtlCol="false" tIns="0" lIns="0" bIns="0" rIns="0">
            <a:spAutoFit/>
          </a:bodyPr>
          <a:lstStyle/>
          <a:p>
            <a:pPr algn="ctr" marL="0" indent="0" lvl="0">
              <a:lnSpc>
                <a:spcPts val="2499"/>
              </a:lnSpc>
              <a:spcBef>
                <a:spcPct val="0"/>
              </a:spcBef>
            </a:pPr>
            <a:r>
              <a:rPr lang="en-US" sz="2499" spc="-87">
                <a:solidFill>
                  <a:srgbClr val="3E2317"/>
                </a:solidFill>
                <a:latin typeface="Prata"/>
                <a:ea typeface="Prata"/>
                <a:cs typeface="Prata"/>
                <a:sym typeface="Prata"/>
              </a:rPr>
              <a:t>🟢 </a:t>
            </a:r>
            <a:r>
              <a:rPr lang="en-US" sz="2499" spc="-87" u="sng">
                <a:solidFill>
                  <a:srgbClr val="A0212B"/>
                </a:solidFill>
                <a:latin typeface="Prata"/>
                <a:ea typeface="Prata"/>
                <a:cs typeface="Prata"/>
                <a:sym typeface="Prata"/>
              </a:rPr>
              <a:t>D</a:t>
            </a:r>
            <a:r>
              <a:rPr lang="en-US" sz="2499" spc="-87" strike="noStrike" u="sng">
                <a:solidFill>
                  <a:srgbClr val="A0212B"/>
                </a:solidFill>
                <a:latin typeface="Prata"/>
                <a:ea typeface="Prata"/>
                <a:cs typeface="Prata"/>
                <a:sym typeface="Prata"/>
              </a:rPr>
              <a:t>ay 6 – Study Visit &amp; Open Worksh</a:t>
            </a:r>
            <a:r>
              <a:rPr lang="en-US" sz="2499" spc="-87" strike="noStrike" u="sng">
                <a:solidFill>
                  <a:srgbClr val="A0212B"/>
                </a:solidFill>
                <a:latin typeface="Prata"/>
                <a:ea typeface="Prata"/>
                <a:cs typeface="Prata"/>
                <a:sym typeface="Prata"/>
              </a:rPr>
              <a:t>ops</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Study</a:t>
            </a:r>
            <a:r>
              <a:rPr lang="en-US" sz="2499" spc="-87" strike="noStrike" u="none">
                <a:solidFill>
                  <a:srgbClr val="3E2317"/>
                </a:solidFill>
                <a:latin typeface="Prata"/>
                <a:ea typeface="Prata"/>
                <a:cs typeface="Prata"/>
                <a:sym typeface="Prata"/>
              </a:rPr>
              <a:t> visit</a:t>
            </a:r>
            <a:r>
              <a:rPr lang="en-US" sz="2499" spc="-87" strike="noStrike" u="none">
                <a:solidFill>
                  <a:srgbClr val="3E2317"/>
                </a:solidFill>
                <a:latin typeface="Prata"/>
                <a:ea typeface="Prata"/>
                <a:cs typeface="Prata"/>
                <a:sym typeface="Prata"/>
              </a:rPr>
              <a:t> </a:t>
            </a:r>
            <a:r>
              <a:rPr lang="en-US" sz="2499" spc="-87" strike="noStrike" u="none">
                <a:solidFill>
                  <a:srgbClr val="3E2317"/>
                </a:solidFill>
                <a:latin typeface="Prata"/>
                <a:ea typeface="Prata"/>
                <a:cs typeface="Prata"/>
                <a:sym typeface="Prata"/>
              </a:rPr>
              <a:t>to Tukums Y</a:t>
            </a:r>
            <a:r>
              <a:rPr lang="en-US" sz="2499" spc="-87" strike="noStrike" u="none">
                <a:solidFill>
                  <a:srgbClr val="3E2317"/>
                </a:solidFill>
                <a:latin typeface="Prata"/>
                <a:ea typeface="Prata"/>
                <a:cs typeface="Prata"/>
                <a:sym typeface="Prata"/>
              </a:rPr>
              <a:t>outh Centr</a:t>
            </a:r>
            <a:r>
              <a:rPr lang="en-US" sz="2499" spc="-87" strike="noStrike" u="none">
                <a:solidFill>
                  <a:srgbClr val="3E2317"/>
                </a:solidFill>
                <a:latin typeface="Prata"/>
                <a:ea typeface="Prata"/>
                <a:cs typeface="Prata"/>
                <a:sym typeface="Prata"/>
              </a:rPr>
              <a:t>e.</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 </a:t>
            </a:r>
            <a:r>
              <a:rPr lang="en-US" sz="2499" spc="-87" strike="noStrike" u="none">
                <a:solidFill>
                  <a:srgbClr val="3E2317"/>
                </a:solidFill>
                <a:latin typeface="Prata"/>
                <a:ea typeface="Prata"/>
                <a:cs typeface="Prata"/>
                <a:sym typeface="Prata"/>
              </a:rPr>
              <a:t>Par</a:t>
            </a:r>
            <a:r>
              <a:rPr lang="en-US" sz="2499" spc="-87" strike="noStrike" u="none">
                <a:solidFill>
                  <a:srgbClr val="3E2317"/>
                </a:solidFill>
                <a:latin typeface="Prata"/>
                <a:ea typeface="Prata"/>
                <a:cs typeface="Prata"/>
                <a:sym typeface="Prata"/>
              </a:rPr>
              <a:t>ticipant-led workshops (parallel sessions).</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 Open workshops with invited l</a:t>
            </a:r>
            <a:r>
              <a:rPr lang="en-US" sz="2499" spc="-87" strike="noStrike" u="none">
                <a:solidFill>
                  <a:srgbClr val="3E2317"/>
                </a:solidFill>
                <a:latin typeface="Prata"/>
                <a:ea typeface="Prata"/>
                <a:cs typeface="Prata"/>
                <a:sym typeface="Prata"/>
              </a:rPr>
              <a:t>ocal</a:t>
            </a:r>
            <a:r>
              <a:rPr lang="en-US" sz="2499" spc="-87" strike="noStrike" u="none">
                <a:solidFill>
                  <a:srgbClr val="3E2317"/>
                </a:solidFill>
                <a:latin typeface="Prata"/>
                <a:ea typeface="Prata"/>
                <a:cs typeface="Prata"/>
                <a:sym typeface="Prata"/>
              </a:rPr>
              <a:t> y</a:t>
            </a:r>
            <a:r>
              <a:rPr lang="en-US" sz="2499" spc="-87" strike="noStrike" u="none">
                <a:solidFill>
                  <a:srgbClr val="3E2317"/>
                </a:solidFill>
                <a:latin typeface="Prata"/>
                <a:ea typeface="Prata"/>
                <a:cs typeface="Prata"/>
                <a:sym typeface="Prata"/>
              </a:rPr>
              <a:t>outh workers.</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Peer feedback and facilitation practice.</a:t>
            </a:r>
          </a:p>
          <a:p>
            <a:pPr algn="ctr" marL="0" indent="0" lvl="0">
              <a:lnSpc>
                <a:spcPts val="2499"/>
              </a:lnSpc>
              <a:spcBef>
                <a:spcPct val="0"/>
              </a:spcBef>
            </a:pPr>
          </a:p>
        </p:txBody>
      </p:sp>
      <p:sp>
        <p:nvSpPr>
          <p:cNvPr name="TextBox 15" id="15"/>
          <p:cNvSpPr txBox="true"/>
          <p:nvPr/>
        </p:nvSpPr>
        <p:spPr>
          <a:xfrm rot="0">
            <a:off x="12516664" y="6423025"/>
            <a:ext cx="5771336" cy="2835275"/>
          </a:xfrm>
          <a:prstGeom prst="rect">
            <a:avLst/>
          </a:prstGeom>
        </p:spPr>
        <p:txBody>
          <a:bodyPr anchor="t" rtlCol="false" tIns="0" lIns="0" bIns="0" rIns="0">
            <a:spAutoFit/>
          </a:bodyPr>
          <a:lstStyle/>
          <a:p>
            <a:pPr algn="ctr" marL="0" indent="0" lvl="0">
              <a:lnSpc>
                <a:spcPts val="2499"/>
              </a:lnSpc>
              <a:spcBef>
                <a:spcPct val="0"/>
              </a:spcBef>
            </a:pPr>
            <a:r>
              <a:rPr lang="en-US" sz="2499" spc="-87">
                <a:solidFill>
                  <a:srgbClr val="3E2317"/>
                </a:solidFill>
                <a:latin typeface="Prata"/>
                <a:ea typeface="Prata"/>
                <a:cs typeface="Prata"/>
                <a:sym typeface="Prata"/>
              </a:rPr>
              <a:t>🔴 </a:t>
            </a:r>
            <a:r>
              <a:rPr lang="en-US" sz="2499" spc="-87" u="sng">
                <a:solidFill>
                  <a:srgbClr val="A0212B"/>
                </a:solidFill>
                <a:latin typeface="Prata"/>
                <a:ea typeface="Prata"/>
                <a:cs typeface="Prata"/>
                <a:sym typeface="Prata"/>
              </a:rPr>
              <a:t>D</a:t>
            </a:r>
            <a:r>
              <a:rPr lang="en-US" sz="2499" spc="-87" strike="noStrike" u="sng">
                <a:solidFill>
                  <a:srgbClr val="A0212B"/>
                </a:solidFill>
                <a:latin typeface="Prata"/>
                <a:ea typeface="Prata"/>
                <a:cs typeface="Prata"/>
                <a:sym typeface="Prata"/>
              </a:rPr>
              <a:t>ay 7 – Refl</a:t>
            </a:r>
            <a:r>
              <a:rPr lang="en-US" sz="2499" spc="-87" strike="noStrike" u="sng">
                <a:solidFill>
                  <a:srgbClr val="A0212B"/>
                </a:solidFill>
                <a:latin typeface="Prata"/>
                <a:ea typeface="Prata"/>
                <a:cs typeface="Prata"/>
                <a:sym typeface="Prata"/>
              </a:rPr>
              <a:t>ect</a:t>
            </a:r>
            <a:r>
              <a:rPr lang="en-US" sz="2499" spc="-87" strike="noStrike" u="sng">
                <a:solidFill>
                  <a:srgbClr val="A0212B"/>
                </a:solidFill>
                <a:latin typeface="Prata"/>
                <a:ea typeface="Prata"/>
                <a:cs typeface="Prata"/>
                <a:sym typeface="Prata"/>
              </a:rPr>
              <a:t>ion</a:t>
            </a:r>
            <a:r>
              <a:rPr lang="en-US" sz="2499" spc="-87" strike="noStrike" u="sng">
                <a:solidFill>
                  <a:srgbClr val="A0212B"/>
                </a:solidFill>
                <a:latin typeface="Prata"/>
                <a:ea typeface="Prata"/>
                <a:cs typeface="Prata"/>
                <a:sym typeface="Prata"/>
              </a:rPr>
              <a:t> &amp; Fu</a:t>
            </a:r>
            <a:r>
              <a:rPr lang="en-US" sz="2499" spc="-87" strike="noStrike" u="sng">
                <a:solidFill>
                  <a:srgbClr val="A0212B"/>
                </a:solidFill>
                <a:latin typeface="Prata"/>
                <a:ea typeface="Prata"/>
                <a:cs typeface="Prata"/>
                <a:sym typeface="Prata"/>
              </a:rPr>
              <a:t>ture Steps</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LIFE COMPASS handbook</a:t>
            </a:r>
            <a:r>
              <a:rPr lang="en-US" sz="2499" spc="-87" strike="noStrike" u="none">
                <a:solidFill>
                  <a:srgbClr val="3E2317"/>
                </a:solidFill>
                <a:latin typeface="Prata"/>
                <a:ea typeface="Prata"/>
                <a:cs typeface="Prata"/>
                <a:sym typeface="Prata"/>
              </a:rPr>
              <a:t> c</a:t>
            </a:r>
            <a:r>
              <a:rPr lang="en-US" sz="2499" spc="-87" strike="noStrike" u="none">
                <a:solidFill>
                  <a:srgbClr val="3E2317"/>
                </a:solidFill>
                <a:latin typeface="Prata"/>
                <a:ea typeface="Prata"/>
                <a:cs typeface="Prata"/>
                <a:sym typeface="Prata"/>
              </a:rPr>
              <a:t>ompletion and p</a:t>
            </a:r>
            <a:r>
              <a:rPr lang="en-US" sz="2499" spc="-87" strike="noStrike" u="none">
                <a:solidFill>
                  <a:srgbClr val="3E2317"/>
                </a:solidFill>
                <a:latin typeface="Prata"/>
                <a:ea typeface="Prata"/>
                <a:cs typeface="Prata"/>
                <a:sym typeface="Prata"/>
              </a:rPr>
              <a:t>ersonal </a:t>
            </a:r>
            <a:r>
              <a:rPr lang="en-US" sz="2499" spc="-87" strike="noStrike" u="none">
                <a:solidFill>
                  <a:srgbClr val="3E2317"/>
                </a:solidFill>
                <a:latin typeface="Prata"/>
                <a:ea typeface="Prata"/>
                <a:cs typeface="Prata"/>
                <a:sym typeface="Prata"/>
              </a:rPr>
              <a:t>action plann</a:t>
            </a:r>
            <a:r>
              <a:rPr lang="en-US" sz="2499" spc="-87" strike="noStrike" u="none">
                <a:solidFill>
                  <a:srgbClr val="3E2317"/>
                </a:solidFill>
                <a:latin typeface="Prata"/>
                <a:ea typeface="Prata"/>
                <a:cs typeface="Prata"/>
                <a:sym typeface="Prata"/>
              </a:rPr>
              <a:t>ing.</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 Youthpass reflection and self-assessment.</a:t>
            </a:r>
          </a:p>
          <a:p>
            <a:pPr algn="ctr">
              <a:lnSpc>
                <a:spcPts val="2499"/>
              </a:lnSpc>
              <a:spcBef>
                <a:spcPct val="0"/>
              </a:spcBef>
            </a:pPr>
            <a:r>
              <a:rPr lang="en-US" sz="2499" spc="-87" strike="noStrike" u="none">
                <a:solidFill>
                  <a:srgbClr val="3E2317"/>
                </a:solidFill>
                <a:latin typeface="Prata"/>
                <a:ea typeface="Prata"/>
                <a:cs typeface="Prata"/>
                <a:sym typeface="Prata"/>
              </a:rPr>
              <a:t> Follow-up activity plann</a:t>
            </a:r>
            <a:r>
              <a:rPr lang="en-US" sz="2499" spc="-87" strike="noStrike" u="none">
                <a:solidFill>
                  <a:srgbClr val="3E2317"/>
                </a:solidFill>
                <a:latin typeface="Prata"/>
                <a:ea typeface="Prata"/>
                <a:cs typeface="Prata"/>
                <a:sym typeface="Prata"/>
              </a:rPr>
              <a:t>ing.</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 Fi</a:t>
            </a:r>
            <a:r>
              <a:rPr lang="en-US" sz="2499" spc="-87" strike="noStrike" u="none">
                <a:solidFill>
                  <a:srgbClr val="3E2317"/>
                </a:solidFill>
                <a:latin typeface="Prata"/>
                <a:ea typeface="Prata"/>
                <a:cs typeface="Prata"/>
                <a:sym typeface="Prata"/>
              </a:rPr>
              <a:t>nal evaluation. </a:t>
            </a:r>
          </a:p>
          <a:p>
            <a:pPr algn="ctr" marL="0" indent="0" lvl="0">
              <a:lnSpc>
                <a:spcPts val="2499"/>
              </a:lnSpc>
              <a:spcBef>
                <a:spcPct val="0"/>
              </a:spcBef>
            </a:pPr>
            <a:r>
              <a:rPr lang="en-US" sz="2499" spc="-87" strike="noStrike" u="none">
                <a:solidFill>
                  <a:srgbClr val="3E2317"/>
                </a:solidFill>
                <a:latin typeface="Prata"/>
                <a:ea typeface="Prata"/>
                <a:cs typeface="Prata"/>
                <a:sym typeface="Prata"/>
              </a:rPr>
              <a:t>Project c</a:t>
            </a:r>
            <a:r>
              <a:rPr lang="en-US" sz="2499" spc="-87" strike="noStrike" u="none">
                <a:solidFill>
                  <a:srgbClr val="3E2317"/>
                </a:solidFill>
                <a:latin typeface="Prata"/>
                <a:ea typeface="Prata"/>
                <a:cs typeface="Prata"/>
                <a:sym typeface="Prata"/>
              </a:rPr>
              <a:t>l</a:t>
            </a:r>
            <a:r>
              <a:rPr lang="en-US" sz="2499" spc="-87" strike="noStrike" u="none">
                <a:solidFill>
                  <a:srgbClr val="3E2317"/>
                </a:solidFill>
                <a:latin typeface="Prata"/>
                <a:ea typeface="Prata"/>
                <a:cs typeface="Prata"/>
                <a:sym typeface="Prata"/>
              </a:rPr>
              <a:t>osi</a:t>
            </a:r>
            <a:r>
              <a:rPr lang="en-US" sz="2499" spc="-87" strike="noStrike" u="none">
                <a:solidFill>
                  <a:srgbClr val="3E2317"/>
                </a:solidFill>
                <a:latin typeface="Prata"/>
                <a:ea typeface="Prata"/>
                <a:cs typeface="Prata"/>
                <a:sym typeface="Prata"/>
              </a:rPr>
              <a:t>ng</a:t>
            </a:r>
            <a:r>
              <a:rPr lang="en-US" sz="2499" spc="-87" strike="noStrike" u="none">
                <a:solidFill>
                  <a:srgbClr val="3E2317"/>
                </a:solidFill>
                <a:latin typeface="Prata"/>
                <a:ea typeface="Prata"/>
                <a:cs typeface="Prata"/>
                <a:sym typeface="Prata"/>
              </a:rPr>
              <a:t> cere</a:t>
            </a:r>
            <a:r>
              <a:rPr lang="en-US" sz="2499" spc="-87" strike="noStrike" u="none">
                <a:solidFill>
                  <a:srgbClr val="3E2317"/>
                </a:solidFill>
                <a:latin typeface="Prata"/>
                <a:ea typeface="Prata"/>
                <a:cs typeface="Prata"/>
                <a:sym typeface="Prata"/>
              </a:rPr>
              <a:t>mony.</a:t>
            </a:r>
          </a:p>
          <a:p>
            <a:pPr algn="ctr" marL="0" indent="0" lvl="0">
              <a:lnSpc>
                <a:spcPts val="2499"/>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3477866" y="411027"/>
            <a:ext cx="1078436" cy="1101851"/>
          </a:xfrm>
          <a:custGeom>
            <a:avLst/>
            <a:gdLst/>
            <a:ahLst/>
            <a:cxnLst/>
            <a:rect r="r" b="b" t="t" l="l"/>
            <a:pathLst>
              <a:path h="1101851" w="1078436">
                <a:moveTo>
                  <a:pt x="0" y="0"/>
                </a:moveTo>
                <a:lnTo>
                  <a:pt x="1078436" y="0"/>
                </a:lnTo>
                <a:lnTo>
                  <a:pt x="1078436" y="1101851"/>
                </a:lnTo>
                <a:lnTo>
                  <a:pt x="0" y="11018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162415" y="3631425"/>
            <a:ext cx="315451" cy="322300"/>
          </a:xfrm>
          <a:custGeom>
            <a:avLst/>
            <a:gdLst/>
            <a:ahLst/>
            <a:cxnLst/>
            <a:rect r="r" b="b" t="t" l="l"/>
            <a:pathLst>
              <a:path h="322300" w="315451">
                <a:moveTo>
                  <a:pt x="0" y="0"/>
                </a:moveTo>
                <a:lnTo>
                  <a:pt x="315451" y="0"/>
                </a:lnTo>
                <a:lnTo>
                  <a:pt x="315451" y="322299"/>
                </a:lnTo>
                <a:lnTo>
                  <a:pt x="0" y="3222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088790" y="7545344"/>
            <a:ext cx="593414" cy="606298"/>
          </a:xfrm>
          <a:custGeom>
            <a:avLst/>
            <a:gdLst/>
            <a:ahLst/>
            <a:cxnLst/>
            <a:rect r="r" b="b" t="t" l="l"/>
            <a:pathLst>
              <a:path h="606298" w="593414">
                <a:moveTo>
                  <a:pt x="0" y="0"/>
                </a:moveTo>
                <a:lnTo>
                  <a:pt x="593414" y="0"/>
                </a:lnTo>
                <a:lnTo>
                  <a:pt x="593414" y="606298"/>
                </a:lnTo>
                <a:lnTo>
                  <a:pt x="0" y="6062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3681889" y="4065057"/>
            <a:ext cx="7019720" cy="7293216"/>
          </a:xfrm>
          <a:custGeom>
            <a:avLst/>
            <a:gdLst/>
            <a:ahLst/>
            <a:cxnLst/>
            <a:rect r="r" b="b" t="t" l="l"/>
            <a:pathLst>
              <a:path h="7293216" w="7019720">
                <a:moveTo>
                  <a:pt x="0" y="0"/>
                </a:moveTo>
                <a:lnTo>
                  <a:pt x="7019720" y="0"/>
                </a:lnTo>
                <a:lnTo>
                  <a:pt x="7019720" y="7293216"/>
                </a:lnTo>
                <a:lnTo>
                  <a:pt x="0" y="72932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7" id="7"/>
          <p:cNvSpPr/>
          <p:nvPr/>
        </p:nvSpPr>
        <p:spPr>
          <a:xfrm flipH="false" flipV="false" rot="-10800000">
            <a:off x="-1541423" y="-1423522"/>
            <a:ext cx="4592037" cy="4770948"/>
          </a:xfrm>
          <a:custGeom>
            <a:avLst/>
            <a:gdLst/>
            <a:ahLst/>
            <a:cxnLst/>
            <a:rect r="r" b="b" t="t" l="l"/>
            <a:pathLst>
              <a:path h="4770948" w="4592037">
                <a:moveTo>
                  <a:pt x="0" y="0"/>
                </a:moveTo>
                <a:lnTo>
                  <a:pt x="4592037" y="0"/>
                </a:lnTo>
                <a:lnTo>
                  <a:pt x="4592037" y="4770948"/>
                </a:lnTo>
                <a:lnTo>
                  <a:pt x="0" y="4770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5400000">
            <a:off x="-734992" y="6858277"/>
            <a:ext cx="4125113" cy="4114800"/>
          </a:xfrm>
          <a:custGeom>
            <a:avLst/>
            <a:gdLst/>
            <a:ahLst/>
            <a:cxnLst/>
            <a:rect r="r" b="b" t="t" l="l"/>
            <a:pathLst>
              <a:path h="4114800" w="4125113">
                <a:moveTo>
                  <a:pt x="0" y="0"/>
                </a:moveTo>
                <a:lnTo>
                  <a:pt x="4125113" y="0"/>
                </a:lnTo>
                <a:lnTo>
                  <a:pt x="412511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5156377" y="0"/>
            <a:ext cx="2937542" cy="3435722"/>
          </a:xfrm>
          <a:custGeom>
            <a:avLst/>
            <a:gdLst/>
            <a:ahLst/>
            <a:cxnLst/>
            <a:rect r="r" b="b" t="t" l="l"/>
            <a:pathLst>
              <a:path h="3435722" w="2937542">
                <a:moveTo>
                  <a:pt x="0" y="0"/>
                </a:moveTo>
                <a:lnTo>
                  <a:pt x="2937542" y="0"/>
                </a:lnTo>
                <a:lnTo>
                  <a:pt x="2937542" y="3435722"/>
                </a:lnTo>
                <a:lnTo>
                  <a:pt x="0" y="3435722"/>
                </a:lnTo>
                <a:lnTo>
                  <a:pt x="0" y="0"/>
                </a:lnTo>
                <a:close/>
              </a:path>
            </a:pathLst>
          </a:custGeom>
          <a:blipFill>
            <a:blip r:embed="rId9"/>
            <a:stretch>
              <a:fillRect l="0" t="0" r="0" b="0"/>
            </a:stretch>
          </a:blipFill>
        </p:spPr>
      </p:sp>
      <p:sp>
        <p:nvSpPr>
          <p:cNvPr name="TextBox 10" id="10"/>
          <p:cNvSpPr txBox="true"/>
          <p:nvPr/>
        </p:nvSpPr>
        <p:spPr>
          <a:xfrm rot="0">
            <a:off x="4088790" y="1085777"/>
            <a:ext cx="8784378" cy="1616330"/>
          </a:xfrm>
          <a:prstGeom prst="rect">
            <a:avLst/>
          </a:prstGeom>
        </p:spPr>
        <p:txBody>
          <a:bodyPr anchor="t" rtlCol="false" tIns="0" lIns="0" bIns="0" rIns="0">
            <a:spAutoFit/>
          </a:bodyPr>
          <a:lstStyle/>
          <a:p>
            <a:pPr algn="ctr">
              <a:lnSpc>
                <a:spcPts val="6260"/>
              </a:lnSpc>
            </a:pPr>
            <a:r>
              <a:rPr lang="en-US" sz="6260" spc="-219">
                <a:solidFill>
                  <a:srgbClr val="3E2317"/>
                </a:solidFill>
                <a:latin typeface="Prata"/>
                <a:ea typeface="Prata"/>
                <a:cs typeface="Prata"/>
                <a:sym typeface="Prata"/>
              </a:rPr>
              <a:t>Follow-up </a:t>
            </a:r>
          </a:p>
          <a:p>
            <a:pPr algn="ctr" marL="0" indent="0" lvl="0">
              <a:lnSpc>
                <a:spcPts val="6260"/>
              </a:lnSpc>
            </a:pPr>
            <a:r>
              <a:rPr lang="en-US" sz="6260" spc="-219">
                <a:solidFill>
                  <a:srgbClr val="3E2317"/>
                </a:solidFill>
                <a:latin typeface="Prata"/>
                <a:ea typeface="Prata"/>
                <a:cs typeface="Prata"/>
                <a:sym typeface="Prata"/>
              </a:rPr>
              <a:t>after the project</a:t>
            </a:r>
          </a:p>
        </p:txBody>
      </p:sp>
      <p:sp>
        <p:nvSpPr>
          <p:cNvPr name="TextBox 11" id="11"/>
          <p:cNvSpPr txBox="true"/>
          <p:nvPr/>
        </p:nvSpPr>
        <p:spPr>
          <a:xfrm rot="0">
            <a:off x="1327564" y="3530972"/>
            <a:ext cx="15587142" cy="6306899"/>
          </a:xfrm>
          <a:prstGeom prst="rect">
            <a:avLst/>
          </a:prstGeom>
        </p:spPr>
        <p:txBody>
          <a:bodyPr anchor="t" rtlCol="false" tIns="0" lIns="0" bIns="0" rIns="0">
            <a:spAutoFit/>
          </a:bodyPr>
          <a:lstStyle/>
          <a:p>
            <a:pPr algn="l" marL="0" indent="0" lvl="0">
              <a:lnSpc>
                <a:spcPts val="4553"/>
              </a:lnSpc>
            </a:pPr>
            <a:r>
              <a:rPr lang="en-US" sz="4553" spc="-159" strike="noStrike" u="none">
                <a:solidFill>
                  <a:srgbClr val="3E2317"/>
                </a:solidFill>
                <a:latin typeface="Harmattan"/>
                <a:ea typeface="Harmattan"/>
                <a:cs typeface="Harmattan"/>
                <a:sym typeface="Harmattan"/>
              </a:rPr>
              <a:t>After returning home (within 6 weeks), each </a:t>
            </a:r>
            <a:r>
              <a:rPr lang="en-US" sz="4553" spc="-159" strike="noStrike" u="sng">
                <a:solidFill>
                  <a:srgbClr val="3E2317"/>
                </a:solidFill>
                <a:latin typeface="Harmattan"/>
                <a:ea typeface="Harmattan"/>
                <a:cs typeface="Harmattan"/>
                <a:sym typeface="Harmattan"/>
              </a:rPr>
              <a:t>participant will apply the experience locally </a:t>
            </a:r>
            <a:r>
              <a:rPr lang="en-US" sz="4553" spc="-159" strike="noStrike" u="none">
                <a:solidFill>
                  <a:srgbClr val="3E2317"/>
                </a:solidFill>
                <a:latin typeface="Harmattan"/>
                <a:ea typeface="Harmattan"/>
                <a:cs typeface="Harmattan"/>
                <a:sym typeface="Harmattan"/>
              </a:rPr>
              <a:t>by </a:t>
            </a:r>
            <a:r>
              <a:rPr lang="en-US" sz="4553" spc="-159" strike="noStrike" u="sng">
                <a:solidFill>
                  <a:srgbClr val="3E2317"/>
                </a:solidFill>
                <a:latin typeface="Harmattan"/>
                <a:ea typeface="Harmattan"/>
                <a:cs typeface="Harmattan"/>
                <a:sym typeface="Harmattan"/>
              </a:rPr>
              <a:t>organising a follow-up activity</a:t>
            </a:r>
            <a:r>
              <a:rPr lang="en-US" sz="4553" spc="-159" strike="noStrike" u="none">
                <a:solidFill>
                  <a:srgbClr val="3E2317"/>
                </a:solidFill>
                <a:latin typeface="Harmattan"/>
                <a:ea typeface="Harmattan"/>
                <a:cs typeface="Harmattan"/>
                <a:sym typeface="Harmattan"/>
              </a:rPr>
              <a:t> (e.g. workshop, school session, or activity with colleagues), ensuring the methods reach young people, educators, and the wider community.</a:t>
            </a:r>
          </a:p>
          <a:p>
            <a:pPr algn="l" marL="0" indent="0" lvl="0">
              <a:lnSpc>
                <a:spcPts val="4553"/>
              </a:lnSpc>
            </a:pPr>
          </a:p>
          <a:p>
            <a:pPr algn="l" marL="0" indent="0" lvl="0">
              <a:lnSpc>
                <a:spcPts val="4553"/>
              </a:lnSpc>
            </a:pPr>
            <a:r>
              <a:rPr lang="en-US" sz="4553" spc="-159" strike="noStrike" u="none">
                <a:solidFill>
                  <a:srgbClr val="3E2317"/>
                </a:solidFill>
                <a:latin typeface="Harmattan"/>
                <a:ea typeface="Harmattan"/>
                <a:cs typeface="Harmattan"/>
                <a:sym typeface="Harmattan"/>
              </a:rPr>
              <a:t>Completion of the follow-up activity is part of </a:t>
            </a:r>
            <a:r>
              <a:rPr lang="en-US" sz="4553" spc="-159" strike="noStrike" u="sng">
                <a:solidFill>
                  <a:srgbClr val="3E2317"/>
                </a:solidFill>
                <a:latin typeface="Harmattan"/>
                <a:ea typeface="Harmattan"/>
                <a:cs typeface="Harmattan"/>
                <a:sym typeface="Harmattan"/>
              </a:rPr>
              <a:t>your commitment</a:t>
            </a:r>
            <a:r>
              <a:rPr lang="en-US" sz="4553" spc="-159" strike="noStrike" u="none">
                <a:solidFill>
                  <a:srgbClr val="3E2317"/>
                </a:solidFill>
                <a:latin typeface="Harmattan"/>
                <a:ea typeface="Harmattan"/>
                <a:cs typeface="Harmattan"/>
                <a:sym typeface="Harmattan"/>
              </a:rPr>
              <a:t> and is linked to travel</a:t>
            </a:r>
          </a:p>
          <a:p>
            <a:pPr algn="l" marL="0" indent="0" lvl="0">
              <a:lnSpc>
                <a:spcPts val="4553"/>
              </a:lnSpc>
            </a:pPr>
            <a:r>
              <a:rPr lang="en-US" sz="4553" spc="-159" strike="noStrike" u="none">
                <a:solidFill>
                  <a:srgbClr val="3E2317"/>
                </a:solidFill>
                <a:latin typeface="Harmattan"/>
                <a:ea typeface="Harmattan"/>
                <a:cs typeface="Harmattan"/>
                <a:sym typeface="Harmattan"/>
              </a:rPr>
              <a:t>reimbursement.</a:t>
            </a:r>
          </a:p>
          <a:p>
            <a:pPr algn="l" marL="0" indent="0" lvl="0">
              <a:lnSpc>
                <a:spcPts val="4553"/>
              </a:lnSpc>
            </a:pPr>
          </a:p>
          <a:p>
            <a:pPr algn="l" marL="0" indent="0" lvl="0">
              <a:lnSpc>
                <a:spcPts val="4553"/>
              </a:lnSpc>
            </a:pPr>
            <a:r>
              <a:rPr lang="en-US" sz="4553" spc="-159" strike="noStrike" u="none">
                <a:solidFill>
                  <a:srgbClr val="3E2317"/>
                </a:solidFill>
                <a:latin typeface="Harmattan"/>
                <a:ea typeface="Harmattan"/>
                <a:cs typeface="Harmattan"/>
                <a:sym typeface="Harmattan"/>
              </a:rPr>
              <a:t>Participants will </a:t>
            </a:r>
            <a:r>
              <a:rPr lang="en-US" sz="4553" spc="-159" strike="noStrike" u="sng">
                <a:solidFill>
                  <a:srgbClr val="3E2317"/>
                </a:solidFill>
                <a:latin typeface="Harmattan"/>
                <a:ea typeface="Harmattan"/>
                <a:cs typeface="Harmattan"/>
                <a:sym typeface="Harmattan"/>
              </a:rPr>
              <a:t>share their experience</a:t>
            </a:r>
            <a:r>
              <a:rPr lang="en-US" sz="4553" spc="-159" strike="noStrike">
                <a:solidFill>
                  <a:srgbClr val="3E2317"/>
                </a:solidFill>
                <a:latin typeface="Harmattan"/>
                <a:ea typeface="Harmattan"/>
                <a:cs typeface="Harmattan"/>
                <a:sym typeface="Harmattan"/>
              </a:rPr>
              <a:t> </a:t>
            </a:r>
            <a:r>
              <a:rPr lang="en-US" sz="4553" spc="-159" strike="noStrike" u="none">
                <a:solidFill>
                  <a:srgbClr val="3E2317"/>
                </a:solidFill>
                <a:latin typeface="Harmattan"/>
                <a:ea typeface="Harmattan"/>
                <a:cs typeface="Harmattan"/>
                <a:sym typeface="Harmattan"/>
              </a:rPr>
              <a:t>within their networks and online, supporting wider impact. Dissemination will take place both during the project activities and after the project, ensuring long-term benefits for youth work practice.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6081080" y="419948"/>
            <a:ext cx="1078436" cy="1101851"/>
          </a:xfrm>
          <a:custGeom>
            <a:avLst/>
            <a:gdLst/>
            <a:ahLst/>
            <a:cxnLst/>
            <a:rect r="r" b="b" t="t" l="l"/>
            <a:pathLst>
              <a:path h="1101851" w="1078436">
                <a:moveTo>
                  <a:pt x="0" y="0"/>
                </a:moveTo>
                <a:lnTo>
                  <a:pt x="1078436" y="0"/>
                </a:lnTo>
                <a:lnTo>
                  <a:pt x="1078436" y="1101851"/>
                </a:lnTo>
                <a:lnTo>
                  <a:pt x="0" y="11018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503897" y="9568684"/>
            <a:ext cx="499047" cy="509882"/>
          </a:xfrm>
          <a:custGeom>
            <a:avLst/>
            <a:gdLst/>
            <a:ahLst/>
            <a:cxnLst/>
            <a:rect r="r" b="b" t="t" l="l"/>
            <a:pathLst>
              <a:path h="509882" w="499047">
                <a:moveTo>
                  <a:pt x="0" y="0"/>
                </a:moveTo>
                <a:lnTo>
                  <a:pt x="499047" y="0"/>
                </a:lnTo>
                <a:lnTo>
                  <a:pt x="499047" y="509882"/>
                </a:lnTo>
                <a:lnTo>
                  <a:pt x="0" y="5098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81294" y="9142333"/>
            <a:ext cx="315451" cy="322300"/>
          </a:xfrm>
          <a:custGeom>
            <a:avLst/>
            <a:gdLst/>
            <a:ahLst/>
            <a:cxnLst/>
            <a:rect r="r" b="b" t="t" l="l"/>
            <a:pathLst>
              <a:path h="322300" w="315451">
                <a:moveTo>
                  <a:pt x="0" y="0"/>
                </a:moveTo>
                <a:lnTo>
                  <a:pt x="315451" y="0"/>
                </a:lnTo>
                <a:lnTo>
                  <a:pt x="315451" y="322300"/>
                </a:lnTo>
                <a:lnTo>
                  <a:pt x="0" y="3223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10800000">
            <a:off x="-1814725" y="-863675"/>
            <a:ext cx="4592037" cy="4770948"/>
          </a:xfrm>
          <a:custGeom>
            <a:avLst/>
            <a:gdLst/>
            <a:ahLst/>
            <a:cxnLst/>
            <a:rect r="r" b="b" t="t" l="l"/>
            <a:pathLst>
              <a:path h="4770948" w="4592037">
                <a:moveTo>
                  <a:pt x="0" y="0"/>
                </a:moveTo>
                <a:lnTo>
                  <a:pt x="4592038" y="0"/>
                </a:lnTo>
                <a:lnTo>
                  <a:pt x="4592038" y="4770948"/>
                </a:lnTo>
                <a:lnTo>
                  <a:pt x="0" y="4770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aphicFrame>
        <p:nvGraphicFramePr>
          <p:cNvPr name="Table 7" id="7"/>
          <p:cNvGraphicFramePr>
            <a:graphicFrameLocks noGrp="true"/>
          </p:cNvGraphicFramePr>
          <p:nvPr/>
        </p:nvGraphicFramePr>
        <p:xfrm>
          <a:off x="10085691" y="2926314"/>
          <a:ext cx="7722976" cy="6838950"/>
        </p:xfrm>
        <a:graphic>
          <a:graphicData uri="http://schemas.openxmlformats.org/drawingml/2006/table">
            <a:tbl>
              <a:tblPr/>
              <a:tblGrid>
                <a:gridCol w="2308016"/>
                <a:gridCol w="2308016"/>
                <a:gridCol w="3106944"/>
              </a:tblGrid>
              <a:tr h="1457833">
                <a:tc>
                  <a:txBody>
                    <a:bodyPr anchor="t" rtlCol="false"/>
                    <a:lstStyle/>
                    <a:p>
                      <a:pPr algn="ctr">
                        <a:lnSpc>
                          <a:spcPts val="3219"/>
                        </a:lnSpc>
                        <a:defRPr/>
                      </a:pPr>
                      <a:r>
                        <a:rPr lang="en-US" sz="2299">
                          <a:solidFill>
                            <a:srgbClr val="000000"/>
                          </a:solidFill>
                          <a:latin typeface="Prata"/>
                          <a:ea typeface="Prata"/>
                          <a:cs typeface="Prata"/>
                          <a:sym typeface="Prata"/>
                        </a:rPr>
                        <a:t>Country</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c>
                  <a:txBody>
                    <a:bodyPr anchor="t" rtlCol="false"/>
                    <a:lstStyle/>
                    <a:p>
                      <a:pPr algn="ctr">
                        <a:lnSpc>
                          <a:spcPts val="3219"/>
                        </a:lnSpc>
                        <a:defRPr/>
                      </a:pPr>
                      <a:r>
                        <a:rPr lang="en-US" sz="2299">
                          <a:solidFill>
                            <a:srgbClr val="000000"/>
                          </a:solidFill>
                          <a:latin typeface="Prata"/>
                          <a:ea typeface="Prata"/>
                          <a:cs typeface="Prata"/>
                          <a:sym typeface="Prata"/>
                        </a:rPr>
                        <a:t>Regular travel (flight)</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c>
                  <a:txBody>
                    <a:bodyPr anchor="t" rtlCol="false"/>
                    <a:lstStyle/>
                    <a:p>
                      <a:pPr algn="ctr">
                        <a:lnSpc>
                          <a:spcPts val="3219"/>
                        </a:lnSpc>
                        <a:defRPr/>
                      </a:pPr>
                      <a:r>
                        <a:rPr lang="en-US" sz="2299">
                          <a:solidFill>
                            <a:srgbClr val="000000"/>
                          </a:solidFill>
                          <a:latin typeface="Prata"/>
                          <a:ea typeface="Prata"/>
                          <a:cs typeface="Prata"/>
                          <a:sym typeface="Prata"/>
                        </a:rPr>
                        <a:t>Green travel (bus, train etc.)</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r>
              <a:tr h="1007620">
                <a:tc>
                  <a:txBody>
                    <a:bodyPr anchor="t" rtlCol="false"/>
                    <a:lstStyle/>
                    <a:p>
                      <a:pPr algn="ctr">
                        <a:lnSpc>
                          <a:spcPts val="3219"/>
                        </a:lnSpc>
                        <a:defRPr/>
                      </a:pPr>
                      <a:r>
                        <a:rPr lang="en-US" sz="2299">
                          <a:solidFill>
                            <a:srgbClr val="000000"/>
                          </a:solidFill>
                          <a:latin typeface="Prata"/>
                          <a:ea typeface="Prata"/>
                          <a:cs typeface="Prata"/>
                          <a:sym typeface="Prata"/>
                        </a:rPr>
                        <a:t>Greece</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3219"/>
                        </a:lnSpc>
                        <a:defRPr/>
                      </a:pPr>
                      <a:r>
                        <a:rPr lang="en-US" sz="2299">
                          <a:solidFill>
                            <a:srgbClr val="000000"/>
                          </a:solidFill>
                          <a:latin typeface="Prata"/>
                          <a:ea typeface="Prata"/>
                          <a:cs typeface="Prata"/>
                          <a:sym typeface="Prata"/>
                        </a:rPr>
                        <a:t>395 EUR</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ctr">
                        <a:lnSpc>
                          <a:spcPts val="3219"/>
                        </a:lnSpc>
                        <a:defRPr/>
                      </a:pPr>
                      <a:r>
                        <a:rPr lang="en-US" sz="2299">
                          <a:solidFill>
                            <a:srgbClr val="000000"/>
                          </a:solidFill>
                          <a:latin typeface="Prata"/>
                          <a:ea typeface="Prata"/>
                          <a:cs typeface="Prata"/>
                          <a:sym typeface="Prata"/>
                        </a:rPr>
                        <a:t>--</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2358259">
                <a:tc>
                  <a:txBody>
                    <a:bodyPr anchor="t" rtlCol="false"/>
                    <a:lstStyle/>
                    <a:p>
                      <a:pPr algn="ctr">
                        <a:lnSpc>
                          <a:spcPts val="3219"/>
                        </a:lnSpc>
                        <a:defRPr/>
                      </a:pPr>
                      <a:r>
                        <a:rPr lang="en-US" sz="2299">
                          <a:solidFill>
                            <a:srgbClr val="000000"/>
                          </a:solidFill>
                          <a:latin typeface="Prata"/>
                          <a:ea typeface="Prata"/>
                          <a:cs typeface="Prata"/>
                          <a:sym typeface="Prata"/>
                        </a:rPr>
                        <a:t>The Netherlands, Romania, France</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3219"/>
                        </a:lnSpc>
                        <a:defRPr/>
                      </a:pPr>
                      <a:r>
                        <a:rPr lang="en-US" sz="2299">
                          <a:solidFill>
                            <a:srgbClr val="000000"/>
                          </a:solidFill>
                          <a:latin typeface="Prata"/>
                          <a:ea typeface="Prata"/>
                          <a:cs typeface="Prata"/>
                          <a:sym typeface="Prata"/>
                        </a:rPr>
                        <a:t>309 EUR</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ctr">
                        <a:lnSpc>
                          <a:spcPts val="3219"/>
                        </a:lnSpc>
                        <a:defRPr/>
                      </a:pPr>
                      <a:r>
                        <a:rPr lang="en-US" sz="2299">
                          <a:solidFill>
                            <a:srgbClr val="000000"/>
                          </a:solidFill>
                          <a:latin typeface="Prata"/>
                          <a:ea typeface="Prata"/>
                          <a:cs typeface="Prata"/>
                          <a:sym typeface="Prata"/>
                        </a:rPr>
                        <a:t>--</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1007620">
                <a:tc>
                  <a:txBody>
                    <a:bodyPr anchor="t" rtlCol="false"/>
                    <a:lstStyle/>
                    <a:p>
                      <a:pPr algn="ctr">
                        <a:lnSpc>
                          <a:spcPts val="3219"/>
                        </a:lnSpc>
                        <a:defRPr/>
                      </a:pPr>
                      <a:r>
                        <a:rPr lang="en-US" sz="2299">
                          <a:solidFill>
                            <a:srgbClr val="000000"/>
                          </a:solidFill>
                          <a:latin typeface="Prata"/>
                          <a:ea typeface="Prata"/>
                          <a:cs typeface="Prata"/>
                          <a:sym typeface="Prata"/>
                        </a:rPr>
                        <a:t>Poland</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3219"/>
                        </a:lnSpc>
                        <a:defRPr/>
                      </a:pPr>
                      <a:r>
                        <a:rPr lang="en-US" sz="2299">
                          <a:solidFill>
                            <a:srgbClr val="000000"/>
                          </a:solidFill>
                          <a:latin typeface="Prata"/>
                          <a:ea typeface="Prata"/>
                          <a:cs typeface="Prata"/>
                          <a:sym typeface="Prata"/>
                        </a:rPr>
                        <a:t>309 EUR</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ctr">
                        <a:lnSpc>
                          <a:spcPts val="3219"/>
                        </a:lnSpc>
                        <a:defRPr/>
                      </a:pPr>
                      <a:r>
                        <a:rPr lang="en-US" sz="2299">
                          <a:solidFill>
                            <a:srgbClr val="000000"/>
                          </a:solidFill>
                          <a:latin typeface="Prata"/>
                          <a:ea typeface="Prata"/>
                          <a:cs typeface="Prata"/>
                          <a:sym typeface="Prata"/>
                        </a:rPr>
                        <a:t>417 EUR</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r h="1007620">
                <a:tc>
                  <a:txBody>
                    <a:bodyPr anchor="t" rtlCol="false"/>
                    <a:lstStyle/>
                    <a:p>
                      <a:pPr algn="ctr">
                        <a:lnSpc>
                          <a:spcPts val="3219"/>
                        </a:lnSpc>
                        <a:defRPr/>
                      </a:pPr>
                      <a:r>
                        <a:rPr lang="en-US" sz="2299">
                          <a:solidFill>
                            <a:srgbClr val="000000"/>
                          </a:solidFill>
                          <a:latin typeface="Prata"/>
                          <a:ea typeface="Prata"/>
                          <a:cs typeface="Prata"/>
                          <a:sym typeface="Prata"/>
                        </a:rPr>
                        <a:t>Latvia</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ctr">
                        <a:lnSpc>
                          <a:spcPts val="3219"/>
                        </a:lnSpc>
                        <a:defRPr/>
                      </a:pPr>
                      <a:r>
                        <a:rPr lang="en-US" sz="2299">
                          <a:solidFill>
                            <a:srgbClr val="000000"/>
                          </a:solidFill>
                          <a:latin typeface="Prata"/>
                          <a:ea typeface="Prata"/>
                          <a:cs typeface="Prata"/>
                          <a:sym typeface="Prata"/>
                        </a:rPr>
                        <a:t>--</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c>
                  <a:txBody>
                    <a:bodyPr anchor="t" rtlCol="false"/>
                    <a:lstStyle/>
                    <a:p>
                      <a:pPr algn="ctr">
                        <a:lnSpc>
                          <a:spcPts val="3219"/>
                        </a:lnSpc>
                        <a:defRPr/>
                      </a:pPr>
                      <a:r>
                        <a:rPr lang="en-US" sz="2299">
                          <a:solidFill>
                            <a:srgbClr val="000000"/>
                          </a:solidFill>
                          <a:latin typeface="Prata"/>
                          <a:ea typeface="Prata"/>
                          <a:cs typeface="Prata"/>
                          <a:sym typeface="Prata"/>
                        </a:rPr>
                        <a:t>28 EUR</a:t>
                      </a:r>
                      <a:endParaRPr lang="en-US" sz="1100"/>
                    </a:p>
                  </a:txBody>
                  <a:tcPr marL="190500" marR="190500" marT="190500" marB="19050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bl>
          </a:graphicData>
        </a:graphic>
      </p:graphicFrame>
      <p:sp>
        <p:nvSpPr>
          <p:cNvPr name="Freeform 8" id="8"/>
          <p:cNvSpPr/>
          <p:nvPr/>
        </p:nvSpPr>
        <p:spPr>
          <a:xfrm flipH="false" flipV="false" rot="0">
            <a:off x="15350458" y="-196062"/>
            <a:ext cx="2937542" cy="3435722"/>
          </a:xfrm>
          <a:custGeom>
            <a:avLst/>
            <a:gdLst/>
            <a:ahLst/>
            <a:cxnLst/>
            <a:rect r="r" b="b" t="t" l="l"/>
            <a:pathLst>
              <a:path h="3435722" w="2937542">
                <a:moveTo>
                  <a:pt x="0" y="0"/>
                </a:moveTo>
                <a:lnTo>
                  <a:pt x="2937542" y="0"/>
                </a:lnTo>
                <a:lnTo>
                  <a:pt x="2937542" y="3435722"/>
                </a:lnTo>
                <a:lnTo>
                  <a:pt x="0" y="3435722"/>
                </a:lnTo>
                <a:lnTo>
                  <a:pt x="0" y="0"/>
                </a:lnTo>
                <a:close/>
              </a:path>
            </a:pathLst>
          </a:custGeom>
          <a:blipFill>
            <a:blip r:embed="rId7"/>
            <a:stretch>
              <a:fillRect l="0" t="0" r="0" b="0"/>
            </a:stretch>
          </a:blipFill>
        </p:spPr>
      </p:sp>
      <p:sp>
        <p:nvSpPr>
          <p:cNvPr name="TextBox 9" id="9"/>
          <p:cNvSpPr txBox="true"/>
          <p:nvPr/>
        </p:nvSpPr>
        <p:spPr>
          <a:xfrm rot="0">
            <a:off x="274889" y="2357132"/>
            <a:ext cx="9514150" cy="5735319"/>
          </a:xfrm>
          <a:prstGeom prst="rect">
            <a:avLst/>
          </a:prstGeom>
        </p:spPr>
        <p:txBody>
          <a:bodyPr anchor="t" rtlCol="false" tIns="0" lIns="0" bIns="0" rIns="0">
            <a:spAutoFit/>
          </a:bodyPr>
          <a:lstStyle/>
          <a:p>
            <a:pPr algn="ctr" marL="0" indent="0" lvl="0">
              <a:lnSpc>
                <a:spcPts val="3799"/>
              </a:lnSpc>
              <a:spcBef>
                <a:spcPct val="0"/>
              </a:spcBef>
            </a:pPr>
          </a:p>
          <a:p>
            <a:pPr algn="ctr" marL="0" indent="0" lvl="0">
              <a:lnSpc>
                <a:spcPts val="3799"/>
              </a:lnSpc>
              <a:spcBef>
                <a:spcPct val="0"/>
              </a:spcBef>
            </a:pPr>
            <a:r>
              <a:rPr lang="en-US" sz="3799" spc="-132" strike="noStrike" u="none">
                <a:solidFill>
                  <a:srgbClr val="3E2317"/>
                </a:solidFill>
                <a:latin typeface="Harmattan"/>
                <a:ea typeface="Harmattan"/>
                <a:cs typeface="Harmattan"/>
                <a:sym typeface="Harmattan"/>
              </a:rPr>
              <a:t>⚠️ Do not book your tickets before receiving approval from the hosting organisation.</a:t>
            </a:r>
          </a:p>
          <a:p>
            <a:pPr algn="ctr" marL="0" indent="0" lvl="0">
              <a:lnSpc>
                <a:spcPts val="3799"/>
              </a:lnSpc>
              <a:spcBef>
                <a:spcPct val="0"/>
              </a:spcBef>
            </a:pPr>
            <a:r>
              <a:rPr lang="en-US" sz="3799" spc="-132" strike="noStrike" u="none">
                <a:solidFill>
                  <a:srgbClr val="3E2317"/>
                </a:solidFill>
                <a:latin typeface="Harmattan"/>
                <a:ea typeface="Harmattan"/>
                <a:cs typeface="Harmattan"/>
                <a:sym typeface="Harmattan"/>
              </a:rPr>
              <a:t> Only previously approved travel costs will be reimbursed.</a:t>
            </a:r>
          </a:p>
          <a:p>
            <a:pPr algn="ctr" marL="0" indent="0" lvl="0">
              <a:lnSpc>
                <a:spcPts val="3799"/>
              </a:lnSpc>
              <a:spcBef>
                <a:spcPct val="0"/>
              </a:spcBef>
            </a:pPr>
            <a:r>
              <a:rPr lang="en-US" sz="3799" spc="-132" strike="noStrike" u="none">
                <a:solidFill>
                  <a:srgbClr val="3E2317"/>
                </a:solidFill>
                <a:latin typeface="Harmattan"/>
                <a:ea typeface="Harmattan"/>
                <a:cs typeface="Harmattan"/>
                <a:sym typeface="Harmattan"/>
              </a:rPr>
              <a:t>Participants must keep all original tickets, boarding passes, invoices and receipts. </a:t>
            </a:r>
            <a:r>
              <a:rPr lang="en-US" sz="3799" spc="-132" strike="noStrike" u="none">
                <a:solidFill>
                  <a:srgbClr val="3E2317"/>
                </a:solidFill>
                <a:latin typeface="Harmattan"/>
                <a:ea typeface="Harmattan"/>
                <a:cs typeface="Harmattan"/>
                <a:sym typeface="Harmattan"/>
              </a:rPr>
              <a:t>We</a:t>
            </a:r>
            <a:r>
              <a:rPr lang="en-US" sz="3799" spc="-132" strike="noStrike" u="none">
                <a:solidFill>
                  <a:srgbClr val="3E2317"/>
                </a:solidFill>
                <a:latin typeface="Harmattan"/>
                <a:ea typeface="Harmattan"/>
                <a:cs typeface="Harmattan"/>
                <a:sym typeface="Harmattan"/>
              </a:rPr>
              <a:t> encourage Green Travel options (train, bus, carpooling) for Poland</a:t>
            </a:r>
            <a:r>
              <a:rPr lang="en-US" sz="3799" spc="-132" strike="noStrike" u="none">
                <a:solidFill>
                  <a:srgbClr val="276F58"/>
                </a:solidFill>
                <a:latin typeface="Harmattan"/>
                <a:ea typeface="Harmattan"/>
                <a:cs typeface="Harmattan"/>
                <a:sym typeface="Harmattan"/>
              </a:rPr>
              <a:t>.</a:t>
            </a:r>
          </a:p>
          <a:p>
            <a:pPr algn="ctr" marL="0" indent="0" lvl="0">
              <a:lnSpc>
                <a:spcPts val="3799"/>
              </a:lnSpc>
              <a:spcBef>
                <a:spcPct val="0"/>
              </a:spcBef>
            </a:pPr>
          </a:p>
          <a:p>
            <a:pPr algn="ctr" marL="0" indent="0" lvl="0">
              <a:lnSpc>
                <a:spcPts val="3799"/>
              </a:lnSpc>
              <a:spcBef>
                <a:spcPct val="0"/>
              </a:spcBef>
            </a:pPr>
          </a:p>
          <a:p>
            <a:pPr algn="ctr" marL="0" indent="0" lvl="0">
              <a:lnSpc>
                <a:spcPts val="3799"/>
              </a:lnSpc>
              <a:spcBef>
                <a:spcPct val="0"/>
              </a:spcBef>
            </a:pPr>
          </a:p>
          <a:p>
            <a:pPr algn="ctr" marL="0" indent="0" lvl="0">
              <a:lnSpc>
                <a:spcPts val="3799"/>
              </a:lnSpc>
              <a:spcBef>
                <a:spcPct val="0"/>
              </a:spcBef>
            </a:pPr>
          </a:p>
          <a:p>
            <a:pPr algn="ctr" marL="0" indent="0" lvl="0">
              <a:lnSpc>
                <a:spcPts val="3799"/>
              </a:lnSpc>
              <a:spcBef>
                <a:spcPct val="0"/>
              </a:spcBef>
            </a:pPr>
          </a:p>
        </p:txBody>
      </p:sp>
      <p:sp>
        <p:nvSpPr>
          <p:cNvPr name="TextBox 10" id="10"/>
          <p:cNvSpPr txBox="true"/>
          <p:nvPr/>
        </p:nvSpPr>
        <p:spPr>
          <a:xfrm rot="0">
            <a:off x="3438510" y="553298"/>
            <a:ext cx="10704831" cy="828501"/>
          </a:xfrm>
          <a:prstGeom prst="rect">
            <a:avLst/>
          </a:prstGeom>
        </p:spPr>
        <p:txBody>
          <a:bodyPr anchor="t" rtlCol="false" tIns="0" lIns="0" bIns="0" rIns="0">
            <a:spAutoFit/>
          </a:bodyPr>
          <a:lstStyle/>
          <a:p>
            <a:pPr algn="ctr" marL="0" indent="0" lvl="0">
              <a:lnSpc>
                <a:spcPts val="6368"/>
              </a:lnSpc>
            </a:pPr>
            <a:r>
              <a:rPr lang="en-US" sz="6368" spc="-222">
                <a:solidFill>
                  <a:srgbClr val="3E2317"/>
                </a:solidFill>
                <a:latin typeface="Prata"/>
                <a:ea typeface="Prata"/>
                <a:cs typeface="Prata"/>
                <a:sym typeface="Prata"/>
              </a:rPr>
              <a:t>Financial and logistics</a:t>
            </a:r>
          </a:p>
        </p:txBody>
      </p:sp>
      <p:sp>
        <p:nvSpPr>
          <p:cNvPr name="TextBox 11" id="11"/>
          <p:cNvSpPr txBox="true"/>
          <p:nvPr/>
        </p:nvSpPr>
        <p:spPr>
          <a:xfrm rot="0">
            <a:off x="2349885" y="1816085"/>
            <a:ext cx="4516651" cy="462915"/>
          </a:xfrm>
          <a:prstGeom prst="rect">
            <a:avLst/>
          </a:prstGeom>
        </p:spPr>
        <p:txBody>
          <a:bodyPr anchor="t" rtlCol="false" tIns="0" lIns="0" bIns="0" rIns="0">
            <a:spAutoFit/>
          </a:bodyPr>
          <a:lstStyle/>
          <a:p>
            <a:pPr algn="ctr" marL="0" indent="0" lvl="0">
              <a:lnSpc>
                <a:spcPts val="3599"/>
              </a:lnSpc>
              <a:spcBef>
                <a:spcPct val="0"/>
              </a:spcBef>
            </a:pPr>
            <a:r>
              <a:rPr lang="en-US" sz="3599" spc="-125">
                <a:solidFill>
                  <a:srgbClr val="3E2317"/>
                </a:solidFill>
                <a:latin typeface="Prata"/>
                <a:ea typeface="Prata"/>
                <a:cs typeface="Prata"/>
                <a:sym typeface="Prata"/>
              </a:rPr>
              <a:t>🟡 Trave</a:t>
            </a:r>
            <a:r>
              <a:rPr lang="en-US" sz="3599" spc="-125" strike="noStrike" u="none">
                <a:solidFill>
                  <a:srgbClr val="3E2317"/>
                </a:solidFill>
                <a:latin typeface="Prata"/>
                <a:ea typeface="Prata"/>
                <a:cs typeface="Prata"/>
                <a:sym typeface="Prata"/>
              </a:rPr>
              <a:t>ls</a:t>
            </a:r>
          </a:p>
        </p:txBody>
      </p:sp>
      <p:sp>
        <p:nvSpPr>
          <p:cNvPr name="TextBox 12" id="12"/>
          <p:cNvSpPr txBox="true"/>
          <p:nvPr/>
        </p:nvSpPr>
        <p:spPr>
          <a:xfrm rot="0">
            <a:off x="2684738" y="6152432"/>
            <a:ext cx="4694451" cy="462915"/>
          </a:xfrm>
          <a:prstGeom prst="rect">
            <a:avLst/>
          </a:prstGeom>
        </p:spPr>
        <p:txBody>
          <a:bodyPr anchor="t" rtlCol="false" tIns="0" lIns="0" bIns="0" rIns="0">
            <a:spAutoFit/>
          </a:bodyPr>
          <a:lstStyle/>
          <a:p>
            <a:pPr algn="ctr" marL="0" indent="0" lvl="0">
              <a:lnSpc>
                <a:spcPts val="3599"/>
              </a:lnSpc>
              <a:spcBef>
                <a:spcPct val="0"/>
              </a:spcBef>
            </a:pPr>
            <a:r>
              <a:rPr lang="en-US" sz="3599" spc="-125">
                <a:solidFill>
                  <a:srgbClr val="3E2317"/>
                </a:solidFill>
                <a:latin typeface="Prata"/>
                <a:ea typeface="Prata"/>
                <a:cs typeface="Prata"/>
                <a:sym typeface="Prata"/>
              </a:rPr>
              <a:t>🔵 Reimbursem</a:t>
            </a:r>
            <a:r>
              <a:rPr lang="en-US" sz="3599" spc="-125" strike="noStrike" u="none">
                <a:solidFill>
                  <a:srgbClr val="3E2317"/>
                </a:solidFill>
                <a:latin typeface="Prata"/>
                <a:ea typeface="Prata"/>
                <a:cs typeface="Prata"/>
                <a:sym typeface="Prata"/>
              </a:rPr>
              <a:t>ent</a:t>
            </a:r>
          </a:p>
        </p:txBody>
      </p:sp>
      <p:sp>
        <p:nvSpPr>
          <p:cNvPr name="TextBox 13" id="13"/>
          <p:cNvSpPr txBox="true"/>
          <p:nvPr/>
        </p:nvSpPr>
        <p:spPr>
          <a:xfrm rot="0">
            <a:off x="274889" y="7027148"/>
            <a:ext cx="9514150" cy="3830319"/>
          </a:xfrm>
          <a:prstGeom prst="rect">
            <a:avLst/>
          </a:prstGeom>
        </p:spPr>
        <p:txBody>
          <a:bodyPr anchor="t" rtlCol="false" tIns="0" lIns="0" bIns="0" rIns="0">
            <a:spAutoFit/>
          </a:bodyPr>
          <a:lstStyle/>
          <a:p>
            <a:pPr algn="l">
              <a:lnSpc>
                <a:spcPts val="3799"/>
              </a:lnSpc>
            </a:pPr>
            <a:r>
              <a:rPr lang="en-US" sz="3799" spc="-132">
                <a:solidFill>
                  <a:srgbClr val="3E2317"/>
                </a:solidFill>
                <a:latin typeface="Harmattan"/>
                <a:ea typeface="Harmattan"/>
                <a:cs typeface="Harmattan"/>
                <a:sym typeface="Harmattan"/>
              </a:rPr>
              <a:t>Participants will receive reimbursement after:</a:t>
            </a:r>
          </a:p>
          <a:p>
            <a:pPr algn="l" marL="820416" indent="-410208" lvl="1">
              <a:lnSpc>
                <a:spcPts val="3799"/>
              </a:lnSpc>
              <a:spcBef>
                <a:spcPct val="0"/>
              </a:spcBef>
              <a:buFont typeface="Arial"/>
              <a:buChar char="•"/>
            </a:pPr>
            <a:r>
              <a:rPr lang="en-US" sz="3799" spc="-132">
                <a:solidFill>
                  <a:srgbClr val="3E2317"/>
                </a:solidFill>
                <a:latin typeface="Harmattan"/>
                <a:ea typeface="Harmattan"/>
                <a:cs typeface="Harmattan"/>
                <a:sym typeface="Harmattan"/>
              </a:rPr>
              <a:t>Submitti</a:t>
            </a:r>
            <a:r>
              <a:rPr lang="en-US" sz="3799" spc="-132" strike="noStrike" u="none">
                <a:solidFill>
                  <a:srgbClr val="3E2317"/>
                </a:solidFill>
                <a:latin typeface="Harmattan"/>
                <a:ea typeface="Harmattan"/>
                <a:cs typeface="Harmattan"/>
                <a:sym typeface="Harmattan"/>
              </a:rPr>
              <a:t>ng all travel documents (tickets, boarding passes, invoices)</a:t>
            </a:r>
          </a:p>
          <a:p>
            <a:pPr algn="l" marL="820416" indent="-410208" lvl="1">
              <a:lnSpc>
                <a:spcPts val="3799"/>
              </a:lnSpc>
              <a:spcBef>
                <a:spcPct val="0"/>
              </a:spcBef>
              <a:buFont typeface="Arial"/>
              <a:buChar char="•"/>
            </a:pPr>
            <a:r>
              <a:rPr lang="en-US" sz="3799" spc="-132" strike="noStrike" u="none">
                <a:solidFill>
                  <a:srgbClr val="3E2317"/>
                </a:solidFill>
                <a:latin typeface="Harmattan"/>
                <a:ea typeface="Harmattan"/>
                <a:cs typeface="Harmattan"/>
                <a:sym typeface="Harmattan"/>
              </a:rPr>
              <a:t>Completing the EU online evaluation form</a:t>
            </a:r>
          </a:p>
          <a:p>
            <a:pPr algn="l" marL="820416" indent="-410208" lvl="1">
              <a:lnSpc>
                <a:spcPts val="3799"/>
              </a:lnSpc>
              <a:spcBef>
                <a:spcPct val="0"/>
              </a:spcBef>
              <a:buFont typeface="Arial"/>
              <a:buChar char="•"/>
            </a:pPr>
            <a:r>
              <a:rPr lang="en-US" sz="3799" spc="-132" strike="noStrike" u="none">
                <a:solidFill>
                  <a:srgbClr val="3E2317"/>
                </a:solidFill>
                <a:latin typeface="Harmattan"/>
                <a:ea typeface="Harmattan"/>
                <a:cs typeface="Harmattan"/>
                <a:sym typeface="Harmattan"/>
              </a:rPr>
              <a:t>Organising and reporting</a:t>
            </a:r>
            <a:r>
              <a:rPr lang="en-US" sz="3799" spc="-132" strike="noStrike" u="none">
                <a:solidFill>
                  <a:srgbClr val="3E2317"/>
                </a:solidFill>
                <a:latin typeface="Harmattan"/>
                <a:ea typeface="Harmattan"/>
                <a:cs typeface="Harmattan"/>
                <a:sym typeface="Harmattan"/>
              </a:rPr>
              <a:t> on a local follow-up activity</a:t>
            </a:r>
          </a:p>
          <a:p>
            <a:pPr algn="l" marL="0" indent="0" lvl="0">
              <a:lnSpc>
                <a:spcPts val="3799"/>
              </a:lnSpc>
              <a:spcBef>
                <a:spcPct val="0"/>
              </a:spcBef>
            </a:pPr>
            <a:r>
              <a:rPr lang="en-US" sz="3799" spc="-132" strike="noStrike" u="none">
                <a:solidFill>
                  <a:srgbClr val="3E2317"/>
                </a:solidFill>
                <a:latin typeface="Harmattan"/>
                <a:ea typeface="Harmattan"/>
                <a:cs typeface="Harmattan"/>
                <a:sym typeface="Harmattan"/>
              </a:rPr>
              <a:t>⚠️ Reimbursement</a:t>
            </a:r>
            <a:r>
              <a:rPr lang="en-US" sz="3799" spc="-132" strike="noStrike" u="none">
                <a:solidFill>
                  <a:srgbClr val="3E2317"/>
                </a:solidFill>
                <a:latin typeface="Harmattan"/>
                <a:ea typeface="Harmattan"/>
                <a:cs typeface="Harmattan"/>
                <a:sym typeface="Harmattan"/>
              </a:rPr>
              <a:t> is</a:t>
            </a:r>
            <a:r>
              <a:rPr lang="en-US" sz="3799" spc="-132" strike="noStrike" u="none">
                <a:solidFill>
                  <a:srgbClr val="3E2317"/>
                </a:solidFill>
                <a:latin typeface="Harmattan"/>
                <a:ea typeface="Harmattan"/>
                <a:cs typeface="Harmattan"/>
                <a:sym typeface="Harmattan"/>
              </a:rPr>
              <a:t> possible only if the participant attended the full duration of the training.</a:t>
            </a:r>
          </a:p>
          <a:p>
            <a:pPr algn="l" marL="0" indent="0" lvl="0">
              <a:lnSpc>
                <a:spcPts val="3799"/>
              </a:lnSpc>
              <a:spcBef>
                <a:spcPct val="0"/>
              </a:spcBef>
            </a:pPr>
          </a:p>
        </p:txBody>
      </p:sp>
      <p:sp>
        <p:nvSpPr>
          <p:cNvPr name="TextBox 14" id="14"/>
          <p:cNvSpPr txBox="true"/>
          <p:nvPr/>
        </p:nvSpPr>
        <p:spPr>
          <a:xfrm rot="0">
            <a:off x="9144000" y="1818017"/>
            <a:ext cx="4516651" cy="462915"/>
          </a:xfrm>
          <a:prstGeom prst="rect">
            <a:avLst/>
          </a:prstGeom>
        </p:spPr>
        <p:txBody>
          <a:bodyPr anchor="t" rtlCol="false" tIns="0" lIns="0" bIns="0" rIns="0">
            <a:spAutoFit/>
          </a:bodyPr>
          <a:lstStyle/>
          <a:p>
            <a:pPr algn="ctr" marL="0" indent="0" lvl="0">
              <a:lnSpc>
                <a:spcPts val="3599"/>
              </a:lnSpc>
              <a:spcBef>
                <a:spcPct val="0"/>
              </a:spcBef>
            </a:pPr>
            <a:r>
              <a:rPr lang="en-US" sz="3599" spc="-125">
                <a:solidFill>
                  <a:srgbClr val="3E2317"/>
                </a:solidFill>
                <a:latin typeface="Prata"/>
                <a:ea typeface="Prata"/>
                <a:cs typeface="Prata"/>
                <a:sym typeface="Prata"/>
              </a:rPr>
              <a:t>Trave</a:t>
            </a:r>
            <a:r>
              <a:rPr lang="en-US" sz="3599" spc="-125" strike="noStrike" u="none">
                <a:solidFill>
                  <a:srgbClr val="3E2317"/>
                </a:solidFill>
                <a:latin typeface="Prata"/>
                <a:ea typeface="Prata"/>
                <a:cs typeface="Prata"/>
                <a:sym typeface="Prata"/>
              </a:rPr>
              <a:t>l limits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DAHBzBnIRtU</dc:identifier>
  <dcterms:modified xsi:type="dcterms:W3CDTF">2011-08-01T06:04:30Z</dcterms:modified>
  <cp:revision>1</cp:revision>
  <dc:title>INFOPACK- Life Compass</dc:title>
</cp:coreProperties>
</file>