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handoutMasterIdLst>
    <p:handoutMasterId r:id="rId13"/>
  </p:handoutMasterIdLst>
  <p:sldIdLst>
    <p:sldId id="256" r:id="rId2"/>
    <p:sldId id="257" r:id="rId3"/>
    <p:sldId id="258" r:id="rId4"/>
    <p:sldId id="264" r:id="rId5"/>
    <p:sldId id="259" r:id="rId6"/>
    <p:sldId id="271" r:id="rId7"/>
    <p:sldId id="272" r:id="rId8"/>
    <p:sldId id="267" r:id="rId9"/>
    <p:sldId id="273" r:id="rId10"/>
    <p:sldId id="260" r:id="rId11"/>
    <p:sldId id="265" r:id="rId12"/>
  </p:sldIdLst>
  <p:sldSz cx="9144000" cy="6858000" type="screen4x3"/>
  <p:notesSz cx="6797675" cy="9926638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Georgia" panose="02040502050405020303" pitchFamily="18" charset="0"/>
      <p:regular r:id="rId18"/>
      <p:bold r:id="rId19"/>
      <p:italic r:id="rId20"/>
      <p:boldItalic r:id="rId21"/>
    </p:embeddedFont>
    <p:embeddedFont>
      <p:font typeface="Wingdings 2" panose="05020102010507070707" pitchFamily="18" charset="2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41" y="9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F630CB-1F5E-4097-9000-C08BD1338FAD}" type="doc">
      <dgm:prSet loTypeId="urn:microsoft.com/office/officeart/2005/8/layout/cycle8" loCatId="cycle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B8958957-4E16-46F0-81BB-2FCA6A52A96C}">
      <dgm:prSet phldrT="[Text]"/>
      <dgm:spPr/>
      <dgm:t>
        <a:bodyPr/>
        <a:lstStyle/>
        <a:p>
          <a:r>
            <a:rPr lang="sl-SI" dirty="0" smtClean="0"/>
            <a:t>International </a:t>
          </a:r>
          <a:r>
            <a:rPr lang="sl-SI" dirty="0" err="1" smtClean="0"/>
            <a:t>events</a:t>
          </a:r>
          <a:r>
            <a:rPr lang="sl-SI" dirty="0" smtClean="0"/>
            <a:t> – Project </a:t>
          </a:r>
          <a:r>
            <a:rPr lang="sl-SI" dirty="0" err="1" smtClean="0"/>
            <a:t>labs</a:t>
          </a:r>
          <a:r>
            <a:rPr lang="sl-SI" dirty="0" smtClean="0"/>
            <a:t> </a:t>
          </a:r>
          <a:endParaRPr lang="en-US" dirty="0"/>
        </a:p>
      </dgm:t>
    </dgm:pt>
    <dgm:pt modelId="{B88FEF7C-86AC-492A-97FF-4F4DA99C439C}" type="parTrans" cxnId="{7F22519B-A703-49F1-9BA5-8AA770BFAB8C}">
      <dgm:prSet/>
      <dgm:spPr/>
      <dgm:t>
        <a:bodyPr/>
        <a:lstStyle/>
        <a:p>
          <a:endParaRPr lang="en-US"/>
        </a:p>
      </dgm:t>
    </dgm:pt>
    <dgm:pt modelId="{3E690575-E39D-4D6A-85E5-F2B75850DFA1}" type="sibTrans" cxnId="{7F22519B-A703-49F1-9BA5-8AA770BFAB8C}">
      <dgm:prSet/>
      <dgm:spPr/>
      <dgm:t>
        <a:bodyPr/>
        <a:lstStyle/>
        <a:p>
          <a:endParaRPr lang="en-US"/>
        </a:p>
      </dgm:t>
    </dgm:pt>
    <dgm:pt modelId="{8967974A-C5D8-4877-97A8-6E7D5484B81E}">
      <dgm:prSet phldrT="[Text]"/>
      <dgm:spPr/>
      <dgm:t>
        <a:bodyPr/>
        <a:lstStyle/>
        <a:p>
          <a:r>
            <a:rPr lang="sl-SI" dirty="0" err="1" smtClean="0"/>
            <a:t>Coaching</a:t>
          </a:r>
          <a:r>
            <a:rPr lang="sl-SI" dirty="0" smtClean="0"/>
            <a:t> </a:t>
          </a:r>
          <a:endParaRPr lang="en-US" dirty="0"/>
        </a:p>
      </dgm:t>
    </dgm:pt>
    <dgm:pt modelId="{52679A4A-77D1-4BD9-9564-F88090EC881F}" type="parTrans" cxnId="{C3A3E71F-6069-407A-A31F-A758F4D03F3F}">
      <dgm:prSet/>
      <dgm:spPr/>
      <dgm:t>
        <a:bodyPr/>
        <a:lstStyle/>
        <a:p>
          <a:endParaRPr lang="en-US"/>
        </a:p>
      </dgm:t>
    </dgm:pt>
    <dgm:pt modelId="{DF604DF0-B3E3-4666-9ED2-C1292D1EF4FC}" type="sibTrans" cxnId="{C3A3E71F-6069-407A-A31F-A758F4D03F3F}">
      <dgm:prSet/>
      <dgm:spPr/>
      <dgm:t>
        <a:bodyPr/>
        <a:lstStyle/>
        <a:p>
          <a:endParaRPr lang="en-US"/>
        </a:p>
      </dgm:t>
    </dgm:pt>
    <dgm:pt modelId="{704E7CBD-3AEE-4229-B230-B0C769634037}">
      <dgm:prSet phldrT="[Text]"/>
      <dgm:spPr/>
      <dgm:t>
        <a:bodyPr/>
        <a:lstStyle/>
        <a:p>
          <a:r>
            <a:rPr lang="sl-SI" dirty="0" err="1" smtClean="0"/>
            <a:t>National</a:t>
          </a:r>
          <a:r>
            <a:rPr lang="sl-SI" dirty="0" smtClean="0"/>
            <a:t> </a:t>
          </a:r>
          <a:r>
            <a:rPr lang="sl-SI" dirty="0" err="1" smtClean="0"/>
            <a:t>events</a:t>
          </a:r>
          <a:endParaRPr lang="en-US" dirty="0"/>
        </a:p>
      </dgm:t>
    </dgm:pt>
    <dgm:pt modelId="{861C5527-2472-495C-ADCA-EAB2640BF1B0}" type="parTrans" cxnId="{137699F9-AE1B-4A3B-A9C9-D0E31F72A846}">
      <dgm:prSet/>
      <dgm:spPr/>
      <dgm:t>
        <a:bodyPr/>
        <a:lstStyle/>
        <a:p>
          <a:endParaRPr lang="en-US"/>
        </a:p>
      </dgm:t>
    </dgm:pt>
    <dgm:pt modelId="{93E30483-D3F3-4F57-A6D9-70E9AAC053FD}" type="sibTrans" cxnId="{137699F9-AE1B-4A3B-A9C9-D0E31F72A846}">
      <dgm:prSet/>
      <dgm:spPr/>
      <dgm:t>
        <a:bodyPr/>
        <a:lstStyle/>
        <a:p>
          <a:endParaRPr lang="en-US"/>
        </a:p>
      </dgm:t>
    </dgm:pt>
    <dgm:pt modelId="{7A2F8AC4-7039-4374-AF52-8117D73BC026}" type="pres">
      <dgm:prSet presAssocID="{D8F630CB-1F5E-4097-9000-C08BD1338FAD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C21A5811-A014-4397-ABD7-274C2705454A}" type="pres">
      <dgm:prSet presAssocID="{D8F630CB-1F5E-4097-9000-C08BD1338FAD}" presName="wedge1" presStyleLbl="node1" presStyleIdx="0" presStyleCnt="3"/>
      <dgm:spPr/>
      <dgm:t>
        <a:bodyPr/>
        <a:lstStyle/>
        <a:p>
          <a:endParaRPr lang="en-GB"/>
        </a:p>
      </dgm:t>
    </dgm:pt>
    <dgm:pt modelId="{8BE20D5C-6B68-4367-AC2A-1402C825331A}" type="pres">
      <dgm:prSet presAssocID="{D8F630CB-1F5E-4097-9000-C08BD1338FAD}" presName="dummy1a" presStyleCnt="0"/>
      <dgm:spPr/>
    </dgm:pt>
    <dgm:pt modelId="{F1D2A9F0-EB3A-43C6-9DC1-EB68EEDAAFE3}" type="pres">
      <dgm:prSet presAssocID="{D8F630CB-1F5E-4097-9000-C08BD1338FAD}" presName="dummy1b" presStyleCnt="0"/>
      <dgm:spPr/>
    </dgm:pt>
    <dgm:pt modelId="{B159CEE9-CAC4-41AF-B37D-42382F7D93BD}" type="pres">
      <dgm:prSet presAssocID="{D8F630CB-1F5E-4097-9000-C08BD1338FAD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DB322D2-6C7D-4E7B-A0AC-86C95C56128A}" type="pres">
      <dgm:prSet presAssocID="{D8F630CB-1F5E-4097-9000-C08BD1338FAD}" presName="wedge2" presStyleLbl="node1" presStyleIdx="1" presStyleCnt="3"/>
      <dgm:spPr/>
      <dgm:t>
        <a:bodyPr/>
        <a:lstStyle/>
        <a:p>
          <a:endParaRPr lang="en-US"/>
        </a:p>
      </dgm:t>
    </dgm:pt>
    <dgm:pt modelId="{2D583BA2-CD4E-4F13-A172-28B31417446D}" type="pres">
      <dgm:prSet presAssocID="{D8F630CB-1F5E-4097-9000-C08BD1338FAD}" presName="dummy2a" presStyleCnt="0"/>
      <dgm:spPr/>
    </dgm:pt>
    <dgm:pt modelId="{8D916FA2-540C-4FBF-A736-67BA553699BD}" type="pres">
      <dgm:prSet presAssocID="{D8F630CB-1F5E-4097-9000-C08BD1338FAD}" presName="dummy2b" presStyleCnt="0"/>
      <dgm:spPr/>
    </dgm:pt>
    <dgm:pt modelId="{D61DBBE8-3EFE-4B93-9808-301522B5E64A}" type="pres">
      <dgm:prSet presAssocID="{D8F630CB-1F5E-4097-9000-C08BD1338FAD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D6B93B-C7BF-44DD-AC79-B611F7156028}" type="pres">
      <dgm:prSet presAssocID="{D8F630CB-1F5E-4097-9000-C08BD1338FAD}" presName="wedge3" presStyleLbl="node1" presStyleIdx="2" presStyleCnt="3" custLinFactNeighborX="36" custLinFactNeighborY="2408"/>
      <dgm:spPr/>
      <dgm:t>
        <a:bodyPr/>
        <a:lstStyle/>
        <a:p>
          <a:endParaRPr lang="en-GB"/>
        </a:p>
      </dgm:t>
    </dgm:pt>
    <dgm:pt modelId="{301A2BFE-04C5-4C2E-9C98-7EFC31C1B13B}" type="pres">
      <dgm:prSet presAssocID="{D8F630CB-1F5E-4097-9000-C08BD1338FAD}" presName="dummy3a" presStyleCnt="0"/>
      <dgm:spPr/>
    </dgm:pt>
    <dgm:pt modelId="{FA3455C3-67A5-440C-A502-7C98E0DCC36B}" type="pres">
      <dgm:prSet presAssocID="{D8F630CB-1F5E-4097-9000-C08BD1338FAD}" presName="dummy3b" presStyleCnt="0"/>
      <dgm:spPr/>
    </dgm:pt>
    <dgm:pt modelId="{9EB77106-E6AA-442E-8454-4BEA693A8230}" type="pres">
      <dgm:prSet presAssocID="{D8F630CB-1F5E-4097-9000-C08BD1338FAD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2B2327A-4985-433F-BB85-58F741C7801C}" type="pres">
      <dgm:prSet presAssocID="{3E690575-E39D-4D6A-85E5-F2B75850DFA1}" presName="arrowWedge1" presStyleLbl="fgSibTrans2D1" presStyleIdx="0" presStyleCnt="3"/>
      <dgm:spPr/>
    </dgm:pt>
    <dgm:pt modelId="{F8485E3C-7B6D-4337-804A-C05AF29F0713}" type="pres">
      <dgm:prSet presAssocID="{DF604DF0-B3E3-4666-9ED2-C1292D1EF4FC}" presName="arrowWedge2" presStyleLbl="fgSibTrans2D1" presStyleIdx="1" presStyleCnt="3"/>
      <dgm:spPr/>
    </dgm:pt>
    <dgm:pt modelId="{80F071C3-08C5-4A10-8960-ABA94FD650EA}" type="pres">
      <dgm:prSet presAssocID="{93E30483-D3F3-4F57-A6D9-70E9AAC053FD}" presName="arrowWedge3" presStyleLbl="fgSibTrans2D1" presStyleIdx="2" presStyleCnt="3"/>
      <dgm:spPr/>
    </dgm:pt>
  </dgm:ptLst>
  <dgm:cxnLst>
    <dgm:cxn modelId="{E4B987C2-289A-4E33-982B-F3F384F68564}" type="presOf" srcId="{D8F630CB-1F5E-4097-9000-C08BD1338FAD}" destId="{7A2F8AC4-7039-4374-AF52-8117D73BC026}" srcOrd="0" destOrd="0" presId="urn:microsoft.com/office/officeart/2005/8/layout/cycle8"/>
    <dgm:cxn modelId="{ECD8437F-DFFD-4D5D-960B-2362AEBEF401}" type="presOf" srcId="{8967974A-C5D8-4877-97A8-6E7D5484B81E}" destId="{3DB322D2-6C7D-4E7B-A0AC-86C95C56128A}" srcOrd="0" destOrd="0" presId="urn:microsoft.com/office/officeart/2005/8/layout/cycle8"/>
    <dgm:cxn modelId="{137699F9-AE1B-4A3B-A9C9-D0E31F72A846}" srcId="{D8F630CB-1F5E-4097-9000-C08BD1338FAD}" destId="{704E7CBD-3AEE-4229-B230-B0C769634037}" srcOrd="2" destOrd="0" parTransId="{861C5527-2472-495C-ADCA-EAB2640BF1B0}" sibTransId="{93E30483-D3F3-4F57-A6D9-70E9AAC053FD}"/>
    <dgm:cxn modelId="{AB938445-6703-4E90-89DD-EF9479BB080A}" type="presOf" srcId="{8967974A-C5D8-4877-97A8-6E7D5484B81E}" destId="{D61DBBE8-3EFE-4B93-9808-301522B5E64A}" srcOrd="1" destOrd="0" presId="urn:microsoft.com/office/officeart/2005/8/layout/cycle8"/>
    <dgm:cxn modelId="{7F22519B-A703-49F1-9BA5-8AA770BFAB8C}" srcId="{D8F630CB-1F5E-4097-9000-C08BD1338FAD}" destId="{B8958957-4E16-46F0-81BB-2FCA6A52A96C}" srcOrd="0" destOrd="0" parTransId="{B88FEF7C-86AC-492A-97FF-4F4DA99C439C}" sibTransId="{3E690575-E39D-4D6A-85E5-F2B75850DFA1}"/>
    <dgm:cxn modelId="{5EFBDDA3-73E9-4A40-A122-C6379C01ED15}" type="presOf" srcId="{704E7CBD-3AEE-4229-B230-B0C769634037}" destId="{18D6B93B-C7BF-44DD-AC79-B611F7156028}" srcOrd="0" destOrd="0" presId="urn:microsoft.com/office/officeart/2005/8/layout/cycle8"/>
    <dgm:cxn modelId="{2DA8B08F-BE5A-4F3B-AB5D-261F1F41387C}" type="presOf" srcId="{B8958957-4E16-46F0-81BB-2FCA6A52A96C}" destId="{B159CEE9-CAC4-41AF-B37D-42382F7D93BD}" srcOrd="1" destOrd="0" presId="urn:microsoft.com/office/officeart/2005/8/layout/cycle8"/>
    <dgm:cxn modelId="{08B4A2CB-147D-4792-A966-D4C69C72D11A}" type="presOf" srcId="{B8958957-4E16-46F0-81BB-2FCA6A52A96C}" destId="{C21A5811-A014-4397-ABD7-274C2705454A}" srcOrd="0" destOrd="0" presId="urn:microsoft.com/office/officeart/2005/8/layout/cycle8"/>
    <dgm:cxn modelId="{2320C608-6D58-4C87-BD1C-C92F150153E2}" type="presOf" srcId="{704E7CBD-3AEE-4229-B230-B0C769634037}" destId="{9EB77106-E6AA-442E-8454-4BEA693A8230}" srcOrd="1" destOrd="0" presId="urn:microsoft.com/office/officeart/2005/8/layout/cycle8"/>
    <dgm:cxn modelId="{C3A3E71F-6069-407A-A31F-A758F4D03F3F}" srcId="{D8F630CB-1F5E-4097-9000-C08BD1338FAD}" destId="{8967974A-C5D8-4877-97A8-6E7D5484B81E}" srcOrd="1" destOrd="0" parTransId="{52679A4A-77D1-4BD9-9564-F88090EC881F}" sibTransId="{DF604DF0-B3E3-4666-9ED2-C1292D1EF4FC}"/>
    <dgm:cxn modelId="{5D61AF1D-267E-434D-91B5-AE715F5796CE}" type="presParOf" srcId="{7A2F8AC4-7039-4374-AF52-8117D73BC026}" destId="{C21A5811-A014-4397-ABD7-274C2705454A}" srcOrd="0" destOrd="0" presId="urn:microsoft.com/office/officeart/2005/8/layout/cycle8"/>
    <dgm:cxn modelId="{780324F5-0358-489A-A41D-DF7BAB4A856B}" type="presParOf" srcId="{7A2F8AC4-7039-4374-AF52-8117D73BC026}" destId="{8BE20D5C-6B68-4367-AC2A-1402C825331A}" srcOrd="1" destOrd="0" presId="urn:microsoft.com/office/officeart/2005/8/layout/cycle8"/>
    <dgm:cxn modelId="{B94E53B9-40ED-4441-9885-0CB4B4387921}" type="presParOf" srcId="{7A2F8AC4-7039-4374-AF52-8117D73BC026}" destId="{F1D2A9F0-EB3A-43C6-9DC1-EB68EEDAAFE3}" srcOrd="2" destOrd="0" presId="urn:microsoft.com/office/officeart/2005/8/layout/cycle8"/>
    <dgm:cxn modelId="{C10FBC48-B163-4067-BC31-29C5A4E12F2A}" type="presParOf" srcId="{7A2F8AC4-7039-4374-AF52-8117D73BC026}" destId="{B159CEE9-CAC4-41AF-B37D-42382F7D93BD}" srcOrd="3" destOrd="0" presId="urn:microsoft.com/office/officeart/2005/8/layout/cycle8"/>
    <dgm:cxn modelId="{00D66172-5A25-40AF-96D7-B0D642C1A784}" type="presParOf" srcId="{7A2F8AC4-7039-4374-AF52-8117D73BC026}" destId="{3DB322D2-6C7D-4E7B-A0AC-86C95C56128A}" srcOrd="4" destOrd="0" presId="urn:microsoft.com/office/officeart/2005/8/layout/cycle8"/>
    <dgm:cxn modelId="{54FD9A29-B520-431D-8C3C-D2B1D67BD553}" type="presParOf" srcId="{7A2F8AC4-7039-4374-AF52-8117D73BC026}" destId="{2D583BA2-CD4E-4F13-A172-28B31417446D}" srcOrd="5" destOrd="0" presId="urn:microsoft.com/office/officeart/2005/8/layout/cycle8"/>
    <dgm:cxn modelId="{D6F4F97E-64D6-4AFB-A891-901AEAAE46E6}" type="presParOf" srcId="{7A2F8AC4-7039-4374-AF52-8117D73BC026}" destId="{8D916FA2-540C-4FBF-A736-67BA553699BD}" srcOrd="6" destOrd="0" presId="urn:microsoft.com/office/officeart/2005/8/layout/cycle8"/>
    <dgm:cxn modelId="{A29D31D8-CA12-495D-86EC-8C7142286891}" type="presParOf" srcId="{7A2F8AC4-7039-4374-AF52-8117D73BC026}" destId="{D61DBBE8-3EFE-4B93-9808-301522B5E64A}" srcOrd="7" destOrd="0" presId="urn:microsoft.com/office/officeart/2005/8/layout/cycle8"/>
    <dgm:cxn modelId="{98A756DC-B3D9-4669-9303-57A5312F2FB1}" type="presParOf" srcId="{7A2F8AC4-7039-4374-AF52-8117D73BC026}" destId="{18D6B93B-C7BF-44DD-AC79-B611F7156028}" srcOrd="8" destOrd="0" presId="urn:microsoft.com/office/officeart/2005/8/layout/cycle8"/>
    <dgm:cxn modelId="{A802CF15-E544-4191-93E0-4482CAD10408}" type="presParOf" srcId="{7A2F8AC4-7039-4374-AF52-8117D73BC026}" destId="{301A2BFE-04C5-4C2E-9C98-7EFC31C1B13B}" srcOrd="9" destOrd="0" presId="urn:microsoft.com/office/officeart/2005/8/layout/cycle8"/>
    <dgm:cxn modelId="{F1E0453F-D42A-4D6C-BC00-73DC092B99D1}" type="presParOf" srcId="{7A2F8AC4-7039-4374-AF52-8117D73BC026}" destId="{FA3455C3-67A5-440C-A502-7C98E0DCC36B}" srcOrd="10" destOrd="0" presId="urn:microsoft.com/office/officeart/2005/8/layout/cycle8"/>
    <dgm:cxn modelId="{5BE0922A-7CB7-4408-830D-382E1FC85CDC}" type="presParOf" srcId="{7A2F8AC4-7039-4374-AF52-8117D73BC026}" destId="{9EB77106-E6AA-442E-8454-4BEA693A8230}" srcOrd="11" destOrd="0" presId="urn:microsoft.com/office/officeart/2005/8/layout/cycle8"/>
    <dgm:cxn modelId="{8A7EF05E-1999-456B-8581-800D95C17609}" type="presParOf" srcId="{7A2F8AC4-7039-4374-AF52-8117D73BC026}" destId="{B2B2327A-4985-433F-BB85-58F741C7801C}" srcOrd="12" destOrd="0" presId="urn:microsoft.com/office/officeart/2005/8/layout/cycle8"/>
    <dgm:cxn modelId="{202F35C7-CA30-4DF2-BFCC-4DB8D32629B6}" type="presParOf" srcId="{7A2F8AC4-7039-4374-AF52-8117D73BC026}" destId="{F8485E3C-7B6D-4337-804A-C05AF29F0713}" srcOrd="13" destOrd="0" presId="urn:microsoft.com/office/officeart/2005/8/layout/cycle8"/>
    <dgm:cxn modelId="{915F9505-4C98-4673-8BDC-ED8123167134}" type="presParOf" srcId="{7A2F8AC4-7039-4374-AF52-8117D73BC026}" destId="{80F071C3-08C5-4A10-8960-ABA94FD650EA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1A5811-A014-4397-ABD7-274C2705454A}">
      <dsp:nvSpPr>
        <dsp:cNvPr id="0" name=""/>
        <dsp:cNvSpPr/>
      </dsp:nvSpPr>
      <dsp:spPr>
        <a:xfrm>
          <a:off x="2410974" y="297179"/>
          <a:ext cx="3840480" cy="3840480"/>
        </a:xfrm>
        <a:prstGeom prst="pie">
          <a:avLst>
            <a:gd name="adj1" fmla="val 16200000"/>
            <a:gd name="adj2" fmla="val 18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700" kern="1200" dirty="0" smtClean="0"/>
            <a:t>International </a:t>
          </a:r>
          <a:r>
            <a:rPr lang="sl-SI" sz="1700" kern="1200" dirty="0" err="1" smtClean="0"/>
            <a:t>events</a:t>
          </a:r>
          <a:r>
            <a:rPr lang="sl-SI" sz="1700" kern="1200" dirty="0" smtClean="0"/>
            <a:t> – Project </a:t>
          </a:r>
          <a:r>
            <a:rPr lang="sl-SI" sz="1700" kern="1200" dirty="0" err="1" smtClean="0"/>
            <a:t>labs</a:t>
          </a:r>
          <a:r>
            <a:rPr lang="sl-SI" sz="1700" kern="1200" dirty="0" smtClean="0"/>
            <a:t> </a:t>
          </a:r>
          <a:endParaRPr lang="en-US" sz="1700" kern="1200" dirty="0"/>
        </a:p>
      </dsp:txBody>
      <dsp:txXfrm>
        <a:off x="4434998" y="1110995"/>
        <a:ext cx="1371600" cy="1143000"/>
      </dsp:txXfrm>
    </dsp:sp>
    <dsp:sp modelId="{3DB322D2-6C7D-4E7B-A0AC-86C95C56128A}">
      <dsp:nvSpPr>
        <dsp:cNvPr id="0" name=""/>
        <dsp:cNvSpPr/>
      </dsp:nvSpPr>
      <dsp:spPr>
        <a:xfrm>
          <a:off x="2331879" y="434339"/>
          <a:ext cx="3840480" cy="3840480"/>
        </a:xfrm>
        <a:prstGeom prst="pie">
          <a:avLst>
            <a:gd name="adj1" fmla="val 1800000"/>
            <a:gd name="adj2" fmla="val 90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700" kern="1200" dirty="0" err="1" smtClean="0"/>
            <a:t>Coaching</a:t>
          </a:r>
          <a:r>
            <a:rPr lang="sl-SI" sz="1700" kern="1200" dirty="0" smtClean="0"/>
            <a:t> </a:t>
          </a:r>
          <a:endParaRPr lang="en-US" sz="1700" kern="1200" dirty="0"/>
        </a:p>
      </dsp:txBody>
      <dsp:txXfrm>
        <a:off x="3246279" y="2926080"/>
        <a:ext cx="2057400" cy="1005840"/>
      </dsp:txXfrm>
    </dsp:sp>
    <dsp:sp modelId="{18D6B93B-C7BF-44DD-AC79-B611F7156028}">
      <dsp:nvSpPr>
        <dsp:cNvPr id="0" name=""/>
        <dsp:cNvSpPr/>
      </dsp:nvSpPr>
      <dsp:spPr>
        <a:xfrm>
          <a:off x="2254165" y="389658"/>
          <a:ext cx="3840480" cy="3840480"/>
        </a:xfrm>
        <a:prstGeom prst="pie">
          <a:avLst>
            <a:gd name="adj1" fmla="val 9000000"/>
            <a:gd name="adj2" fmla="val 162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700" kern="1200" dirty="0" err="1" smtClean="0"/>
            <a:t>National</a:t>
          </a:r>
          <a:r>
            <a:rPr lang="sl-SI" sz="1700" kern="1200" dirty="0" smtClean="0"/>
            <a:t> </a:t>
          </a:r>
          <a:r>
            <a:rPr lang="sl-SI" sz="1700" kern="1200" dirty="0" err="1" smtClean="0"/>
            <a:t>events</a:t>
          </a:r>
          <a:endParaRPr lang="en-US" sz="1700" kern="1200" dirty="0"/>
        </a:p>
      </dsp:txBody>
      <dsp:txXfrm>
        <a:off x="2699021" y="1203474"/>
        <a:ext cx="1371600" cy="1143000"/>
      </dsp:txXfrm>
    </dsp:sp>
    <dsp:sp modelId="{B2B2327A-4985-433F-BB85-58F741C7801C}">
      <dsp:nvSpPr>
        <dsp:cNvPr id="0" name=""/>
        <dsp:cNvSpPr/>
      </dsp:nvSpPr>
      <dsp:spPr>
        <a:xfrm>
          <a:off x="2173547" y="59435"/>
          <a:ext cx="4315968" cy="4315968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485E3C-7B6D-4337-804A-C05AF29F0713}">
      <dsp:nvSpPr>
        <dsp:cNvPr id="0" name=""/>
        <dsp:cNvSpPr/>
      </dsp:nvSpPr>
      <dsp:spPr>
        <a:xfrm>
          <a:off x="2094135" y="196353"/>
          <a:ext cx="4315968" cy="4315968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F071C3-08C5-4A10-8960-ABA94FD650EA}">
      <dsp:nvSpPr>
        <dsp:cNvPr id="0" name=""/>
        <dsp:cNvSpPr/>
      </dsp:nvSpPr>
      <dsp:spPr>
        <a:xfrm>
          <a:off x="2016104" y="151914"/>
          <a:ext cx="4315968" cy="4315968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F1E4F1-28EA-4998-A89F-0B3E32577806}" type="datetimeFigureOut">
              <a:rPr lang="en-GB" smtClean="0"/>
              <a:t>20/06/2018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1B6314-C0E1-43F3-B12A-30D846E668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42438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6/20/2018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6/20/2018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6/20/2018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51520" y="2819400"/>
            <a:ext cx="8640960" cy="3417912"/>
          </a:xfrm>
        </p:spPr>
        <p:txBody>
          <a:bodyPr>
            <a:noAutofit/>
          </a:bodyPr>
          <a:lstStyle/>
          <a:p>
            <a:r>
              <a:rPr lang="en-GB" sz="2800" dirty="0" smtClean="0"/>
              <a:t>Intro by</a:t>
            </a:r>
          </a:p>
          <a:p>
            <a:endParaRPr lang="en-GB" sz="2800" dirty="0" smtClean="0"/>
          </a:p>
          <a:p>
            <a:r>
              <a:rPr lang="en-GB" sz="2800" dirty="0" smtClean="0"/>
              <a:t>Tony </a:t>
            </a:r>
            <a:r>
              <a:rPr lang="en-GB" sz="2800" dirty="0" err="1" smtClean="0"/>
              <a:t>Geudens</a:t>
            </a:r>
            <a:endParaRPr lang="en-GB" sz="2800" dirty="0" smtClean="0"/>
          </a:p>
          <a:p>
            <a:r>
              <a:rPr lang="en-GB" sz="2800" dirty="0" smtClean="0"/>
              <a:t>Brigitte </a:t>
            </a:r>
            <a:r>
              <a:rPr lang="en-GB" sz="2800" dirty="0" err="1" smtClean="0"/>
              <a:t>DaouAdi</a:t>
            </a:r>
            <a:endParaRPr lang="en-GB" sz="2800" dirty="0" smtClean="0"/>
          </a:p>
          <a:p>
            <a:r>
              <a:rPr lang="en-GB" sz="2800" dirty="0" smtClean="0"/>
              <a:t>Maja </a:t>
            </a:r>
            <a:r>
              <a:rPr lang="en-GB" sz="2800" dirty="0" err="1" smtClean="0"/>
              <a:t>Drobne</a:t>
            </a:r>
            <a:endParaRPr lang="en-GB" sz="2800" dirty="0" smtClean="0"/>
          </a:p>
          <a:p>
            <a:endParaRPr lang="en-GB" sz="2800" dirty="0"/>
          </a:p>
          <a:p>
            <a:r>
              <a:rPr lang="en-GB" sz="1800" dirty="0" smtClean="0"/>
              <a:t>www.SALTO-youth.net/SPInclusion</a:t>
            </a:r>
            <a:endParaRPr lang="en-GB" sz="18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 smtClean="0"/>
              <a:t>Strategic Partnership on</a:t>
            </a:r>
            <a:br>
              <a:rPr lang="en-GB" b="1" dirty="0" smtClean="0"/>
            </a:br>
            <a:r>
              <a:rPr lang="en-GB" b="1" dirty="0" smtClean="0"/>
              <a:t>INCLUSION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093898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Additional results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lvl="4"/>
            <a:r>
              <a:rPr lang="en-GB" sz="2700" b="1" dirty="0"/>
              <a:t>Inspirational publication </a:t>
            </a:r>
            <a:r>
              <a:rPr lang="en-GB" sz="2700" dirty="0"/>
              <a:t>on projects involving young people with a disability </a:t>
            </a:r>
            <a:r>
              <a:rPr lang="en-GB" sz="2700" dirty="0" smtClean="0"/>
              <a:t/>
            </a:r>
            <a:br>
              <a:rPr lang="en-GB" sz="2700" dirty="0" smtClean="0"/>
            </a:br>
            <a:r>
              <a:rPr lang="en-GB" sz="2700" dirty="0" smtClean="0"/>
              <a:t>(by FR</a:t>
            </a:r>
            <a:r>
              <a:rPr lang="en-GB" sz="2700" dirty="0"/>
              <a:t>, BE-FR)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r>
              <a:rPr lang="en-GB" b="1" dirty="0" smtClean="0"/>
              <a:t>Cookbook</a:t>
            </a:r>
            <a:r>
              <a:rPr lang="en-GB" dirty="0" smtClean="0"/>
              <a:t> with Inclusion Recipes for NAs </a:t>
            </a:r>
            <a:br>
              <a:rPr lang="en-GB" dirty="0" smtClean="0"/>
            </a:br>
            <a:r>
              <a:rPr lang="en-GB" dirty="0" smtClean="0"/>
              <a:t>(Harvesting Conference, June 2018, PT)</a:t>
            </a:r>
            <a:br>
              <a:rPr lang="en-GB" dirty="0" smtClean="0"/>
            </a:br>
            <a:endParaRPr lang="en-GB" dirty="0" smtClean="0"/>
          </a:p>
          <a:p>
            <a:pPr lvl="4"/>
            <a:r>
              <a:rPr lang="en-GB" sz="2700" b="1" dirty="0"/>
              <a:t>Cheat sheets </a:t>
            </a:r>
            <a:r>
              <a:rPr lang="en-GB" sz="2700" dirty="0"/>
              <a:t>on inclusion topics </a:t>
            </a:r>
            <a:r>
              <a:rPr lang="en-GB" sz="2700" dirty="0" smtClean="0"/>
              <a:t/>
            </a:r>
            <a:br>
              <a:rPr lang="en-GB" sz="2700" dirty="0" smtClean="0"/>
            </a:br>
            <a:r>
              <a:rPr lang="en-GB" sz="2700" dirty="0" smtClean="0"/>
              <a:t>e.g. Proportionality, (ongoing</a:t>
            </a:r>
            <a:r>
              <a:rPr lang="en-GB" sz="2700" dirty="0"/>
              <a:t>)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r>
              <a:rPr lang="en-GB" b="1" dirty="0" smtClean="0"/>
              <a:t>4 Partners joining + another cycle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(IE, LT,PL, SALTO SEE)</a:t>
            </a:r>
            <a:endParaRPr lang="en-GB" dirty="0"/>
          </a:p>
        </p:txBody>
      </p:sp>
      <p:pic>
        <p:nvPicPr>
          <p:cNvPr id="4101" name="Picture 5" descr="C:\Users\Tony\AppData\Local\Microsoft\Windows\INetCache\IE\WOFQNIC2\johnny-automatic-bbq-tools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276" y="2862954"/>
            <a:ext cx="1495117" cy="781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C:\Users\Tony\AppData\Local\Microsoft\Windows\INetCache\IE\IJIK164U\Si-tienes-una-idea-tendrás-una-realidad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19652"/>
            <a:ext cx="857303" cy="1117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C:\Users\Tony\AppData\Local\Microsoft\Windows\INetCache\IE\2JB4MMGD\animated-blue-cartoon-eyes-hi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22134"/>
            <a:ext cx="1078387" cy="780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9" name="Picture 13" descr="C:\Users\Tony\AppData\Local\Microsoft\Windows\INetCache\IE\LQNGNUDP\baby-feet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34367">
            <a:off x="6273371" y="5264720"/>
            <a:ext cx="981927" cy="116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3" descr="C:\Users\Tony\AppData\Local\Microsoft\Windows\INetCache\IE\LQNGNUDP\baby-feet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34367">
            <a:off x="7281102" y="5213234"/>
            <a:ext cx="900558" cy="106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3" descr="C:\Users\Tony\AppData\Local\Microsoft\Windows\INetCache\IE\LQNGNUDP\baby-feet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34367">
            <a:off x="8188156" y="5340327"/>
            <a:ext cx="676603" cy="802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8551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Questions?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b="1" dirty="0" smtClean="0"/>
          </a:p>
          <a:p>
            <a:pPr marL="0" indent="0" algn="ctr">
              <a:buNone/>
            </a:pPr>
            <a:r>
              <a:rPr lang="en-GB" b="1" dirty="0" smtClean="0"/>
              <a:t>Your National Agency</a:t>
            </a:r>
          </a:p>
          <a:p>
            <a:pPr marL="0" indent="0" algn="ctr">
              <a:buNone/>
            </a:pPr>
            <a:endParaRPr lang="en-GB" b="1" dirty="0" smtClean="0"/>
          </a:p>
          <a:p>
            <a:pPr marL="0" indent="0" algn="ctr">
              <a:buNone/>
            </a:pPr>
            <a:r>
              <a:rPr lang="en-GB" b="1" dirty="0" smtClean="0"/>
              <a:t>SALTO Inclusion &amp; Diversity </a:t>
            </a:r>
          </a:p>
          <a:p>
            <a:pPr marL="0" indent="0" algn="ctr">
              <a:buNone/>
            </a:pPr>
            <a:r>
              <a:rPr lang="en-GB" dirty="0" smtClean="0"/>
              <a:t>(coordination)</a:t>
            </a:r>
          </a:p>
          <a:p>
            <a:pPr marL="0" indent="0" algn="ctr">
              <a:buNone/>
            </a:pPr>
            <a:r>
              <a:rPr lang="en-GB" sz="2000" i="1" dirty="0" err="1" smtClean="0"/>
              <a:t>Andreia</a:t>
            </a:r>
            <a:r>
              <a:rPr lang="en-GB" sz="2000" i="1" dirty="0" smtClean="0"/>
              <a:t> </a:t>
            </a:r>
            <a:r>
              <a:rPr lang="en-GB" sz="2000" i="1" dirty="0" err="1" smtClean="0"/>
              <a:t>Henriques</a:t>
            </a:r>
            <a:r>
              <a:rPr lang="en-GB" sz="2000" i="1" dirty="0" smtClean="0"/>
              <a:t> (andreia@salto-youth.net)</a:t>
            </a:r>
          </a:p>
          <a:p>
            <a:pPr marL="0" indent="0" algn="ctr">
              <a:buNone/>
            </a:pPr>
            <a:r>
              <a:rPr lang="en-GB" sz="2000" i="1" dirty="0" smtClean="0"/>
              <a:t>Tony </a:t>
            </a:r>
            <a:r>
              <a:rPr lang="en-GB" sz="2000" i="1" dirty="0" err="1" smtClean="0"/>
              <a:t>Geudens</a:t>
            </a:r>
            <a:r>
              <a:rPr lang="en-GB" sz="2000" i="1" dirty="0" smtClean="0"/>
              <a:t> (tony@salto-youth.net)</a:t>
            </a:r>
            <a:endParaRPr lang="en-GB" sz="20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4916312"/>
            <a:ext cx="2664296" cy="139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222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Why do we focus on Inclusion?</a:t>
            </a:r>
            <a:endParaRPr lang="en-GB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23528" y="1527048"/>
            <a:ext cx="8482144" cy="492628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b="1" dirty="0" smtClean="0"/>
              <a:t>The usual participants in </a:t>
            </a:r>
            <a:r>
              <a:rPr lang="en-GB" b="1" dirty="0"/>
              <a:t>E</a:t>
            </a:r>
            <a:r>
              <a:rPr lang="en-GB" b="1" dirty="0" smtClean="0"/>
              <a:t>rasmus+ are:</a:t>
            </a:r>
          </a:p>
          <a:p>
            <a:r>
              <a:rPr lang="en-GB" dirty="0" smtClean="0"/>
              <a:t>White, middle class, well-off, Colgate-smile </a:t>
            </a:r>
            <a:br>
              <a:rPr lang="en-GB" dirty="0" smtClean="0"/>
            </a:br>
            <a:r>
              <a:rPr lang="en-GB" dirty="0" smtClean="0"/>
              <a:t>bright university </a:t>
            </a:r>
            <a:r>
              <a:rPr lang="en-GB" dirty="0" smtClean="0"/>
              <a:t>students from the capital/cities</a:t>
            </a:r>
          </a:p>
          <a:p>
            <a:endParaRPr lang="en-GB" b="1" dirty="0" smtClean="0"/>
          </a:p>
          <a:p>
            <a:endParaRPr lang="en-GB" b="1" dirty="0"/>
          </a:p>
          <a:p>
            <a:endParaRPr lang="en-GB" b="1" dirty="0" smtClean="0"/>
          </a:p>
          <a:p>
            <a:endParaRPr lang="en-GB" b="1" dirty="0" smtClean="0"/>
          </a:p>
          <a:p>
            <a:endParaRPr lang="en-GB" b="1" dirty="0"/>
          </a:p>
          <a:p>
            <a:r>
              <a:rPr lang="en-GB" b="1" dirty="0" smtClean="0"/>
              <a:t>The Erasmus+ programme wants to include all!</a:t>
            </a:r>
          </a:p>
          <a:p>
            <a:r>
              <a:rPr lang="en-GB" dirty="0" smtClean="0"/>
              <a:t>E.g. different backgrounds, abilities, schooling,…</a:t>
            </a:r>
            <a:br>
              <a:rPr lang="en-GB" dirty="0" smtClean="0"/>
            </a:br>
            <a:r>
              <a:rPr lang="en-GB" dirty="0" smtClean="0"/>
              <a:t>from different parts of the country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44" y="2834332"/>
            <a:ext cx="3431292" cy="2284144"/>
          </a:xfrm>
          <a:prstGeom prst="rect">
            <a:avLst/>
          </a:prstGeom>
        </p:spPr>
      </p:pic>
      <p:pic>
        <p:nvPicPr>
          <p:cNvPr id="1026" name="Picture 2" descr="https://i.pinimg.com/originals/a2/30/16/a230160283e2a4f2aecb7af189c08ee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272" y="2806900"/>
            <a:ext cx="3024336" cy="2258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91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17 NAs/SALTO reach out to 3 groups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835696" y="1527048"/>
            <a:ext cx="6969976" cy="50703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Organisations working with:</a:t>
            </a:r>
          </a:p>
          <a:p>
            <a:pPr fontAlgn="base"/>
            <a:r>
              <a:rPr lang="en-GB" b="1" dirty="0" smtClean="0"/>
              <a:t>disability </a:t>
            </a:r>
            <a:r>
              <a:rPr lang="en-GB" b="1" dirty="0"/>
              <a:t>and health issues </a:t>
            </a:r>
            <a:r>
              <a:rPr lang="en-GB" dirty="0" smtClean="0"/>
              <a:t>(8)</a:t>
            </a: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dirty="0" smtClean="0"/>
              <a:t>(</a:t>
            </a:r>
            <a:r>
              <a:rPr lang="en-GB" u="sng" dirty="0"/>
              <a:t>FR</a:t>
            </a:r>
            <a:r>
              <a:rPr lang="en-GB" dirty="0"/>
              <a:t>, </a:t>
            </a:r>
            <a:r>
              <a:rPr lang="en-GB" dirty="0" smtClean="0"/>
              <a:t>DE</a:t>
            </a:r>
            <a:r>
              <a:rPr lang="en-GB" dirty="0"/>
              <a:t>, </a:t>
            </a:r>
            <a:r>
              <a:rPr lang="en-GB" dirty="0" smtClean="0"/>
              <a:t>IS</a:t>
            </a:r>
            <a:r>
              <a:rPr lang="en-GB" dirty="0"/>
              <a:t>, LV, </a:t>
            </a:r>
            <a:r>
              <a:rPr lang="en-GB" dirty="0" smtClean="0"/>
              <a:t>EE, HU, PL, SALTO SEE)</a:t>
            </a:r>
            <a:br>
              <a:rPr lang="en-GB" dirty="0" smtClean="0"/>
            </a:br>
            <a:endParaRPr lang="en-GB" dirty="0"/>
          </a:p>
          <a:p>
            <a:pPr fontAlgn="base"/>
            <a:r>
              <a:rPr lang="en-GB" dirty="0" smtClean="0"/>
              <a:t>young </a:t>
            </a:r>
            <a:r>
              <a:rPr lang="en-GB" dirty="0"/>
              <a:t>people </a:t>
            </a:r>
            <a:r>
              <a:rPr lang="en-GB" b="1" dirty="0"/>
              <a:t>in NEET </a:t>
            </a:r>
            <a:r>
              <a:rPr lang="en-GB" b="1" dirty="0" smtClean="0"/>
              <a:t>situation</a:t>
            </a:r>
            <a:r>
              <a:rPr lang="en-GB" dirty="0"/>
              <a:t> </a:t>
            </a:r>
            <a:r>
              <a:rPr lang="en-GB" dirty="0" smtClean="0"/>
              <a:t>(8)</a:t>
            </a:r>
            <a:br>
              <a:rPr lang="en-GB" dirty="0" smtClean="0"/>
            </a:br>
            <a:r>
              <a:rPr lang="en-GB" dirty="0" smtClean="0"/>
              <a:t>(</a:t>
            </a:r>
            <a:r>
              <a:rPr lang="en-GB" u="sng" dirty="0"/>
              <a:t>EE</a:t>
            </a:r>
            <a:r>
              <a:rPr lang="en-GB" dirty="0"/>
              <a:t>, LV, LT, AT, UK, </a:t>
            </a:r>
            <a:r>
              <a:rPr lang="en-GB" dirty="0" smtClean="0"/>
              <a:t>CZ</a:t>
            </a:r>
            <a:r>
              <a:rPr lang="en-GB" dirty="0"/>
              <a:t>, RO, </a:t>
            </a:r>
            <a:r>
              <a:rPr lang="en-GB" dirty="0" smtClean="0"/>
              <a:t>PT, IT)</a:t>
            </a:r>
            <a:br>
              <a:rPr lang="en-GB" dirty="0" smtClean="0"/>
            </a:br>
            <a:endParaRPr lang="en-GB" dirty="0"/>
          </a:p>
          <a:p>
            <a:pPr fontAlgn="base"/>
            <a:r>
              <a:rPr lang="en-GB" b="1" dirty="0" smtClean="0"/>
              <a:t>Disadvantaged (rural) areas</a:t>
            </a:r>
            <a:r>
              <a:rPr lang="en-GB" b="1" dirty="0"/>
              <a:t> </a:t>
            </a:r>
            <a:r>
              <a:rPr lang="en-GB" dirty="0" smtClean="0"/>
              <a:t>(5)</a:t>
            </a: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dirty="0" smtClean="0"/>
              <a:t>(</a:t>
            </a:r>
            <a:r>
              <a:rPr lang="en-GB" u="sng" dirty="0" smtClean="0"/>
              <a:t>SI</a:t>
            </a:r>
            <a:r>
              <a:rPr lang="en-GB" dirty="0" smtClean="0"/>
              <a:t>, EE</a:t>
            </a:r>
            <a:r>
              <a:rPr lang="en-GB" dirty="0"/>
              <a:t>, RO, </a:t>
            </a:r>
            <a:r>
              <a:rPr lang="en-GB" dirty="0" smtClean="0"/>
              <a:t>PT</a:t>
            </a:r>
            <a:r>
              <a:rPr lang="en-GB" dirty="0"/>
              <a:t>, </a:t>
            </a:r>
            <a:r>
              <a:rPr lang="en-GB" dirty="0" smtClean="0"/>
              <a:t>IE)</a:t>
            </a:r>
          </a:p>
        </p:txBody>
      </p:sp>
      <p:pic>
        <p:nvPicPr>
          <p:cNvPr id="2050" name="Picture 2" descr="C:\Program Files (x86)\Microsoft Office\MEDIA\CAGCAT10\j0293238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68" y="2063223"/>
            <a:ext cx="1264797" cy="933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Tony\AppData\Local\Microsoft\Windows\INetCache\IE\IJIK164U\Graduation_Thinker_LuMaxArt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78407"/>
            <a:ext cx="1158705" cy="1158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Tony\AppData\Local\Microsoft\Windows\INetCache\IE\IJIK164U\1305612144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49" y="4644786"/>
            <a:ext cx="1451747" cy="1088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8776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A step-by-step approach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75656" y="1527048"/>
            <a:ext cx="7344816" cy="4572000"/>
          </a:xfrm>
        </p:spPr>
        <p:txBody>
          <a:bodyPr>
            <a:normAutofit/>
          </a:bodyPr>
          <a:lstStyle/>
          <a:p>
            <a:pPr marL="514350" indent="-514350" fontAlgn="base">
              <a:buFont typeface="+mj-lt"/>
              <a:buAutoNum type="arabicPeriod"/>
            </a:pPr>
            <a:r>
              <a:rPr lang="en-GB" b="1" dirty="0" smtClean="0"/>
              <a:t>Mapping</a:t>
            </a:r>
            <a:r>
              <a:rPr lang="en-GB" b="1" dirty="0"/>
              <a:t> </a:t>
            </a:r>
            <a:r>
              <a:rPr lang="en-GB" dirty="0" smtClean="0"/>
              <a:t>who works with the target group &amp;</a:t>
            </a:r>
            <a:r>
              <a:rPr lang="en-GB" dirty="0"/>
              <a:t> needs </a:t>
            </a:r>
            <a:r>
              <a:rPr lang="en-GB" dirty="0" smtClean="0"/>
              <a:t>analysis (where is the potential)</a:t>
            </a:r>
            <a:endParaRPr lang="en-GB" dirty="0"/>
          </a:p>
          <a:p>
            <a:pPr marL="514350" indent="-514350" fontAlgn="base">
              <a:buFont typeface="+mj-lt"/>
              <a:buAutoNum type="arabicPeriod"/>
            </a:pPr>
            <a:r>
              <a:rPr lang="en-GB" b="1" dirty="0" smtClean="0"/>
              <a:t>Motivating</a:t>
            </a:r>
            <a:r>
              <a:rPr lang="en-GB" dirty="0"/>
              <a:t> </a:t>
            </a:r>
            <a:r>
              <a:rPr lang="en-GB" dirty="0" smtClean="0"/>
              <a:t>&amp;</a:t>
            </a:r>
            <a:r>
              <a:rPr lang="en-GB" dirty="0"/>
              <a:t> </a:t>
            </a:r>
            <a:r>
              <a:rPr lang="en-GB" b="1" dirty="0"/>
              <a:t>capacity </a:t>
            </a:r>
            <a:r>
              <a:rPr lang="en-GB" b="1" dirty="0" smtClean="0"/>
              <a:t>building </a:t>
            </a:r>
            <a:br>
              <a:rPr lang="en-GB" b="1" dirty="0" smtClean="0"/>
            </a:br>
            <a:r>
              <a:rPr lang="en-GB" dirty="0" smtClean="0"/>
              <a:t>(how Erasmus+ can reach your objectives)</a:t>
            </a:r>
            <a:endParaRPr lang="en-GB" dirty="0"/>
          </a:p>
          <a:p>
            <a:pPr marL="514350" indent="-514350" fontAlgn="base">
              <a:buFont typeface="+mj-lt"/>
              <a:buAutoNum type="arabicPeriod"/>
            </a:pPr>
            <a:r>
              <a:rPr lang="en-GB" b="1" dirty="0"/>
              <a:t>P</a:t>
            </a:r>
            <a:r>
              <a:rPr lang="en-GB" b="1" dirty="0" smtClean="0"/>
              <a:t>artnership </a:t>
            </a:r>
            <a:r>
              <a:rPr lang="en-GB" b="1" dirty="0"/>
              <a:t>building </a:t>
            </a:r>
            <a:r>
              <a:rPr lang="en-GB" dirty="0" smtClean="0"/>
              <a:t>&amp; networking </a:t>
            </a:r>
            <a:br>
              <a:rPr lang="en-GB" dirty="0" smtClean="0"/>
            </a:br>
            <a:r>
              <a:rPr lang="en-GB" dirty="0" smtClean="0"/>
              <a:t>(find partners for international projects)</a:t>
            </a:r>
            <a:endParaRPr lang="en-GB" dirty="0"/>
          </a:p>
          <a:p>
            <a:pPr marL="514350" indent="-514350" fontAlgn="base">
              <a:buFont typeface="+mj-lt"/>
              <a:buAutoNum type="arabicPeriod"/>
            </a:pPr>
            <a:r>
              <a:rPr lang="en-GB" b="1" dirty="0"/>
              <a:t>S</a:t>
            </a:r>
            <a:r>
              <a:rPr lang="en-GB" b="1" dirty="0" smtClean="0"/>
              <a:t>upport</a:t>
            </a:r>
            <a:r>
              <a:rPr lang="en-GB" b="1" dirty="0"/>
              <a:t> </a:t>
            </a:r>
            <a:r>
              <a:rPr lang="en-GB" dirty="0"/>
              <a:t>for international </a:t>
            </a:r>
            <a:r>
              <a:rPr lang="en-GB" dirty="0" smtClean="0"/>
              <a:t>mobility</a:t>
            </a:r>
            <a:br>
              <a:rPr lang="en-GB" dirty="0" smtClean="0"/>
            </a:br>
            <a:r>
              <a:rPr lang="en-GB" dirty="0" smtClean="0"/>
              <a:t>(leading to successful applications)</a:t>
            </a:r>
          </a:p>
          <a:p>
            <a:pPr marL="0" indent="0" fontAlgn="base">
              <a:buNone/>
            </a:pPr>
            <a:endParaRPr lang="en-GB" dirty="0" smtClean="0"/>
          </a:p>
          <a:p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51518" y="5301208"/>
            <a:ext cx="8770419" cy="1245496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Font typeface="Wingdings 2"/>
              <a:buNone/>
            </a:pPr>
            <a:r>
              <a:rPr lang="en-GB" dirty="0" smtClean="0"/>
              <a:t>Mapping  </a:t>
            </a:r>
            <a:r>
              <a:rPr lang="en-GB" b="1" dirty="0" smtClean="0"/>
              <a:t>resources &amp; tools</a:t>
            </a:r>
            <a:r>
              <a:rPr lang="en-GB" dirty="0" smtClean="0"/>
              <a:t> or creating new ones</a:t>
            </a:r>
          </a:p>
          <a:p>
            <a:pPr marL="0" indent="0" fontAlgn="base">
              <a:buFont typeface="Wingdings 2"/>
              <a:buNone/>
            </a:pPr>
            <a:r>
              <a:rPr lang="en-GB" b="1" dirty="0" smtClean="0"/>
              <a:t>Monitoring</a:t>
            </a:r>
            <a:r>
              <a:rPr lang="en-GB" dirty="0" smtClean="0"/>
              <a:t> impact &amp; </a:t>
            </a:r>
            <a:r>
              <a:rPr lang="en-GB" b="1" dirty="0" smtClean="0"/>
              <a:t>documenting </a:t>
            </a:r>
            <a:r>
              <a:rPr lang="en-GB" dirty="0" smtClean="0"/>
              <a:t>the tested approaches</a:t>
            </a:r>
          </a:p>
          <a:p>
            <a:endParaRPr lang="en-GB" dirty="0"/>
          </a:p>
        </p:txBody>
      </p:sp>
      <p:pic>
        <p:nvPicPr>
          <p:cNvPr id="1028" name="Picture 4" descr="C:\Users\Tony\AppData\Local\Microsoft\Windows\INetCache\IE\2JB4MMGD\magnifying-41355_960_72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06" y="1513451"/>
            <a:ext cx="1039552" cy="763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1519" y="2316781"/>
            <a:ext cx="1085341" cy="11122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42" y="4126986"/>
            <a:ext cx="886190" cy="886190"/>
          </a:xfrm>
          <a:prstGeom prst="rect">
            <a:avLst/>
          </a:prstGeom>
        </p:spPr>
      </p:pic>
      <p:pic>
        <p:nvPicPr>
          <p:cNvPr id="1032" name="Picture 8" descr="C:\Users\Tony\AppData\Local\Microsoft\Windows\INetCache\IE\IJIK164U\Arch_bridge_icon.svg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42" y="3428999"/>
            <a:ext cx="1186634" cy="64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0511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Results so far (June 2018)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3910208" cy="1950218"/>
          </a:xfrm>
        </p:spPr>
        <p:txBody>
          <a:bodyPr>
            <a:noAutofit/>
          </a:bodyPr>
          <a:lstStyle/>
          <a:p>
            <a:pPr fontAlgn="base"/>
            <a:r>
              <a:rPr lang="en-GB" sz="2000" b="1" dirty="0" smtClean="0"/>
              <a:t>Outreach</a:t>
            </a:r>
            <a:r>
              <a:rPr lang="en-GB" sz="2000" dirty="0" smtClean="0"/>
              <a:t> </a:t>
            </a:r>
            <a:br>
              <a:rPr lang="en-GB" sz="2000" dirty="0" smtClean="0"/>
            </a:br>
            <a:r>
              <a:rPr lang="en-GB" sz="2000" b="1" dirty="0" smtClean="0"/>
              <a:t>2237</a:t>
            </a:r>
            <a:r>
              <a:rPr lang="en-GB" sz="2000" dirty="0" smtClean="0"/>
              <a:t> NEW </a:t>
            </a:r>
            <a:br>
              <a:rPr lang="en-GB" sz="2000" dirty="0" smtClean="0"/>
            </a:br>
            <a:r>
              <a:rPr lang="en-GB" sz="2000" dirty="0" smtClean="0"/>
              <a:t>inclusion </a:t>
            </a:r>
            <a:br>
              <a:rPr lang="en-GB" sz="2000" dirty="0" smtClean="0"/>
            </a:br>
            <a:r>
              <a:rPr lang="en-GB" sz="2000" dirty="0" smtClean="0"/>
              <a:t>organisations</a:t>
            </a: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 smtClean="0"/>
              <a:t>contacted</a:t>
            </a:r>
          </a:p>
        </p:txBody>
      </p:sp>
      <p:pic>
        <p:nvPicPr>
          <p:cNvPr id="3074" name="Picture 2" descr="C:\Users\Tony\AppData\Local\Microsoft\Windows\INetCache\IE\2JB4MMGD\67px-Flashing_Lure_Fishing_Rod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78849" y="980728"/>
            <a:ext cx="2081581" cy="2438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874646" y="1484784"/>
            <a:ext cx="3873818" cy="1934451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GB" sz="2000" b="1" dirty="0" smtClean="0"/>
              <a:t>Response rate</a:t>
            </a:r>
            <a:r>
              <a:rPr lang="en-GB" sz="2000" dirty="0"/>
              <a:t/>
            </a:r>
            <a:br>
              <a:rPr lang="en-GB" sz="2000" dirty="0"/>
            </a:br>
            <a:r>
              <a:rPr lang="en-GB" sz="2000" b="1" dirty="0" smtClean="0"/>
              <a:t>625</a:t>
            </a:r>
            <a:r>
              <a:rPr lang="en-GB" sz="2000" dirty="0" smtClean="0"/>
              <a:t> of those org </a:t>
            </a:r>
            <a:r>
              <a:rPr lang="en-GB" sz="2000" b="1" dirty="0" smtClean="0"/>
              <a:t>(=28%)</a:t>
            </a:r>
            <a:r>
              <a:rPr lang="en-GB" sz="2000" dirty="0" smtClean="0"/>
              <a:t> </a:t>
            </a:r>
            <a:br>
              <a:rPr lang="en-GB" sz="2000" dirty="0" smtClean="0"/>
            </a:br>
            <a:r>
              <a:rPr lang="en-GB" sz="2000" dirty="0" smtClean="0"/>
              <a:t>responded positively/</a:t>
            </a:r>
            <a:br>
              <a:rPr lang="en-GB" sz="2000" dirty="0" smtClean="0"/>
            </a:br>
            <a:r>
              <a:rPr lang="en-GB" sz="2000" dirty="0" smtClean="0"/>
              <a:t>showed interest</a:t>
            </a:r>
          </a:p>
        </p:txBody>
      </p:sp>
      <p:pic>
        <p:nvPicPr>
          <p:cNvPr id="3076" name="Picture 4" descr="C:\Users\Tony\AppData\Local\Microsoft\Windows\INetCache\IE\2JB4MMGD\Happy-fish-9684-large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5" y="2869425"/>
            <a:ext cx="976299" cy="730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Tony\AppData\Local\Microsoft\Windows\INetCache\IE\2JB4MMGD\Happy-fish-9684-large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121065"/>
            <a:ext cx="938658" cy="702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Tony\AppData\Local\Microsoft\Windows\INetCache\IE\2JB4MMGD\Happy-fish-9684-large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555" y="2878446"/>
            <a:ext cx="1216829" cy="910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251520" y="5589240"/>
            <a:ext cx="8793360" cy="1008112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GB" sz="2000" b="1" dirty="0" smtClean="0">
                <a:solidFill>
                  <a:srgbClr val="FF0000"/>
                </a:solidFill>
              </a:rPr>
              <a:t>45 Erasmus+ projects</a:t>
            </a:r>
            <a:r>
              <a:rPr lang="en-GB" sz="2000" dirty="0" smtClean="0"/>
              <a:t> (more at October deadline)</a:t>
            </a:r>
          </a:p>
          <a:p>
            <a:pPr fontAlgn="base"/>
            <a:r>
              <a:rPr lang="en-GB" sz="2000" b="1" dirty="0" smtClean="0">
                <a:solidFill>
                  <a:srgbClr val="FF0000"/>
                </a:solidFill>
              </a:rPr>
              <a:t>including 654 young people with fewer opportunities</a:t>
            </a:r>
            <a:r>
              <a:rPr lang="en-GB" sz="2000" dirty="0" smtClean="0"/>
              <a:t> </a:t>
            </a:r>
            <a:endParaRPr lang="en-GB" sz="2000" i="1" dirty="0" smtClean="0"/>
          </a:p>
          <a:p>
            <a:pPr marL="0" indent="0" fontAlgn="base">
              <a:buFont typeface="Wingdings 2"/>
              <a:buNone/>
            </a:pPr>
            <a:endParaRPr lang="en-GB" sz="2000" dirty="0" smtClean="0"/>
          </a:p>
          <a:p>
            <a:endParaRPr lang="en-GB" sz="2000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218380" y="3477266"/>
            <a:ext cx="3910208" cy="2651426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endParaRPr lang="en-GB" sz="2000" dirty="0" smtClean="0"/>
          </a:p>
          <a:p>
            <a:pPr fontAlgn="base"/>
            <a:r>
              <a:rPr lang="en-GB" sz="2000" b="1" dirty="0" smtClean="0"/>
              <a:t>National SPI activity</a:t>
            </a:r>
            <a:br>
              <a:rPr lang="en-GB" sz="2000" b="1" dirty="0" smtClean="0"/>
            </a:br>
            <a:r>
              <a:rPr lang="en-GB" sz="2000" b="1" dirty="0" smtClean="0"/>
              <a:t>641</a:t>
            </a:r>
            <a:r>
              <a:rPr lang="en-GB" sz="2000" dirty="0" smtClean="0"/>
              <a:t> inclusion workers of those 'interested organisations' </a:t>
            </a:r>
            <a:br>
              <a:rPr lang="en-GB" sz="2000" dirty="0" smtClean="0"/>
            </a:br>
            <a:r>
              <a:rPr lang="en-GB" sz="2000" dirty="0" smtClean="0"/>
              <a:t>(=</a:t>
            </a:r>
            <a:r>
              <a:rPr lang="en-GB" sz="2000" b="1" dirty="0" smtClean="0"/>
              <a:t>103%</a:t>
            </a:r>
            <a:r>
              <a:rPr lang="en-GB" sz="2000" dirty="0" smtClean="0"/>
              <a:t> participation rate)  </a:t>
            </a:r>
            <a:endParaRPr lang="en-GB" sz="2000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5027046" y="3823494"/>
            <a:ext cx="3873818" cy="2422202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GB" sz="2000" b="1" dirty="0" smtClean="0"/>
              <a:t>international </a:t>
            </a:r>
            <a:r>
              <a:rPr lang="en-GB" sz="2000" b="1" dirty="0"/>
              <a:t>SPI </a:t>
            </a:r>
            <a:r>
              <a:rPr lang="en-GB" sz="2000" b="1" dirty="0" smtClean="0"/>
              <a:t>activity</a:t>
            </a:r>
            <a:br>
              <a:rPr lang="en-GB" sz="2000" b="1" dirty="0" smtClean="0"/>
            </a:br>
            <a:r>
              <a:rPr lang="en-GB" sz="2000" b="1" dirty="0" smtClean="0"/>
              <a:t>208</a:t>
            </a:r>
            <a:r>
              <a:rPr lang="en-GB" sz="2000" dirty="0" smtClean="0"/>
              <a:t> inclusion workers of those 'interested organisations' </a:t>
            </a:r>
            <a:br>
              <a:rPr lang="en-GB" sz="2000" dirty="0" smtClean="0"/>
            </a:br>
            <a:r>
              <a:rPr lang="en-GB" sz="2000" dirty="0" smtClean="0"/>
              <a:t>(=</a:t>
            </a:r>
            <a:r>
              <a:rPr lang="en-GB" sz="2000" b="1" dirty="0" smtClean="0"/>
              <a:t>33%</a:t>
            </a:r>
            <a:r>
              <a:rPr lang="en-GB" sz="2000" dirty="0" smtClean="0"/>
              <a:t> participation rate)</a:t>
            </a:r>
          </a:p>
        </p:txBody>
      </p:sp>
    </p:spTree>
    <p:extLst>
      <p:ext uri="{BB962C8B-B14F-4D97-AF65-F5344CB8AC3E}">
        <p14:creationId xmlns:p14="http://schemas.microsoft.com/office/powerpoint/2010/main" val="2747402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11" grpId="0"/>
      <p:bldP spid="12" grpId="0" build="p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96144"/>
          </a:xfrm>
        </p:spPr>
        <p:txBody>
          <a:bodyPr>
            <a:noAutofit/>
          </a:bodyPr>
          <a:lstStyle/>
          <a:p>
            <a:r>
              <a:rPr lang="en-GB" sz="2800" b="1" dirty="0" smtClean="0"/>
              <a:t>Disability strand</a:t>
            </a:r>
            <a:r>
              <a:rPr lang="en-GB" sz="2400" b="1" dirty="0" smtClean="0"/>
              <a:t/>
            </a:r>
            <a:br>
              <a:rPr lang="en-GB" sz="2400" b="1" dirty="0" smtClean="0"/>
            </a:br>
            <a:r>
              <a:rPr lang="en-GB" sz="2400" b="1" dirty="0" smtClean="0"/>
              <a:t>Exchange of practices seminar (April 2017)</a:t>
            </a:r>
            <a:endParaRPr lang="en-GB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3910208" cy="1950218"/>
          </a:xfrm>
        </p:spPr>
        <p:txBody>
          <a:bodyPr>
            <a:noAutofit/>
          </a:bodyPr>
          <a:lstStyle/>
          <a:p>
            <a:pPr fontAlgn="base"/>
            <a:r>
              <a:rPr lang="en-GB" sz="2000" b="1" dirty="0" smtClean="0"/>
              <a:t>Outreach</a:t>
            </a:r>
            <a:r>
              <a:rPr lang="en-GB" sz="2000" dirty="0" smtClean="0"/>
              <a:t> </a:t>
            </a:r>
            <a:br>
              <a:rPr lang="en-GB" sz="2000" dirty="0" smtClean="0"/>
            </a:br>
            <a:r>
              <a:rPr lang="en-GB" sz="2000" b="1" dirty="0" smtClean="0"/>
              <a:t>2237</a:t>
            </a:r>
            <a:r>
              <a:rPr lang="en-GB" sz="2000" dirty="0" smtClean="0"/>
              <a:t> NEW </a:t>
            </a:r>
            <a:br>
              <a:rPr lang="en-GB" sz="2000" dirty="0" smtClean="0"/>
            </a:br>
            <a:r>
              <a:rPr lang="en-GB" sz="2000" dirty="0" smtClean="0"/>
              <a:t>inclusion </a:t>
            </a:r>
            <a:br>
              <a:rPr lang="en-GB" sz="2000" dirty="0" smtClean="0"/>
            </a:br>
            <a:r>
              <a:rPr lang="en-GB" sz="2000" dirty="0" smtClean="0"/>
              <a:t>organisations</a:t>
            </a: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 smtClean="0"/>
              <a:t>contacted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874646" y="1484784"/>
            <a:ext cx="3873818" cy="1934451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endParaRPr lang="en-GB" sz="2000" dirty="0" smtClean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51520" y="5589240"/>
            <a:ext cx="8793360" cy="1008112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en-GB" sz="2000" dirty="0" smtClean="0"/>
              <a:t> </a:t>
            </a:r>
            <a:endParaRPr lang="en-GB" sz="2000" i="1" dirty="0" smtClean="0"/>
          </a:p>
          <a:p>
            <a:pPr marL="0" indent="0" fontAlgn="base">
              <a:buFont typeface="Wingdings 2"/>
              <a:buNone/>
            </a:pPr>
            <a:endParaRPr lang="en-GB" sz="2000" dirty="0" smtClean="0"/>
          </a:p>
          <a:p>
            <a:endParaRPr lang="en-GB" sz="2000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254856" y="4077072"/>
            <a:ext cx="3910208" cy="2255990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endParaRPr lang="en-GB" sz="2000" dirty="0" smtClean="0"/>
          </a:p>
          <a:p>
            <a:pPr fontAlgn="base"/>
            <a:r>
              <a:rPr lang="en-GB" sz="2000" b="1" dirty="0" smtClean="0"/>
              <a:t> impacts of the seminar</a:t>
            </a:r>
            <a:br>
              <a:rPr lang="en-GB" sz="2000" b="1" dirty="0" smtClean="0"/>
            </a:br>
            <a:r>
              <a:rPr lang="en-GB" sz="2000" dirty="0" smtClean="0"/>
              <a:t>3 new projects</a:t>
            </a:r>
          </a:p>
          <a:p>
            <a:pPr marL="0" indent="0" fontAlgn="base">
              <a:buNone/>
            </a:pPr>
            <a:r>
              <a:rPr lang="en-GB" sz="2000" dirty="0"/>
              <a:t> </a:t>
            </a:r>
            <a:r>
              <a:rPr lang="en-GB" sz="2000" dirty="0" smtClean="0"/>
              <a:t>   EVS,  Youth Exchange</a:t>
            </a:r>
          </a:p>
          <a:p>
            <a:pPr marL="0" indent="0" fontAlgn="base">
              <a:buNone/>
            </a:pPr>
            <a:r>
              <a:rPr lang="en-GB" sz="2000" dirty="0" smtClean="0"/>
              <a:t>    Study Visit</a:t>
            </a:r>
            <a:endParaRPr lang="en-GB" sz="2000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981337" y="4308506"/>
            <a:ext cx="3873818" cy="2024556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GB" sz="2000" b="1" dirty="0"/>
              <a:t>i</a:t>
            </a:r>
            <a:r>
              <a:rPr lang="en-GB" sz="2000" b="1" dirty="0" smtClean="0"/>
              <a:t>mpacts of the guide</a:t>
            </a:r>
          </a:p>
          <a:p>
            <a:pPr marL="0" indent="0" fontAlgn="base">
              <a:buNone/>
            </a:pPr>
            <a:r>
              <a:rPr lang="en-GB" sz="2000" dirty="0"/>
              <a:t> </a:t>
            </a:r>
            <a:r>
              <a:rPr lang="en-GB" sz="2000" dirty="0" smtClean="0"/>
              <a:t>    Newcomers sent to seminars, </a:t>
            </a:r>
          </a:p>
          <a:p>
            <a:pPr marL="0" indent="0" fontAlgn="base">
              <a:buNone/>
            </a:pPr>
            <a:r>
              <a:rPr lang="en-GB" sz="2000" dirty="0"/>
              <a:t> </a:t>
            </a:r>
            <a:r>
              <a:rPr lang="en-GB" sz="2000" dirty="0" smtClean="0"/>
              <a:t>    coached, partners in projects</a:t>
            </a: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13" y="1529726"/>
            <a:ext cx="3722851" cy="225098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4" name="ZoneTexte 3"/>
          <p:cNvSpPr txBox="1"/>
          <p:nvPr/>
        </p:nvSpPr>
        <p:spPr>
          <a:xfrm>
            <a:off x="1116143" y="3098478"/>
            <a:ext cx="2114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12 </a:t>
            </a:r>
            <a:r>
              <a:rPr lang="fr-FR" b="1" dirty="0" err="1" smtClean="0">
                <a:solidFill>
                  <a:srgbClr val="FF0000"/>
                </a:solidFill>
              </a:rPr>
              <a:t>youth</a:t>
            </a:r>
            <a:r>
              <a:rPr lang="fr-FR" b="1" dirty="0" smtClean="0">
                <a:solidFill>
                  <a:srgbClr val="FF0000"/>
                </a:solidFill>
              </a:rPr>
              <a:t> leaders</a:t>
            </a:r>
            <a:endParaRPr lang="fr-FR" b="1" dirty="0">
              <a:solidFill>
                <a:srgbClr val="FF0000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466150"/>
            <a:ext cx="1632835" cy="2314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D:\Utilisateurs\bdaouadi\AppData\Local\Microsoft\Windows\Temporary Internet Files\Content.IE5\Q7LPQ5V0\clin-d-oeil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049" y="2111100"/>
            <a:ext cx="694080" cy="694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4648200" y="3049903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Have a look !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64739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11" grpId="0"/>
      <p:bldP spid="12" grpId="0" uiExpand="1" build="p"/>
      <p:bldP spid="13" grpId="0"/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96144"/>
          </a:xfrm>
        </p:spPr>
        <p:txBody>
          <a:bodyPr>
            <a:normAutofit fontScale="90000"/>
          </a:bodyPr>
          <a:lstStyle/>
          <a:p>
            <a:r>
              <a:rPr lang="en-GB" sz="3100" b="1" dirty="0"/>
              <a:t>Disability strand </a:t>
            </a:r>
            <a:r>
              <a:rPr lang="en-GB" sz="3600" b="1" dirty="0" smtClean="0"/>
              <a:t/>
            </a:r>
            <a:br>
              <a:rPr lang="en-GB" sz="3600" b="1" dirty="0" smtClean="0"/>
            </a:br>
            <a:r>
              <a:rPr lang="en-GB" sz="2700" b="1" dirty="0" smtClean="0"/>
              <a:t>Open Access II  (</a:t>
            </a:r>
            <a:r>
              <a:rPr lang="en-GB" sz="2700" b="1" dirty="0"/>
              <a:t>S</a:t>
            </a:r>
            <a:r>
              <a:rPr lang="en-GB" sz="2700" b="1" dirty="0" smtClean="0"/>
              <a:t>eptember 2017)</a:t>
            </a:r>
            <a:endParaRPr lang="en-GB" sz="2700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23528" y="1527048"/>
            <a:ext cx="8482144" cy="4926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 smtClean="0"/>
              <a:t>24 participants from 14 European countries :</a:t>
            </a:r>
          </a:p>
          <a:p>
            <a:r>
              <a:rPr lang="en-GB" dirty="0" smtClean="0"/>
              <a:t>Discover new opportunities by E+</a:t>
            </a:r>
          </a:p>
          <a:p>
            <a:endParaRPr lang="en-GB" b="1" dirty="0"/>
          </a:p>
          <a:p>
            <a:endParaRPr lang="en-GB" b="1" dirty="0" smtClean="0"/>
          </a:p>
          <a:p>
            <a:endParaRPr lang="en-GB" b="1" dirty="0" smtClean="0"/>
          </a:p>
          <a:p>
            <a:endParaRPr lang="en-GB" b="1" dirty="0"/>
          </a:p>
          <a:p>
            <a:r>
              <a:rPr lang="en-GB" b="1" dirty="0" smtClean="0"/>
              <a:t>The Erasmus+ programme wants to include </a:t>
            </a:r>
          </a:p>
          <a:p>
            <a:r>
              <a:rPr lang="en-GB" dirty="0" smtClean="0"/>
              <a:t>Explore new tools for inclusion</a:t>
            </a:r>
          </a:p>
          <a:p>
            <a:r>
              <a:rPr lang="en-GB" dirty="0" smtClean="0"/>
              <a:t>Find new partners (5 granted projects)</a:t>
            </a:r>
            <a:endParaRPr lang="en-GB" dirty="0"/>
          </a:p>
        </p:txBody>
      </p:sp>
      <p:grpSp>
        <p:nvGrpSpPr>
          <p:cNvPr id="6" name="Group 10"/>
          <p:cNvGrpSpPr/>
          <p:nvPr/>
        </p:nvGrpSpPr>
        <p:grpSpPr>
          <a:xfrm>
            <a:off x="301181" y="2852936"/>
            <a:ext cx="8499051" cy="2232248"/>
            <a:chOff x="0" y="0"/>
            <a:chExt cx="6515735" cy="1799590"/>
          </a:xfrm>
          <a:extLst>
            <a:ext uri="{0CCBE362-F206-4b92-989A-16890622DB6E}">
              <ma14:wrappingTextBoxFlag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ma14="http://schemas.microsoft.com/office/mac/drawingml/2011/main" xmlns:lc="http://schemas.openxmlformats.org/drawingml/2006/lockedCanvas"/>
            </a:ext>
          </a:extLst>
        </p:grpSpPr>
        <p:pic>
          <p:nvPicPr>
            <p:cNvPr id="8" name="Picture 6" descr="Macintosh HD:Users:Nercas:Desktop:IMG_8384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349375" cy="1799590"/>
            </a:xfrm>
            <a:prstGeom prst="rect">
              <a:avLst/>
            </a:prstGeom>
            <a:noFill/>
            <a:ln>
              <a:noFill/>
            </a:ln>
            <a:extLst>
              <a:ext uri="{FAA26D3D-D897-4be2-8F04-BA451C77F1D7}">
                <ma14:placeholderFlag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ma14="http://schemas.microsoft.com/office/mac/drawingml/2011/main" xmlns:lc="http://schemas.openxmlformats.org/drawingml/2006/lockedCanvas"/>
              </a:ext>
            </a:extLst>
          </p:spPr>
        </p:pic>
        <p:pic>
          <p:nvPicPr>
            <p:cNvPr id="9" name="Picture 7" descr="Macintosh HD:Users:Nercas:Desktop:IMG_8383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" y="0"/>
              <a:ext cx="1349375" cy="1799590"/>
            </a:xfrm>
            <a:prstGeom prst="rect">
              <a:avLst/>
            </a:prstGeom>
            <a:noFill/>
            <a:ln>
              <a:noFill/>
            </a:ln>
            <a:extLst>
              <a:ext uri="{FAA26D3D-D897-4be2-8F04-BA451C77F1D7}">
                <ma14:placeholderFlag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ma14="http://schemas.microsoft.com/office/mac/drawingml/2011/main" xmlns:lc="http://schemas.openxmlformats.org/drawingml/2006/lockedCanvas"/>
              </a:ext>
            </a:extLst>
          </p:spPr>
        </p:pic>
        <p:pic>
          <p:nvPicPr>
            <p:cNvPr id="10" name="Picture 8" descr="Macintosh HD:Users:Nercas:Desktop:IMG_8395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6360" y="0"/>
              <a:ext cx="1349375" cy="1799590"/>
            </a:xfrm>
            <a:prstGeom prst="rect">
              <a:avLst/>
            </a:prstGeom>
            <a:noFill/>
            <a:ln>
              <a:noFill/>
            </a:ln>
            <a:extLst>
              <a:ext uri="{FAA26D3D-D897-4be2-8F04-BA451C77F1D7}">
                <ma14:placeholderFlag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ma14="http://schemas.microsoft.com/office/mac/drawingml/2011/main" xmlns:lc="http://schemas.openxmlformats.org/drawingml/2006/lockedCanvas"/>
              </a:ext>
            </a:extLst>
          </p:spPr>
        </p:pic>
        <p:pic>
          <p:nvPicPr>
            <p:cNvPr id="11" name="Picture 9" descr="Macintosh HD:Users:Nercas:Desktop:IMG_8403.JP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3200" y="0"/>
              <a:ext cx="2397125" cy="1799590"/>
            </a:xfrm>
            <a:prstGeom prst="rect">
              <a:avLst/>
            </a:prstGeom>
            <a:noFill/>
            <a:ln>
              <a:noFill/>
            </a:ln>
            <a:extLst>
              <a:ext uri="{FAA26D3D-D897-4be2-8F04-BA451C77F1D7}">
                <ma14:placeholderFlag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ma14="http://schemas.microsoft.com/office/mac/drawingml/2011/main" xmlns:lc="http://schemas.openxmlformats.org/drawingml/2006/lockedCanvas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71884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err="1" smtClean="0"/>
              <a:t>Disadvantaged</a:t>
            </a:r>
            <a:r>
              <a:rPr lang="sl-SI" b="1" dirty="0" smtClean="0"/>
              <a:t> </a:t>
            </a:r>
            <a:r>
              <a:rPr lang="sl-SI" b="1" dirty="0" err="1" smtClean="0"/>
              <a:t>areas</a:t>
            </a:r>
            <a:r>
              <a:rPr lang="sl-SI" b="1" dirty="0" smtClean="0"/>
              <a:t> – </a:t>
            </a:r>
            <a:r>
              <a:rPr lang="sl-SI" b="1" dirty="0" err="1" smtClean="0"/>
              <a:t>structure</a:t>
            </a:r>
            <a:r>
              <a:rPr lang="sl-SI" b="1" dirty="0" smtClean="0"/>
              <a:t>  </a:t>
            </a:r>
            <a:endParaRPr lang="en-GB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278956827"/>
              </p:ext>
            </p:extLst>
          </p:nvPr>
        </p:nvGraphicFramePr>
        <p:xfrm>
          <a:off x="301625" y="1527175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 rot="19184752">
            <a:off x="423825" y="2360345"/>
            <a:ext cx="230077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4000" b="0" cap="none" spc="0" dirty="0" err="1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Portugal</a:t>
            </a:r>
            <a:endParaRPr lang="en-US" sz="4000" b="0" cap="none" spc="0" dirty="0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 rot="2465072">
            <a:off x="6465524" y="2372541"/>
            <a:ext cx="230077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4000" b="0" cap="none" spc="0" dirty="0" err="1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Estonia</a:t>
            </a:r>
            <a:endParaRPr lang="en-US" sz="4000" b="0" cap="none" spc="0" dirty="0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 rot="2465072">
            <a:off x="632876" y="4745914"/>
            <a:ext cx="230077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4000" b="0" cap="none" spc="0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Slovenia</a:t>
            </a:r>
            <a:endParaRPr lang="en-US" sz="4000" b="0" cap="none" spc="0" dirty="0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 rot="19102180">
            <a:off x="6028765" y="4967935"/>
            <a:ext cx="230077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4000" b="0" cap="none" spc="0" dirty="0" err="1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Romania</a:t>
            </a:r>
            <a:endParaRPr lang="en-US" sz="4000" b="0" cap="none" spc="0" dirty="0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9802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/>
              <a:t>S</a:t>
            </a:r>
            <a:r>
              <a:rPr lang="en-GB" b="1" dirty="0" err="1" smtClean="0"/>
              <a:t>tories</a:t>
            </a:r>
            <a:r>
              <a:rPr lang="en-GB" b="1" dirty="0" smtClean="0"/>
              <a:t> </a:t>
            </a:r>
            <a:r>
              <a:rPr lang="sl-SI" b="1" dirty="0" err="1" smtClean="0"/>
              <a:t>from</a:t>
            </a:r>
            <a:r>
              <a:rPr lang="sl-SI" b="1" dirty="0" smtClean="0"/>
              <a:t> </a:t>
            </a:r>
            <a:r>
              <a:rPr lang="sl-SI" b="1" dirty="0" err="1" smtClean="0"/>
              <a:t>our</a:t>
            </a:r>
            <a:r>
              <a:rPr lang="sl-SI" b="1" dirty="0" smtClean="0"/>
              <a:t> </a:t>
            </a:r>
            <a:r>
              <a:rPr lang="sl-SI" b="1" dirty="0" err="1" smtClean="0"/>
              <a:t>strand</a:t>
            </a:r>
            <a:endParaRPr lang="en-GB" b="1" dirty="0"/>
          </a:p>
        </p:txBody>
      </p:sp>
      <p:pic>
        <p:nvPicPr>
          <p:cNvPr id="1026" name="Picture 2" descr="https://scontent-frt3-1.xx.fbcdn.net/v/t1.0-9/29258201_1843000219333677_7492466791871950604_n.jpg?_nc_cat=0&amp;oh=1ec80c9bd2f9de57e1e6f7087f21bcaf&amp;oe=5BA3465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35662"/>
            <a:ext cx="3672408" cy="248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may contain: 7 people, people standing, tree, grass, outdoor and nat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40905"/>
            <a:ext cx="3170799" cy="211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zultat iskanja slik za zelena central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113" y="4246206"/>
            <a:ext cx="2810732" cy="2108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may contain: 2 people, outdoor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46"/>
          <a:stretch/>
        </p:blipFill>
        <p:spPr bwMode="auto">
          <a:xfrm>
            <a:off x="6374647" y="4240905"/>
            <a:ext cx="2517833" cy="211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Rezultat iskanja slik za druÅ¡tvo morigeno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691" y="1535757"/>
            <a:ext cx="3837703" cy="255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2410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461</TotalTime>
  <Words>209</Words>
  <Application>Microsoft Office PowerPoint</Application>
  <PresentationFormat>On-screen Show (4:3)</PresentationFormat>
  <Paragraphs>82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Georgia</vt:lpstr>
      <vt:lpstr>Wingdings 2</vt:lpstr>
      <vt:lpstr>Wingdings</vt:lpstr>
      <vt:lpstr>Civic</vt:lpstr>
      <vt:lpstr>Strategic Partnership on INCLUSION</vt:lpstr>
      <vt:lpstr>Why do we focus on Inclusion?</vt:lpstr>
      <vt:lpstr>17 NAs/SALTO reach out to 3 groups</vt:lpstr>
      <vt:lpstr>A step-by-step approach</vt:lpstr>
      <vt:lpstr>Results so far (June 2018)</vt:lpstr>
      <vt:lpstr>Disability strand Exchange of practices seminar (April 2017)</vt:lpstr>
      <vt:lpstr>Disability strand  Open Access II  (September 2017)</vt:lpstr>
      <vt:lpstr>Disadvantaged areas – structure  </vt:lpstr>
      <vt:lpstr>Stories from our strand</vt:lpstr>
      <vt:lpstr>Additional results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 Partnership on INCLUSION</dc:title>
  <dc:creator>Tony Geudens</dc:creator>
  <cp:lastModifiedBy>Tony Geudens</cp:lastModifiedBy>
  <cp:revision>55</cp:revision>
  <cp:lastPrinted>2018-06-18T21:00:06Z</cp:lastPrinted>
  <dcterms:created xsi:type="dcterms:W3CDTF">2017-10-08T07:46:09Z</dcterms:created>
  <dcterms:modified xsi:type="dcterms:W3CDTF">2018-06-20T06:33:14Z</dcterms:modified>
</cp:coreProperties>
</file>