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374" r:id="rId5"/>
    <p:sldId id="421" r:id="rId6"/>
    <p:sldId id="419" r:id="rId7"/>
    <p:sldId id="420" r:id="rId8"/>
    <p:sldId id="428" r:id="rId9"/>
    <p:sldId id="430" r:id="rId10"/>
    <p:sldId id="429" r:id="rId11"/>
    <p:sldId id="431" r:id="rId12"/>
    <p:sldId id="432" r:id="rId13"/>
    <p:sldId id="417" r:id="rId14"/>
    <p:sldId id="418" r:id="rId15"/>
  </p:sldIdLst>
  <p:sldSz cx="9906000" cy="6858000" type="A4"/>
  <p:notesSz cx="7010400" cy="9296400"/>
  <p:defaultTextStyle>
    <a:defPPr>
      <a:defRPr lang="en-GB"/>
    </a:defPPr>
    <a:lvl1pPr algn="l" rtl="0" fontAlgn="base">
      <a:spcBef>
        <a:spcPct val="50000"/>
      </a:spcBef>
      <a:spcAft>
        <a:spcPct val="0"/>
      </a:spcAft>
      <a:defRPr sz="2400" kern="1200">
        <a:solidFill>
          <a:srgbClr val="FF0000"/>
        </a:solidFill>
        <a:latin typeface="Verdana" pitchFamily="34" charset="0"/>
        <a:ea typeface="+mn-ea"/>
        <a:cs typeface="+mn-cs"/>
        <a:sym typeface="Webdings" pitchFamily="18" charset="2"/>
      </a:defRPr>
    </a:lvl1pPr>
    <a:lvl2pPr marL="457200" algn="l" rtl="0" fontAlgn="base">
      <a:spcBef>
        <a:spcPct val="50000"/>
      </a:spcBef>
      <a:spcAft>
        <a:spcPct val="0"/>
      </a:spcAft>
      <a:defRPr sz="2400" kern="1200">
        <a:solidFill>
          <a:srgbClr val="FF0000"/>
        </a:solidFill>
        <a:latin typeface="Verdana" pitchFamily="34" charset="0"/>
        <a:ea typeface="+mn-ea"/>
        <a:cs typeface="+mn-cs"/>
        <a:sym typeface="Webdings" pitchFamily="18" charset="2"/>
      </a:defRPr>
    </a:lvl2pPr>
    <a:lvl3pPr marL="914400" algn="l" rtl="0" fontAlgn="base">
      <a:spcBef>
        <a:spcPct val="50000"/>
      </a:spcBef>
      <a:spcAft>
        <a:spcPct val="0"/>
      </a:spcAft>
      <a:defRPr sz="2400" kern="1200">
        <a:solidFill>
          <a:srgbClr val="FF0000"/>
        </a:solidFill>
        <a:latin typeface="Verdana" pitchFamily="34" charset="0"/>
        <a:ea typeface="+mn-ea"/>
        <a:cs typeface="+mn-cs"/>
        <a:sym typeface="Webdings" pitchFamily="18" charset="2"/>
      </a:defRPr>
    </a:lvl3pPr>
    <a:lvl4pPr marL="1371600" algn="l" rtl="0" fontAlgn="base">
      <a:spcBef>
        <a:spcPct val="50000"/>
      </a:spcBef>
      <a:spcAft>
        <a:spcPct val="0"/>
      </a:spcAft>
      <a:defRPr sz="2400" kern="1200">
        <a:solidFill>
          <a:srgbClr val="FF0000"/>
        </a:solidFill>
        <a:latin typeface="Verdana" pitchFamily="34" charset="0"/>
        <a:ea typeface="+mn-ea"/>
        <a:cs typeface="+mn-cs"/>
        <a:sym typeface="Webdings" pitchFamily="18" charset="2"/>
      </a:defRPr>
    </a:lvl4pPr>
    <a:lvl5pPr marL="1828800" algn="l" rtl="0" fontAlgn="base">
      <a:spcBef>
        <a:spcPct val="50000"/>
      </a:spcBef>
      <a:spcAft>
        <a:spcPct val="0"/>
      </a:spcAft>
      <a:defRPr sz="2400" kern="1200">
        <a:solidFill>
          <a:srgbClr val="FF0000"/>
        </a:solidFill>
        <a:latin typeface="Verdana" pitchFamily="34" charset="0"/>
        <a:ea typeface="+mn-ea"/>
        <a:cs typeface="+mn-cs"/>
        <a:sym typeface="Webdings" pitchFamily="18" charset="2"/>
      </a:defRPr>
    </a:lvl5pPr>
    <a:lvl6pPr marL="2286000" algn="l" defTabSz="914400" rtl="0" eaLnBrk="1" latinLnBrk="0" hangingPunct="1">
      <a:defRPr sz="2400" kern="1200">
        <a:solidFill>
          <a:srgbClr val="FF0000"/>
        </a:solidFill>
        <a:latin typeface="Verdana" pitchFamily="34" charset="0"/>
        <a:ea typeface="+mn-ea"/>
        <a:cs typeface="+mn-cs"/>
        <a:sym typeface="Webdings" pitchFamily="18" charset="2"/>
      </a:defRPr>
    </a:lvl6pPr>
    <a:lvl7pPr marL="2743200" algn="l" defTabSz="914400" rtl="0" eaLnBrk="1" latinLnBrk="0" hangingPunct="1">
      <a:defRPr sz="2400" kern="1200">
        <a:solidFill>
          <a:srgbClr val="FF0000"/>
        </a:solidFill>
        <a:latin typeface="Verdana" pitchFamily="34" charset="0"/>
        <a:ea typeface="+mn-ea"/>
        <a:cs typeface="+mn-cs"/>
        <a:sym typeface="Webdings" pitchFamily="18" charset="2"/>
      </a:defRPr>
    </a:lvl7pPr>
    <a:lvl8pPr marL="3200400" algn="l" defTabSz="914400" rtl="0" eaLnBrk="1" latinLnBrk="0" hangingPunct="1">
      <a:defRPr sz="2400" kern="1200">
        <a:solidFill>
          <a:srgbClr val="FF0000"/>
        </a:solidFill>
        <a:latin typeface="Verdana" pitchFamily="34" charset="0"/>
        <a:ea typeface="+mn-ea"/>
        <a:cs typeface="+mn-cs"/>
        <a:sym typeface="Webdings" pitchFamily="18" charset="2"/>
      </a:defRPr>
    </a:lvl8pPr>
    <a:lvl9pPr marL="3657600" algn="l" defTabSz="914400" rtl="0" eaLnBrk="1" latinLnBrk="0" hangingPunct="1">
      <a:defRPr sz="2400" kern="1200">
        <a:solidFill>
          <a:srgbClr val="FF0000"/>
        </a:solidFill>
        <a:latin typeface="Verdana" pitchFamily="34" charset="0"/>
        <a:ea typeface="+mn-ea"/>
        <a:cs typeface="+mn-cs"/>
        <a:sym typeface="Webdings" pitchFamily="18" charset="2"/>
      </a:defRPr>
    </a:lvl9pPr>
  </p:defaultTextStyle>
  <p:extLst>
    <p:ext uri="{EFAFB233-063F-42B5-8137-9DF3F51BA10A}">
      <p15:sldGuideLst xmlns:p15="http://schemas.microsoft.com/office/powerpoint/2012/main">
        <p15:guide id="1" orient="horz" pos="784">
          <p15:clr>
            <a:srgbClr val="A4A3A4"/>
          </p15:clr>
        </p15:guide>
        <p15:guide id="2" pos="184">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0080C6"/>
    <a:srgbClr val="FFFFCC"/>
    <a:srgbClr val="FF9900"/>
    <a:srgbClr val="007E3F"/>
    <a:srgbClr val="FFCC00"/>
    <a:srgbClr val="333399"/>
    <a:srgbClr val="FF3300"/>
    <a:srgbClr val="FF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790" autoAdjust="0"/>
  </p:normalViewPr>
  <p:slideViewPr>
    <p:cSldViewPr snapToGrid="0" showGuides="1">
      <p:cViewPr varScale="1">
        <p:scale>
          <a:sx n="70" d="100"/>
          <a:sy n="70" d="100"/>
        </p:scale>
        <p:origin x="348" y="54"/>
      </p:cViewPr>
      <p:guideLst>
        <p:guide orient="horz" pos="784"/>
        <p:guide pos="1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73" d="100"/>
          <a:sy n="73" d="100"/>
        </p:scale>
        <p:origin x="-1560"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3037840" cy="465341"/>
          </a:xfrm>
          <a:prstGeom prst="rect">
            <a:avLst/>
          </a:prstGeom>
          <a:noFill/>
          <a:ln w="9525">
            <a:noFill/>
            <a:miter lim="800000"/>
            <a:headEnd/>
            <a:tailEnd/>
          </a:ln>
          <a:effectLst/>
        </p:spPr>
        <p:txBody>
          <a:bodyPr vert="horz" wrap="square" lIns="93097" tIns="46549" rIns="93097" bIns="46549" numCol="1" anchor="t" anchorCtr="0" compatLnSpc="1">
            <a:prstTxWarp prst="textNoShape">
              <a:avLst/>
            </a:prstTxWarp>
          </a:bodyPr>
          <a:lstStyle>
            <a:lvl1pPr defTabSz="931670">
              <a:spcBef>
                <a:spcPct val="0"/>
              </a:spcBef>
              <a:defRPr sz="1200">
                <a:solidFill>
                  <a:schemeClr val="tx1"/>
                </a:solidFill>
              </a:defRPr>
            </a:lvl1pPr>
          </a:lstStyle>
          <a:p>
            <a:endParaRPr lang="en-GB"/>
          </a:p>
        </p:txBody>
      </p:sp>
      <p:sp>
        <p:nvSpPr>
          <p:cNvPr id="5123" name="Rectangle 3"/>
          <p:cNvSpPr>
            <a:spLocks noGrp="1" noChangeArrowheads="1"/>
          </p:cNvSpPr>
          <p:nvPr>
            <p:ph type="dt" sz="quarter" idx="1"/>
          </p:nvPr>
        </p:nvSpPr>
        <p:spPr bwMode="auto">
          <a:xfrm>
            <a:off x="3970938" y="0"/>
            <a:ext cx="3037840" cy="465341"/>
          </a:xfrm>
          <a:prstGeom prst="rect">
            <a:avLst/>
          </a:prstGeom>
          <a:noFill/>
          <a:ln w="9525">
            <a:noFill/>
            <a:miter lim="800000"/>
            <a:headEnd/>
            <a:tailEnd/>
          </a:ln>
          <a:effectLst/>
        </p:spPr>
        <p:txBody>
          <a:bodyPr vert="horz" wrap="square" lIns="93097" tIns="46549" rIns="93097" bIns="46549" numCol="1" anchor="t" anchorCtr="0" compatLnSpc="1">
            <a:prstTxWarp prst="textNoShape">
              <a:avLst/>
            </a:prstTxWarp>
          </a:bodyPr>
          <a:lstStyle>
            <a:lvl1pPr algn="r" defTabSz="931670">
              <a:spcBef>
                <a:spcPct val="0"/>
              </a:spcBef>
              <a:defRPr sz="1200">
                <a:solidFill>
                  <a:schemeClr val="tx1"/>
                </a:solidFill>
              </a:defRPr>
            </a:lvl1pPr>
          </a:lstStyle>
          <a:p>
            <a:endParaRPr lang="en-GB"/>
          </a:p>
        </p:txBody>
      </p:sp>
      <p:sp>
        <p:nvSpPr>
          <p:cNvPr id="5124" name="Rectangle 4"/>
          <p:cNvSpPr>
            <a:spLocks noGrp="1" noChangeArrowheads="1"/>
          </p:cNvSpPr>
          <p:nvPr>
            <p:ph type="ftr" sz="quarter" idx="2"/>
          </p:nvPr>
        </p:nvSpPr>
        <p:spPr bwMode="auto">
          <a:xfrm>
            <a:off x="1" y="8831059"/>
            <a:ext cx="3037840" cy="463854"/>
          </a:xfrm>
          <a:prstGeom prst="rect">
            <a:avLst/>
          </a:prstGeom>
          <a:noFill/>
          <a:ln w="9525">
            <a:noFill/>
            <a:miter lim="800000"/>
            <a:headEnd/>
            <a:tailEnd/>
          </a:ln>
          <a:effectLst/>
        </p:spPr>
        <p:txBody>
          <a:bodyPr vert="horz" wrap="square" lIns="93097" tIns="46549" rIns="93097" bIns="46549" numCol="1" anchor="b" anchorCtr="0" compatLnSpc="1">
            <a:prstTxWarp prst="textNoShape">
              <a:avLst/>
            </a:prstTxWarp>
          </a:bodyPr>
          <a:lstStyle>
            <a:lvl1pPr defTabSz="931670">
              <a:spcBef>
                <a:spcPct val="0"/>
              </a:spcBef>
              <a:defRPr sz="1200">
                <a:solidFill>
                  <a:schemeClr val="tx1"/>
                </a:solidFill>
              </a:defRPr>
            </a:lvl1pPr>
          </a:lstStyle>
          <a:p>
            <a:endParaRPr lang="en-GB"/>
          </a:p>
        </p:txBody>
      </p:sp>
      <p:sp>
        <p:nvSpPr>
          <p:cNvPr id="5125" name="Rectangle 5"/>
          <p:cNvSpPr>
            <a:spLocks noGrp="1" noChangeArrowheads="1"/>
          </p:cNvSpPr>
          <p:nvPr>
            <p:ph type="sldNum" sz="quarter" idx="3"/>
          </p:nvPr>
        </p:nvSpPr>
        <p:spPr bwMode="auto">
          <a:xfrm>
            <a:off x="3970938" y="8831059"/>
            <a:ext cx="3037840" cy="463854"/>
          </a:xfrm>
          <a:prstGeom prst="rect">
            <a:avLst/>
          </a:prstGeom>
          <a:noFill/>
          <a:ln w="9525">
            <a:noFill/>
            <a:miter lim="800000"/>
            <a:headEnd/>
            <a:tailEnd/>
          </a:ln>
          <a:effectLst/>
        </p:spPr>
        <p:txBody>
          <a:bodyPr vert="horz" wrap="square" lIns="93097" tIns="46549" rIns="93097" bIns="46549" numCol="1" anchor="b" anchorCtr="0" compatLnSpc="1">
            <a:prstTxWarp prst="textNoShape">
              <a:avLst/>
            </a:prstTxWarp>
          </a:bodyPr>
          <a:lstStyle>
            <a:lvl1pPr algn="r" defTabSz="931670">
              <a:spcBef>
                <a:spcPct val="0"/>
              </a:spcBef>
              <a:defRPr sz="1200">
                <a:solidFill>
                  <a:schemeClr val="tx1"/>
                </a:solidFill>
              </a:defRPr>
            </a:lvl1pPr>
          </a:lstStyle>
          <a:p>
            <a:fld id="{475E0C6D-2B53-4FDB-BF2C-78092FB2B1FF}" type="slidenum">
              <a:rPr lang="en-GB"/>
              <a:pPr/>
              <a:t>‹N°›</a:t>
            </a:fld>
            <a:endParaRPr lang="en-GB"/>
          </a:p>
        </p:txBody>
      </p:sp>
    </p:spTree>
    <p:extLst>
      <p:ext uri="{BB962C8B-B14F-4D97-AF65-F5344CB8AC3E}">
        <p14:creationId xmlns:p14="http://schemas.microsoft.com/office/powerpoint/2010/main" val="3819195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37840" cy="465341"/>
          </a:xfrm>
          <a:prstGeom prst="rect">
            <a:avLst/>
          </a:prstGeom>
          <a:noFill/>
          <a:ln w="9525">
            <a:noFill/>
            <a:miter lim="800000"/>
            <a:headEnd/>
            <a:tailEnd/>
          </a:ln>
          <a:effectLst/>
        </p:spPr>
        <p:txBody>
          <a:bodyPr vert="horz" wrap="square" lIns="93097" tIns="46549" rIns="93097" bIns="46549" numCol="1" anchor="t" anchorCtr="0" compatLnSpc="1">
            <a:prstTxWarp prst="textNoShape">
              <a:avLst/>
            </a:prstTxWarp>
          </a:bodyPr>
          <a:lstStyle>
            <a:lvl1pPr defTabSz="931670">
              <a:spcBef>
                <a:spcPct val="0"/>
              </a:spcBef>
              <a:defRPr sz="1200">
                <a:solidFill>
                  <a:schemeClr val="tx1"/>
                </a:solidFill>
              </a:defRPr>
            </a:lvl1pPr>
          </a:lstStyle>
          <a:p>
            <a:endParaRPr lang="en-GB"/>
          </a:p>
        </p:txBody>
      </p:sp>
      <p:sp>
        <p:nvSpPr>
          <p:cNvPr id="3075" name="Rectangle 3"/>
          <p:cNvSpPr>
            <a:spLocks noGrp="1" noChangeArrowheads="1"/>
          </p:cNvSpPr>
          <p:nvPr>
            <p:ph type="dt" idx="1"/>
          </p:nvPr>
        </p:nvSpPr>
        <p:spPr bwMode="auto">
          <a:xfrm>
            <a:off x="3970938" y="0"/>
            <a:ext cx="3037840" cy="465341"/>
          </a:xfrm>
          <a:prstGeom prst="rect">
            <a:avLst/>
          </a:prstGeom>
          <a:noFill/>
          <a:ln w="9525">
            <a:noFill/>
            <a:miter lim="800000"/>
            <a:headEnd/>
            <a:tailEnd/>
          </a:ln>
          <a:effectLst/>
        </p:spPr>
        <p:txBody>
          <a:bodyPr vert="horz" wrap="square" lIns="93097" tIns="46549" rIns="93097" bIns="46549" numCol="1" anchor="t" anchorCtr="0" compatLnSpc="1">
            <a:prstTxWarp prst="textNoShape">
              <a:avLst/>
            </a:prstTxWarp>
          </a:bodyPr>
          <a:lstStyle>
            <a:lvl1pPr algn="r" defTabSz="931670">
              <a:spcBef>
                <a:spcPct val="0"/>
              </a:spcBef>
              <a:defRPr sz="1200">
                <a:solidFill>
                  <a:schemeClr val="tx1"/>
                </a:solidFill>
              </a:defRPr>
            </a:lvl1pPr>
          </a:lstStyle>
          <a:p>
            <a:endParaRPr lang="en-GB"/>
          </a:p>
        </p:txBody>
      </p:sp>
      <p:sp>
        <p:nvSpPr>
          <p:cNvPr id="3076" name="Rectangle 4"/>
          <p:cNvSpPr>
            <a:spLocks noGrp="1" noRot="1" noChangeAspect="1" noChangeArrowheads="1" noTextEdit="1"/>
          </p:cNvSpPr>
          <p:nvPr>
            <p:ph type="sldImg" idx="2"/>
          </p:nvPr>
        </p:nvSpPr>
        <p:spPr bwMode="auto">
          <a:xfrm>
            <a:off x="990600" y="698500"/>
            <a:ext cx="5035550" cy="348615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701040" y="4415531"/>
            <a:ext cx="5608320" cy="4183602"/>
          </a:xfrm>
          <a:prstGeom prst="rect">
            <a:avLst/>
          </a:prstGeom>
          <a:noFill/>
          <a:ln w="9525">
            <a:noFill/>
            <a:miter lim="800000"/>
            <a:headEnd/>
            <a:tailEnd/>
          </a:ln>
          <a:effectLst/>
        </p:spPr>
        <p:txBody>
          <a:bodyPr vert="horz" wrap="square" lIns="93097" tIns="46549" rIns="93097" bIns="46549"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78" name="Rectangle 6"/>
          <p:cNvSpPr>
            <a:spLocks noGrp="1" noChangeArrowheads="1"/>
          </p:cNvSpPr>
          <p:nvPr>
            <p:ph type="ftr" sz="quarter" idx="4"/>
          </p:nvPr>
        </p:nvSpPr>
        <p:spPr bwMode="auto">
          <a:xfrm>
            <a:off x="1" y="8831059"/>
            <a:ext cx="3037840" cy="463854"/>
          </a:xfrm>
          <a:prstGeom prst="rect">
            <a:avLst/>
          </a:prstGeom>
          <a:noFill/>
          <a:ln w="9525">
            <a:noFill/>
            <a:miter lim="800000"/>
            <a:headEnd/>
            <a:tailEnd/>
          </a:ln>
          <a:effectLst/>
        </p:spPr>
        <p:txBody>
          <a:bodyPr vert="horz" wrap="square" lIns="93097" tIns="46549" rIns="93097" bIns="46549" numCol="1" anchor="b" anchorCtr="0" compatLnSpc="1">
            <a:prstTxWarp prst="textNoShape">
              <a:avLst/>
            </a:prstTxWarp>
          </a:bodyPr>
          <a:lstStyle>
            <a:lvl1pPr defTabSz="931670">
              <a:spcBef>
                <a:spcPct val="0"/>
              </a:spcBef>
              <a:defRPr sz="1200">
                <a:solidFill>
                  <a:schemeClr val="tx1"/>
                </a:solidFill>
              </a:defRPr>
            </a:lvl1pPr>
          </a:lstStyle>
          <a:p>
            <a:endParaRPr lang="en-GB"/>
          </a:p>
        </p:txBody>
      </p:sp>
      <p:sp>
        <p:nvSpPr>
          <p:cNvPr id="3079" name="Rectangle 7"/>
          <p:cNvSpPr>
            <a:spLocks noGrp="1" noChangeArrowheads="1"/>
          </p:cNvSpPr>
          <p:nvPr>
            <p:ph type="sldNum" sz="quarter" idx="5"/>
          </p:nvPr>
        </p:nvSpPr>
        <p:spPr bwMode="auto">
          <a:xfrm>
            <a:off x="3970938" y="8831059"/>
            <a:ext cx="3037840" cy="463854"/>
          </a:xfrm>
          <a:prstGeom prst="rect">
            <a:avLst/>
          </a:prstGeom>
          <a:noFill/>
          <a:ln w="9525">
            <a:noFill/>
            <a:miter lim="800000"/>
            <a:headEnd/>
            <a:tailEnd/>
          </a:ln>
          <a:effectLst/>
        </p:spPr>
        <p:txBody>
          <a:bodyPr vert="horz" wrap="square" lIns="93097" tIns="46549" rIns="93097" bIns="46549" numCol="1" anchor="b" anchorCtr="0" compatLnSpc="1">
            <a:prstTxWarp prst="textNoShape">
              <a:avLst/>
            </a:prstTxWarp>
          </a:bodyPr>
          <a:lstStyle>
            <a:lvl1pPr algn="r" defTabSz="931670">
              <a:spcBef>
                <a:spcPct val="0"/>
              </a:spcBef>
              <a:defRPr sz="1200">
                <a:solidFill>
                  <a:schemeClr val="tx1"/>
                </a:solidFill>
              </a:defRPr>
            </a:lvl1pPr>
          </a:lstStyle>
          <a:p>
            <a:fld id="{9AE58AA2-7774-4C51-BA74-587EBF68F257}" type="slidenum">
              <a:rPr lang="en-GB"/>
              <a:pPr/>
              <a:t>‹N°›</a:t>
            </a:fld>
            <a:endParaRPr lang="en-GB"/>
          </a:p>
        </p:txBody>
      </p:sp>
    </p:spTree>
    <p:extLst>
      <p:ext uri="{BB962C8B-B14F-4D97-AF65-F5344CB8AC3E}">
        <p14:creationId xmlns:p14="http://schemas.microsoft.com/office/powerpoint/2010/main" val="775858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Verdana" pitchFamily="34" charset="0"/>
        <a:ea typeface="+mn-ea"/>
        <a:cs typeface="+mn-cs"/>
      </a:defRPr>
    </a:lvl1pPr>
    <a:lvl2pPr marL="457200" algn="l" rtl="0" fontAlgn="base">
      <a:spcBef>
        <a:spcPct val="30000"/>
      </a:spcBef>
      <a:spcAft>
        <a:spcPct val="0"/>
      </a:spcAft>
      <a:defRPr sz="1200" kern="1200">
        <a:solidFill>
          <a:schemeClr val="tx1"/>
        </a:solidFill>
        <a:latin typeface="Verdana" pitchFamily="34" charset="0"/>
        <a:ea typeface="+mn-ea"/>
        <a:cs typeface="+mn-cs"/>
      </a:defRPr>
    </a:lvl2pPr>
    <a:lvl3pPr marL="914400" algn="l" rtl="0" fontAlgn="base">
      <a:spcBef>
        <a:spcPct val="30000"/>
      </a:spcBef>
      <a:spcAft>
        <a:spcPct val="0"/>
      </a:spcAft>
      <a:defRPr sz="1200" kern="1200">
        <a:solidFill>
          <a:schemeClr val="tx1"/>
        </a:solidFill>
        <a:latin typeface="Verdana" pitchFamily="34" charset="0"/>
        <a:ea typeface="+mn-ea"/>
        <a:cs typeface="+mn-cs"/>
      </a:defRPr>
    </a:lvl3pPr>
    <a:lvl4pPr marL="1371600" algn="l" rtl="0" fontAlgn="base">
      <a:spcBef>
        <a:spcPct val="30000"/>
      </a:spcBef>
      <a:spcAft>
        <a:spcPct val="0"/>
      </a:spcAft>
      <a:defRPr sz="1200" kern="1200">
        <a:solidFill>
          <a:schemeClr val="tx1"/>
        </a:solidFill>
        <a:latin typeface="Verdana" pitchFamily="34" charset="0"/>
        <a:ea typeface="+mn-ea"/>
        <a:cs typeface="+mn-cs"/>
      </a:defRPr>
    </a:lvl4pPr>
    <a:lvl5pPr marL="1828800" algn="l" rtl="0" fontAlgn="base">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345899-638A-4A68-A9F8-39C498455A12}" type="slidenum">
              <a:rPr lang="en-GB"/>
              <a:pPr/>
              <a:t>1</a:t>
            </a:fld>
            <a:endParaRPr lang="en-GB"/>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527529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90149" name="Rectangle 5"/>
          <p:cNvSpPr>
            <a:spLocks noGrp="1" noChangeArrowheads="1"/>
          </p:cNvSpPr>
          <p:nvPr>
            <p:ph type="subTitle" idx="1"/>
          </p:nvPr>
        </p:nvSpPr>
        <p:spPr>
          <a:xfrm>
            <a:off x="1485900" y="3886200"/>
            <a:ext cx="6934200" cy="1752600"/>
          </a:xfrm>
        </p:spPr>
        <p:txBody>
          <a:bodyPr/>
          <a:lstStyle>
            <a:lvl1pPr marL="0" indent="0" algn="ctr">
              <a:buFontTx/>
              <a:buNone/>
              <a:defRPr>
                <a:solidFill>
                  <a:schemeClr val="bg1"/>
                </a:solidFill>
              </a:defRPr>
            </a:lvl1pPr>
          </a:lstStyle>
          <a:p>
            <a:r>
              <a:rPr lang="en-US" smtClean="0"/>
              <a:t>Click to edit Master subtitle style</a:t>
            </a:r>
            <a:endParaRPr lang="en-GB" dirty="0"/>
          </a:p>
        </p:txBody>
      </p:sp>
      <p:sp>
        <p:nvSpPr>
          <p:cNvPr id="390150" name="Rectangle 6"/>
          <p:cNvSpPr>
            <a:spLocks noGrp="1" noChangeArrowheads="1"/>
          </p:cNvSpPr>
          <p:nvPr>
            <p:ph type="dt" sz="half" idx="2"/>
          </p:nvPr>
        </p:nvSpPr>
        <p:spPr>
          <a:xfrm>
            <a:off x="736600" y="6245225"/>
            <a:ext cx="2311400" cy="476250"/>
          </a:xfrm>
        </p:spPr>
        <p:txBody>
          <a:bodyPr/>
          <a:lstStyle>
            <a:lvl1pPr>
              <a:defRPr>
                <a:solidFill>
                  <a:schemeClr val="bg1"/>
                </a:solidFill>
              </a:defRPr>
            </a:lvl1pPr>
          </a:lstStyle>
          <a:p>
            <a:fld id="{CE1F863E-418F-444D-893A-14FF4DCBF084}" type="datetime1">
              <a:rPr lang="en-GB" smtClean="0"/>
              <a:pPr/>
              <a:t>30/05/2017</a:t>
            </a:fld>
            <a:endParaRPr lang="en-GB" dirty="0"/>
          </a:p>
        </p:txBody>
      </p:sp>
      <p:sp>
        <p:nvSpPr>
          <p:cNvPr id="390152" name="Rectangle 8"/>
          <p:cNvSpPr>
            <a:spLocks noGrp="1" noChangeArrowheads="1"/>
          </p:cNvSpPr>
          <p:nvPr>
            <p:ph type="sldNum" sz="quarter" idx="4"/>
          </p:nvPr>
        </p:nvSpPr>
        <p:spPr/>
        <p:txBody>
          <a:bodyPr/>
          <a:lstStyle>
            <a:lvl1pPr>
              <a:defRPr>
                <a:solidFill>
                  <a:schemeClr val="bg1"/>
                </a:solidFill>
              </a:defRPr>
            </a:lvl1pPr>
          </a:lstStyle>
          <a:p>
            <a:fld id="{475F56CD-7EFE-4DED-BB3B-9194CCA94873}" type="slidenum">
              <a:rPr lang="en-GB" smtClean="0"/>
              <a:pPr/>
              <a:t>‹N°›</a:t>
            </a:fld>
            <a:endParaRPr lang="en-GB" dirty="0"/>
          </a:p>
        </p:txBody>
      </p:sp>
      <p:sp>
        <p:nvSpPr>
          <p:cNvPr id="390154" name="Rectangle 10"/>
          <p:cNvSpPr>
            <a:spLocks noGrp="1" noChangeArrowheads="1"/>
          </p:cNvSpPr>
          <p:nvPr>
            <p:ph type="ctrTitle" hasCustomPrompt="1"/>
          </p:nvPr>
        </p:nvSpPr>
        <p:spPr>
          <a:xfrm>
            <a:off x="755650" y="2155825"/>
            <a:ext cx="8420100" cy="1470025"/>
          </a:xfrm>
        </p:spPr>
        <p:txBody>
          <a:bodyPr/>
          <a:lstStyle>
            <a:lvl1pPr algn="ctr">
              <a:defRPr sz="3600">
                <a:solidFill>
                  <a:schemeClr val="bg1"/>
                </a:solidFill>
              </a:defRPr>
            </a:lvl1pPr>
          </a:lstStyle>
          <a:p>
            <a:r>
              <a:rPr lang="en-GB" dirty="0"/>
              <a:t>Click to edit Master </a:t>
            </a:r>
            <a:r>
              <a:rPr lang="en-GB" dirty="0" smtClean="0"/>
              <a:t>style</a:t>
            </a:r>
            <a:endParaRPr lang="en-GB" dirty="0"/>
          </a:p>
        </p:txBody>
      </p:sp>
      <p:sp>
        <p:nvSpPr>
          <p:cNvPr id="3" name="Rectangle 2"/>
          <p:cNvSpPr/>
          <p:nvPr userDrawn="1"/>
        </p:nvSpPr>
        <p:spPr bwMode="auto">
          <a:xfrm>
            <a:off x="5105400" y="989012"/>
            <a:ext cx="4800600" cy="5868988"/>
          </a:xfrm>
          <a:prstGeom prst="rect">
            <a:avLst/>
          </a:prstGeom>
          <a:solidFill>
            <a:schemeClr val="bg1"/>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smtClean="0">
              <a:ln>
                <a:noFill/>
              </a:ln>
              <a:solidFill>
                <a:srgbClr val="FF0000"/>
              </a:solidFill>
              <a:effectLst/>
              <a:latin typeface="Verdana" pitchFamily="34" charset="0"/>
              <a:sym typeface="Webdings" pitchFamily="18" charset="2"/>
            </a:endParaRPr>
          </a:p>
        </p:txBody>
      </p:sp>
      <p:sp>
        <p:nvSpPr>
          <p:cNvPr id="4" name="Rectangle 3"/>
          <p:cNvSpPr/>
          <p:nvPr userDrawn="1"/>
        </p:nvSpPr>
        <p:spPr bwMode="auto">
          <a:xfrm>
            <a:off x="4610100" y="1223971"/>
            <a:ext cx="1446234" cy="5418129"/>
          </a:xfrm>
          <a:prstGeom prst="rect">
            <a:avLst/>
          </a:prstGeom>
          <a:solidFill>
            <a:schemeClr val="bg1"/>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smtClean="0">
              <a:ln>
                <a:noFill/>
              </a:ln>
              <a:solidFill>
                <a:srgbClr val="FF0000"/>
              </a:solidFill>
              <a:effectLst/>
              <a:latin typeface="Verdana" pitchFamily="34" charset="0"/>
              <a:sym typeface="Webdings" pitchFamily="18" charset="2"/>
            </a:endParaRPr>
          </a:p>
        </p:txBody>
      </p:sp>
      <p:sp>
        <p:nvSpPr>
          <p:cNvPr id="10" name="Rectangle 9"/>
          <p:cNvSpPr/>
          <p:nvPr userDrawn="1"/>
        </p:nvSpPr>
        <p:spPr>
          <a:xfrm>
            <a:off x="-14442" y="0"/>
            <a:ext cx="9920442" cy="989013"/>
          </a:xfrm>
          <a:prstGeom prst="rect">
            <a:avLst/>
          </a:prstGeom>
          <a:solidFill>
            <a:srgbClr val="0080C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chemeClr val="bg1"/>
              </a:solidFill>
            </a:endParaRPr>
          </a:p>
        </p:txBody>
      </p:sp>
      <p:pic>
        <p:nvPicPr>
          <p:cNvPr id="11" name="Picture 5" descr="LOGO CE-EN-NEG-quadri.ai"/>
          <p:cNvPicPr>
            <a:picLocks noChangeAspect="1"/>
          </p:cNvPicPr>
          <p:nvPr userDrawn="1"/>
        </p:nvPicPr>
        <p:blipFill>
          <a:blip r:embed="rId2" cstate="print"/>
          <a:srcRect/>
          <a:stretch>
            <a:fillRect/>
          </a:stretch>
        </p:blipFill>
        <p:spPr bwMode="auto">
          <a:xfrm>
            <a:off x="4324162" y="170115"/>
            <a:ext cx="1243232" cy="1243232"/>
          </a:xfrm>
          <a:prstGeom prst="rect">
            <a:avLst/>
          </a:prstGeom>
          <a:noFill/>
          <a:ln w="9525">
            <a:noFill/>
            <a:miter lim="800000"/>
            <a:headEnd/>
            <a:tailEnd/>
          </a:ln>
        </p:spPr>
      </p:pic>
      <p:sp>
        <p:nvSpPr>
          <p:cNvPr id="12" name="Rectangle 11"/>
          <p:cNvSpPr/>
          <p:nvPr userDrawn="1"/>
        </p:nvSpPr>
        <p:spPr>
          <a:xfrm>
            <a:off x="4610100" y="1187971"/>
            <a:ext cx="504000" cy="36000"/>
          </a:xfrm>
          <a:prstGeom prst="rect">
            <a:avLst/>
          </a:prstGeom>
          <a:solidFill>
            <a:srgbClr val="0080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ln>
                <a:noFill/>
              </a:ln>
              <a:noFill/>
              <a:effectLst/>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10100" y="6459677"/>
            <a:ext cx="504000" cy="398323"/>
          </a:xfrm>
          <a:prstGeom prst="rect">
            <a:avLst/>
          </a:prstGeom>
        </p:spPr>
      </p:pic>
      <p:pic>
        <p:nvPicPr>
          <p:cNvPr id="15" name="Picture 14"/>
          <p:cNvPicPr>
            <a:picLocks noChangeAspect="1"/>
          </p:cNvPicPr>
          <p:nvPr userDrawn="1"/>
        </p:nvPicPr>
        <p:blipFill rotWithShape="1">
          <a:blip r:embed="rId4" cstate="print">
            <a:extLst>
              <a:ext uri="{28A0092B-C50C-407E-A947-70E740481C1C}">
                <a14:useLocalDpi xmlns:a14="http://schemas.microsoft.com/office/drawing/2010/main" val="0"/>
              </a:ext>
            </a:extLst>
          </a:blip>
          <a:srcRect l="39027" t="583" r="12866"/>
          <a:stretch/>
        </p:blipFill>
        <p:spPr>
          <a:xfrm>
            <a:off x="-3556" y="989012"/>
            <a:ext cx="4610100" cy="5873927"/>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72993" y="4187487"/>
            <a:ext cx="2454613" cy="24546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A8D0859E-E382-4C81-A158-758344177B04}" type="datetime1">
              <a:rPr lang="en-GB"/>
              <a:pPr/>
              <a:t>30/05/2017</a:t>
            </a:fld>
            <a:endParaRPr lang="en-GB"/>
          </a:p>
        </p:txBody>
      </p:sp>
      <p:sp>
        <p:nvSpPr>
          <p:cNvPr id="5" name="Footer Placeholder 4"/>
          <p:cNvSpPr>
            <a:spLocks noGrp="1"/>
          </p:cNvSpPr>
          <p:nvPr>
            <p:ph type="ftr" sz="quarter" idx="11"/>
          </p:nvPr>
        </p:nvSpPr>
        <p:spPr>
          <a:xfrm>
            <a:off x="1403350" y="6245225"/>
            <a:ext cx="70485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54B798C-B9CB-4CA1-8969-ABDCD36B5CD4}" type="slidenum">
              <a:rPr lang="en-GB"/>
              <a:pPr/>
              <a:t>‹N°›</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2500" y="184150"/>
            <a:ext cx="2336800" cy="57388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92100" y="184150"/>
            <a:ext cx="6858000" cy="5738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9DFA01F2-6CF7-449D-897B-AC26AC699E70}" type="datetime1">
              <a:rPr lang="en-GB"/>
              <a:pPr/>
              <a:t>30/05/2017</a:t>
            </a:fld>
            <a:endParaRPr lang="en-GB"/>
          </a:p>
        </p:txBody>
      </p:sp>
      <p:sp>
        <p:nvSpPr>
          <p:cNvPr id="5" name="Footer Placeholder 4"/>
          <p:cNvSpPr>
            <a:spLocks noGrp="1"/>
          </p:cNvSpPr>
          <p:nvPr>
            <p:ph type="ftr" sz="quarter" idx="11"/>
          </p:nvPr>
        </p:nvSpPr>
        <p:spPr>
          <a:xfrm>
            <a:off x="1403350" y="6245225"/>
            <a:ext cx="70485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0C2FFC8-8C46-46D9-8EE8-A39196D58EAB}" type="slidenum">
              <a:rPr lang="en-GB"/>
              <a:pPr/>
              <a:t>‹N°›</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08AFF290-009D-4FF7-9425-A3210BC180DA}" type="datetime1">
              <a:rPr lang="en-GB"/>
              <a:pPr/>
              <a:t>30/05/2017</a:t>
            </a:fld>
            <a:endParaRPr lang="en-GB"/>
          </a:p>
        </p:txBody>
      </p:sp>
      <p:sp>
        <p:nvSpPr>
          <p:cNvPr id="5" name="Footer Placeholder 4"/>
          <p:cNvSpPr>
            <a:spLocks noGrp="1"/>
          </p:cNvSpPr>
          <p:nvPr>
            <p:ph type="ftr" sz="quarter" idx="11"/>
          </p:nvPr>
        </p:nvSpPr>
        <p:spPr>
          <a:xfrm>
            <a:off x="1403350" y="6245225"/>
            <a:ext cx="70485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02D3809-15FD-45C1-8290-613EA6032538}" type="slidenum">
              <a:rPr lang="en-GB"/>
              <a:pPr/>
              <a:t>‹N°›</a:t>
            </a:fld>
            <a:endParaRPr lang="en-GB"/>
          </a:p>
        </p:txBody>
      </p:sp>
      <p:sp>
        <p:nvSpPr>
          <p:cNvPr id="7" name="Rectangle 6"/>
          <p:cNvSpPr/>
          <p:nvPr userDrawn="1"/>
        </p:nvSpPr>
        <p:spPr>
          <a:xfrm>
            <a:off x="-14442" y="0"/>
            <a:ext cx="9920442" cy="989013"/>
          </a:xfrm>
          <a:prstGeom prst="rect">
            <a:avLst/>
          </a:prstGeom>
          <a:solidFill>
            <a:srgbClr val="0080C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chemeClr val="bg1"/>
              </a:solidFill>
            </a:endParaRPr>
          </a:p>
        </p:txBody>
      </p:sp>
      <p:pic>
        <p:nvPicPr>
          <p:cNvPr id="8" name="Picture 5" descr="LOGO CE-EN-NEG-quadri.ai"/>
          <p:cNvPicPr>
            <a:picLocks noChangeAspect="1"/>
          </p:cNvPicPr>
          <p:nvPr userDrawn="1"/>
        </p:nvPicPr>
        <p:blipFill>
          <a:blip r:embed="rId2" cstate="print"/>
          <a:srcRect/>
          <a:stretch>
            <a:fillRect/>
          </a:stretch>
        </p:blipFill>
        <p:spPr bwMode="auto">
          <a:xfrm>
            <a:off x="4324162" y="170115"/>
            <a:ext cx="1243232" cy="1243232"/>
          </a:xfrm>
          <a:prstGeom prst="rect">
            <a:avLst/>
          </a:prstGeom>
          <a:noFill/>
          <a:ln w="9525">
            <a:noFill/>
            <a:miter lim="800000"/>
            <a:headEnd/>
            <a:tailEnd/>
          </a:ln>
        </p:spPr>
      </p:pic>
      <p:sp>
        <p:nvSpPr>
          <p:cNvPr id="9" name="Rectangle 8"/>
          <p:cNvSpPr/>
          <p:nvPr userDrawn="1"/>
        </p:nvSpPr>
        <p:spPr>
          <a:xfrm>
            <a:off x="4610100" y="1187971"/>
            <a:ext cx="504000" cy="36000"/>
          </a:xfrm>
          <a:prstGeom prst="rect">
            <a:avLst/>
          </a:prstGeom>
          <a:solidFill>
            <a:srgbClr val="0080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ln>
                <a:noFill/>
              </a:ln>
              <a:noFill/>
              <a:effectLst/>
            </a:endParaRPr>
          </a:p>
        </p:txBody>
      </p:sp>
      <p:sp>
        <p:nvSpPr>
          <p:cNvPr id="10" name="Rectangle 9"/>
          <p:cNvSpPr/>
          <p:nvPr userDrawn="1"/>
        </p:nvSpPr>
        <p:spPr bwMode="auto">
          <a:xfrm>
            <a:off x="4501426" y="1223970"/>
            <a:ext cx="736429" cy="147629"/>
          </a:xfrm>
          <a:prstGeom prst="rect">
            <a:avLst/>
          </a:prstGeom>
          <a:solidFill>
            <a:schemeClr val="bg1"/>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smtClean="0">
              <a:ln>
                <a:noFill/>
              </a:ln>
              <a:solidFill>
                <a:srgbClr val="FF0000"/>
              </a:solidFill>
              <a:effectLst/>
              <a:latin typeface="Verdana" pitchFamily="34" charset="0"/>
              <a:sym typeface="Webdings" pitchFamily="18" charset="2"/>
            </a:endParaRPr>
          </a:p>
        </p:txBody>
      </p:sp>
      <p:sp>
        <p:nvSpPr>
          <p:cNvPr id="11" name="Rectangle 10"/>
          <p:cNvSpPr/>
          <p:nvPr userDrawn="1"/>
        </p:nvSpPr>
        <p:spPr bwMode="auto">
          <a:xfrm>
            <a:off x="-14442" y="989013"/>
            <a:ext cx="4624542" cy="45719"/>
          </a:xfrm>
          <a:prstGeom prst="rect">
            <a:avLst/>
          </a:prstGeom>
          <a:solidFill>
            <a:schemeClr val="bg1"/>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smtClean="0">
              <a:ln>
                <a:noFill/>
              </a:ln>
              <a:solidFill>
                <a:srgbClr val="FF0000"/>
              </a:solidFill>
              <a:effectLst/>
              <a:latin typeface="Verdana" pitchFamily="34" charset="0"/>
              <a:sym typeface="Webdings" pitchFamily="18" charset="2"/>
            </a:endParaRPr>
          </a:p>
        </p:txBody>
      </p:sp>
      <p:sp>
        <p:nvSpPr>
          <p:cNvPr id="12" name="Rectangle 11"/>
          <p:cNvSpPr/>
          <p:nvPr userDrawn="1"/>
        </p:nvSpPr>
        <p:spPr bwMode="auto">
          <a:xfrm>
            <a:off x="5114100" y="989013"/>
            <a:ext cx="4791900" cy="45719"/>
          </a:xfrm>
          <a:prstGeom prst="rect">
            <a:avLst/>
          </a:prstGeom>
          <a:solidFill>
            <a:schemeClr val="bg1"/>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smtClean="0">
              <a:ln>
                <a:noFill/>
              </a:ln>
              <a:solidFill>
                <a:srgbClr val="FF0000"/>
              </a:solidFill>
              <a:effectLst/>
              <a:latin typeface="Verdana" pitchFamily="34" charset="0"/>
              <a:sym typeface="Webdings" pitchFamily="18" charset="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F8138E0-F20A-4B24-B8BE-C83B9EAF722F}" type="datetime1">
              <a:rPr lang="en-GB"/>
              <a:pPr/>
              <a:t>30/05/2017</a:t>
            </a:fld>
            <a:endParaRPr lang="en-GB"/>
          </a:p>
        </p:txBody>
      </p:sp>
      <p:sp>
        <p:nvSpPr>
          <p:cNvPr id="5" name="Footer Placeholder 4"/>
          <p:cNvSpPr>
            <a:spLocks noGrp="1"/>
          </p:cNvSpPr>
          <p:nvPr>
            <p:ph type="ftr" sz="quarter" idx="11"/>
          </p:nvPr>
        </p:nvSpPr>
        <p:spPr>
          <a:xfrm>
            <a:off x="1403350" y="6245225"/>
            <a:ext cx="70485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3F45DE9-AC3F-44C1-95C0-7AAC7EF9B19F}" type="slidenum">
              <a:rPr lang="en-GB"/>
              <a:pPr/>
              <a:t>‹N°›</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92100" y="1397000"/>
            <a:ext cx="4597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41900" y="1397000"/>
            <a:ext cx="4597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80FAEA9E-4A58-4BD5-95EA-B2C541133775}" type="datetime1">
              <a:rPr lang="en-GB"/>
              <a:pPr/>
              <a:t>30/05/2017</a:t>
            </a:fld>
            <a:endParaRPr lang="en-GB"/>
          </a:p>
        </p:txBody>
      </p:sp>
      <p:sp>
        <p:nvSpPr>
          <p:cNvPr id="6" name="Footer Placeholder 5"/>
          <p:cNvSpPr>
            <a:spLocks noGrp="1"/>
          </p:cNvSpPr>
          <p:nvPr>
            <p:ph type="ftr" sz="quarter" idx="11"/>
          </p:nvPr>
        </p:nvSpPr>
        <p:spPr>
          <a:xfrm>
            <a:off x="1403350" y="6245225"/>
            <a:ext cx="70485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E68BB57D-54F0-4CA3-B1C8-F6647995F432}" type="slidenum">
              <a:rPr lang="en-GB"/>
              <a:pPr/>
              <a:t>‹N°›</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9636D65A-BC9D-4C05-B1AB-C6C58744ABAF}" type="datetime1">
              <a:rPr lang="en-GB"/>
              <a:pPr/>
              <a:t>30/05/2017</a:t>
            </a:fld>
            <a:endParaRPr lang="en-GB"/>
          </a:p>
        </p:txBody>
      </p:sp>
      <p:sp>
        <p:nvSpPr>
          <p:cNvPr id="8" name="Footer Placeholder 7"/>
          <p:cNvSpPr>
            <a:spLocks noGrp="1"/>
          </p:cNvSpPr>
          <p:nvPr>
            <p:ph type="ftr" sz="quarter" idx="11"/>
          </p:nvPr>
        </p:nvSpPr>
        <p:spPr>
          <a:xfrm>
            <a:off x="1403350" y="6245225"/>
            <a:ext cx="70485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8ECE3A59-18ED-4AD6-91AC-7C9FEF139AD1}" type="slidenum">
              <a:rPr lang="en-GB"/>
              <a:pPr/>
              <a:t>‹N°›</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1CAFD22F-B990-4D8A-B567-FBBC86254984}" type="datetime1">
              <a:rPr lang="en-GB"/>
              <a:pPr/>
              <a:t>30/05/2017</a:t>
            </a:fld>
            <a:endParaRPr lang="en-GB"/>
          </a:p>
        </p:txBody>
      </p:sp>
      <p:sp>
        <p:nvSpPr>
          <p:cNvPr id="4" name="Footer Placeholder 3"/>
          <p:cNvSpPr>
            <a:spLocks noGrp="1"/>
          </p:cNvSpPr>
          <p:nvPr>
            <p:ph type="ftr" sz="quarter" idx="11"/>
          </p:nvPr>
        </p:nvSpPr>
        <p:spPr>
          <a:xfrm>
            <a:off x="1403350" y="6245225"/>
            <a:ext cx="70485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83F42EE6-6945-4E77-9814-D5F27BE04E7B}" type="slidenum">
              <a:rPr lang="en-GB"/>
              <a:pPr/>
              <a:t>‹N°›</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6B9E3BE-5F8D-4C65-92B1-8D62C0531271}" type="datetime1">
              <a:rPr lang="en-GB"/>
              <a:pPr/>
              <a:t>30/05/2017</a:t>
            </a:fld>
            <a:endParaRPr lang="en-GB"/>
          </a:p>
        </p:txBody>
      </p:sp>
      <p:sp>
        <p:nvSpPr>
          <p:cNvPr id="3" name="Footer Placeholder 2"/>
          <p:cNvSpPr>
            <a:spLocks noGrp="1"/>
          </p:cNvSpPr>
          <p:nvPr>
            <p:ph type="ftr" sz="quarter" idx="11"/>
          </p:nvPr>
        </p:nvSpPr>
        <p:spPr>
          <a:xfrm>
            <a:off x="1403350" y="6245225"/>
            <a:ext cx="70485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09B9251-4108-4C29-B24D-E72DA1D08426}" type="slidenum">
              <a:rPr lang="en-GB"/>
              <a:pPr/>
              <a:t>‹N°›</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A5F6510-F945-484F-8B7F-4CB7891052F1}" type="datetime1">
              <a:rPr lang="en-GB"/>
              <a:pPr/>
              <a:t>30/05/2017</a:t>
            </a:fld>
            <a:endParaRPr lang="en-GB"/>
          </a:p>
        </p:txBody>
      </p:sp>
      <p:sp>
        <p:nvSpPr>
          <p:cNvPr id="6" name="Footer Placeholder 5"/>
          <p:cNvSpPr>
            <a:spLocks noGrp="1"/>
          </p:cNvSpPr>
          <p:nvPr>
            <p:ph type="ftr" sz="quarter" idx="11"/>
          </p:nvPr>
        </p:nvSpPr>
        <p:spPr>
          <a:xfrm>
            <a:off x="1403350" y="6245225"/>
            <a:ext cx="70485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1413CF04-CAC7-41C7-BB6D-AE2B09DA16AD}" type="slidenum">
              <a:rPr lang="en-GB"/>
              <a:pPr/>
              <a:t>‹N°›</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1B73D37-3EF2-4B2E-B7D6-02BBD8DBF88D}" type="datetime1">
              <a:rPr lang="en-GB"/>
              <a:pPr/>
              <a:t>30/05/2017</a:t>
            </a:fld>
            <a:endParaRPr lang="en-GB"/>
          </a:p>
        </p:txBody>
      </p:sp>
      <p:sp>
        <p:nvSpPr>
          <p:cNvPr id="6" name="Footer Placeholder 5"/>
          <p:cNvSpPr>
            <a:spLocks noGrp="1"/>
          </p:cNvSpPr>
          <p:nvPr>
            <p:ph type="ftr" sz="quarter" idx="11"/>
          </p:nvPr>
        </p:nvSpPr>
        <p:spPr>
          <a:xfrm>
            <a:off x="1403350" y="6245225"/>
            <a:ext cx="70485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47689AFF-A588-499A-BCEF-02E3C2F0D7D4}" type="slidenum">
              <a:rPr lang="en-GB"/>
              <a:pPr/>
              <a:t>‹N°›</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1027" name="Rectangle 3"/>
          <p:cNvSpPr>
            <a:spLocks noGrp="1" noChangeArrowheads="1"/>
          </p:cNvSpPr>
          <p:nvPr>
            <p:ph type="body" idx="1"/>
          </p:nvPr>
        </p:nvSpPr>
        <p:spPr bwMode="auto">
          <a:xfrm>
            <a:off x="190500" y="1968500"/>
            <a:ext cx="9448800" cy="3954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028" name="Rectangle 4"/>
          <p:cNvSpPr>
            <a:spLocks noGrp="1" noChangeArrowheads="1"/>
          </p:cNvSpPr>
          <p:nvPr>
            <p:ph type="dt" sz="half" idx="2"/>
          </p:nvPr>
        </p:nvSpPr>
        <p:spPr bwMode="auto">
          <a:xfrm>
            <a:off x="166688" y="6467475"/>
            <a:ext cx="18732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solidFill>
                  <a:srgbClr val="808080"/>
                </a:solidFill>
              </a:defRPr>
            </a:lvl1pPr>
          </a:lstStyle>
          <a:p>
            <a:fld id="{D33FC47D-E9E8-4F21-9715-CEB98CB80064}" type="datetime1">
              <a:rPr lang="en-GB" smtClean="0"/>
              <a:pPr/>
              <a:t>30/05/2017</a:t>
            </a:fld>
            <a:endParaRPr lang="en-GB" dirty="0"/>
          </a:p>
        </p:txBody>
      </p:sp>
      <p:sp>
        <p:nvSpPr>
          <p:cNvPr id="1030" name="Rectangle 6"/>
          <p:cNvSpPr>
            <a:spLocks noGrp="1" noChangeArrowheads="1"/>
          </p:cNvSpPr>
          <p:nvPr>
            <p:ph type="sldNum" sz="quarter" idx="4"/>
          </p:nvPr>
        </p:nvSpPr>
        <p:spPr bwMode="auto">
          <a:xfrm>
            <a:off x="7391400" y="646747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rgbClr val="808080"/>
                </a:solidFill>
              </a:defRPr>
            </a:lvl1pPr>
          </a:lstStyle>
          <a:p>
            <a:fld id="{80D64338-6FBD-4EC5-8E4B-9AFC0740AC95}" type="slidenum">
              <a:rPr lang="en-GB" smtClean="0"/>
              <a:pPr/>
              <a:t>‹N°›</a:t>
            </a:fld>
            <a:endParaRPr lang="en-GB" dirty="0"/>
          </a:p>
        </p:txBody>
      </p:sp>
      <p:sp>
        <p:nvSpPr>
          <p:cNvPr id="1033" name="Rectangle 9"/>
          <p:cNvSpPr>
            <a:spLocks noGrp="1" noChangeArrowheads="1"/>
          </p:cNvSpPr>
          <p:nvPr>
            <p:ph type="title"/>
          </p:nvPr>
        </p:nvSpPr>
        <p:spPr bwMode="auto">
          <a:xfrm>
            <a:off x="190500" y="1193800"/>
            <a:ext cx="9474199" cy="6635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11" name="Rectangle 10"/>
          <p:cNvSpPr/>
          <p:nvPr/>
        </p:nvSpPr>
        <p:spPr>
          <a:xfrm>
            <a:off x="-14442" y="0"/>
            <a:ext cx="9920442" cy="989013"/>
          </a:xfrm>
          <a:prstGeom prst="rect">
            <a:avLst/>
          </a:prstGeom>
          <a:solidFill>
            <a:srgbClr val="0080C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chemeClr val="bg1"/>
              </a:solidFill>
            </a:endParaRPr>
          </a:p>
        </p:txBody>
      </p:sp>
      <p:pic>
        <p:nvPicPr>
          <p:cNvPr id="12" name="Picture 5" descr="LOGO CE-EN-NEG-quadri.ai"/>
          <p:cNvPicPr>
            <a:picLocks noChangeAspect="1"/>
          </p:cNvPicPr>
          <p:nvPr/>
        </p:nvPicPr>
        <p:blipFill>
          <a:blip r:embed="rId14" cstate="print"/>
          <a:srcRect/>
          <a:stretch>
            <a:fillRect/>
          </a:stretch>
        </p:blipFill>
        <p:spPr bwMode="auto">
          <a:xfrm>
            <a:off x="4324162" y="170115"/>
            <a:ext cx="1243232" cy="1243232"/>
          </a:xfrm>
          <a:prstGeom prst="rect">
            <a:avLst/>
          </a:prstGeom>
          <a:noFill/>
          <a:ln w="9525">
            <a:noFill/>
            <a:miter lim="800000"/>
            <a:headEnd/>
            <a:tailEnd/>
          </a:ln>
        </p:spPr>
      </p:pic>
      <p:sp>
        <p:nvSpPr>
          <p:cNvPr id="13" name="Rectangle 12"/>
          <p:cNvSpPr/>
          <p:nvPr/>
        </p:nvSpPr>
        <p:spPr>
          <a:xfrm>
            <a:off x="4610100" y="1187971"/>
            <a:ext cx="504000" cy="36000"/>
          </a:xfrm>
          <a:prstGeom prst="rect">
            <a:avLst/>
          </a:prstGeom>
          <a:solidFill>
            <a:srgbClr val="0080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ln>
                <a:noFill/>
              </a:ln>
              <a:noFill/>
              <a:effectLst/>
            </a:endParaRPr>
          </a:p>
        </p:txBody>
      </p:sp>
      <p:sp>
        <p:nvSpPr>
          <p:cNvPr id="14" name="Rectangle 13"/>
          <p:cNvSpPr/>
          <p:nvPr/>
        </p:nvSpPr>
        <p:spPr bwMode="auto">
          <a:xfrm>
            <a:off x="4501426" y="1223970"/>
            <a:ext cx="736429" cy="147629"/>
          </a:xfrm>
          <a:prstGeom prst="rect">
            <a:avLst/>
          </a:prstGeom>
          <a:solidFill>
            <a:schemeClr val="bg1"/>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smtClean="0">
              <a:ln>
                <a:noFill/>
              </a:ln>
              <a:solidFill>
                <a:srgbClr val="FF0000"/>
              </a:solidFill>
              <a:effectLst/>
              <a:latin typeface="Verdana" pitchFamily="34" charset="0"/>
              <a:sym typeface="Webdings" pitchFamily="18" charset="2"/>
            </a:endParaRPr>
          </a:p>
        </p:txBody>
      </p:sp>
      <p:sp>
        <p:nvSpPr>
          <p:cNvPr id="15" name="Rectangle 14"/>
          <p:cNvSpPr/>
          <p:nvPr/>
        </p:nvSpPr>
        <p:spPr bwMode="auto">
          <a:xfrm>
            <a:off x="-14442" y="989013"/>
            <a:ext cx="4624542" cy="45719"/>
          </a:xfrm>
          <a:prstGeom prst="rect">
            <a:avLst/>
          </a:prstGeom>
          <a:solidFill>
            <a:schemeClr val="bg1"/>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smtClean="0">
              <a:ln>
                <a:noFill/>
              </a:ln>
              <a:solidFill>
                <a:srgbClr val="FF0000"/>
              </a:solidFill>
              <a:effectLst/>
              <a:latin typeface="Verdana" pitchFamily="34" charset="0"/>
              <a:sym typeface="Webdings" pitchFamily="18" charset="2"/>
            </a:endParaRPr>
          </a:p>
        </p:txBody>
      </p:sp>
      <p:sp>
        <p:nvSpPr>
          <p:cNvPr id="16" name="Rectangle 15"/>
          <p:cNvSpPr/>
          <p:nvPr/>
        </p:nvSpPr>
        <p:spPr bwMode="auto">
          <a:xfrm>
            <a:off x="5114100" y="989013"/>
            <a:ext cx="4791900" cy="45719"/>
          </a:xfrm>
          <a:prstGeom prst="rect">
            <a:avLst/>
          </a:prstGeom>
          <a:solidFill>
            <a:schemeClr val="bg1"/>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smtClean="0">
              <a:ln>
                <a:noFill/>
              </a:ln>
              <a:solidFill>
                <a:srgbClr val="FF0000"/>
              </a:solidFill>
              <a:effectLst/>
              <a:latin typeface="Verdana" pitchFamily="34" charset="0"/>
              <a:sym typeface="Webdings" pitchFamily="18" charset="2"/>
            </a:endParaRPr>
          </a:p>
        </p:txBody>
      </p:sp>
      <p:pic>
        <p:nvPicPr>
          <p:cNvPr id="17" name="Picture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610100" y="6459677"/>
            <a:ext cx="504000" cy="398323"/>
          </a:xfrm>
          <a:prstGeom prst="rect">
            <a:avLst/>
          </a:prstGeom>
        </p:spPr>
      </p:pic>
      <p:pic>
        <p:nvPicPr>
          <p:cNvPr id="19" name="Picture 1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893580" y="5889171"/>
            <a:ext cx="570505" cy="57050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fontAlgn="base" hangingPunct="1">
        <a:spcBef>
          <a:spcPct val="0"/>
        </a:spcBef>
        <a:spcAft>
          <a:spcPct val="0"/>
        </a:spcAft>
        <a:defRPr sz="2800" b="1">
          <a:solidFill>
            <a:srgbClr val="336699"/>
          </a:solidFill>
          <a:latin typeface="+mj-lt"/>
          <a:ea typeface="+mj-ea"/>
          <a:cs typeface="+mj-cs"/>
        </a:defRPr>
      </a:lvl1pPr>
      <a:lvl2pPr algn="l" rtl="0" eaLnBrk="1" fontAlgn="base" hangingPunct="1">
        <a:spcBef>
          <a:spcPct val="0"/>
        </a:spcBef>
        <a:spcAft>
          <a:spcPct val="0"/>
        </a:spcAft>
        <a:defRPr sz="2800" b="1">
          <a:solidFill>
            <a:schemeClr val="bg1"/>
          </a:solidFill>
          <a:latin typeface="Verdana" pitchFamily="34" charset="0"/>
        </a:defRPr>
      </a:lvl2pPr>
      <a:lvl3pPr algn="l" rtl="0" eaLnBrk="1" fontAlgn="base" hangingPunct="1">
        <a:spcBef>
          <a:spcPct val="0"/>
        </a:spcBef>
        <a:spcAft>
          <a:spcPct val="0"/>
        </a:spcAft>
        <a:defRPr sz="2800" b="1">
          <a:solidFill>
            <a:schemeClr val="bg1"/>
          </a:solidFill>
          <a:latin typeface="Verdana" pitchFamily="34" charset="0"/>
        </a:defRPr>
      </a:lvl3pPr>
      <a:lvl4pPr algn="l" rtl="0" eaLnBrk="1" fontAlgn="base" hangingPunct="1">
        <a:spcBef>
          <a:spcPct val="0"/>
        </a:spcBef>
        <a:spcAft>
          <a:spcPct val="0"/>
        </a:spcAft>
        <a:defRPr sz="2800" b="1">
          <a:solidFill>
            <a:schemeClr val="bg1"/>
          </a:solidFill>
          <a:latin typeface="Verdana" pitchFamily="34" charset="0"/>
        </a:defRPr>
      </a:lvl4pPr>
      <a:lvl5pPr algn="l" rtl="0" eaLnBrk="1" fontAlgn="base" hangingPunct="1">
        <a:spcBef>
          <a:spcPct val="0"/>
        </a:spcBef>
        <a:spcAft>
          <a:spcPct val="0"/>
        </a:spcAft>
        <a:defRPr sz="2800" b="1">
          <a:solidFill>
            <a:schemeClr val="bg1"/>
          </a:solidFill>
          <a:latin typeface="Verdana" pitchFamily="34" charset="0"/>
        </a:defRPr>
      </a:lvl5pPr>
      <a:lvl6pPr marL="457200" algn="l" rtl="0" eaLnBrk="1" fontAlgn="base" hangingPunct="1">
        <a:spcBef>
          <a:spcPct val="0"/>
        </a:spcBef>
        <a:spcAft>
          <a:spcPct val="0"/>
        </a:spcAft>
        <a:defRPr sz="2800" b="1">
          <a:solidFill>
            <a:schemeClr val="bg1"/>
          </a:solidFill>
          <a:latin typeface="Verdana" pitchFamily="34" charset="0"/>
        </a:defRPr>
      </a:lvl6pPr>
      <a:lvl7pPr marL="914400" algn="l" rtl="0" eaLnBrk="1" fontAlgn="base" hangingPunct="1">
        <a:spcBef>
          <a:spcPct val="0"/>
        </a:spcBef>
        <a:spcAft>
          <a:spcPct val="0"/>
        </a:spcAft>
        <a:defRPr sz="2800" b="1">
          <a:solidFill>
            <a:schemeClr val="bg1"/>
          </a:solidFill>
          <a:latin typeface="Verdana" pitchFamily="34" charset="0"/>
        </a:defRPr>
      </a:lvl7pPr>
      <a:lvl8pPr marL="1371600" algn="l" rtl="0" eaLnBrk="1" fontAlgn="base" hangingPunct="1">
        <a:spcBef>
          <a:spcPct val="0"/>
        </a:spcBef>
        <a:spcAft>
          <a:spcPct val="0"/>
        </a:spcAft>
        <a:defRPr sz="2800" b="1">
          <a:solidFill>
            <a:schemeClr val="bg1"/>
          </a:solidFill>
          <a:latin typeface="Verdana" pitchFamily="34" charset="0"/>
        </a:defRPr>
      </a:lvl8pPr>
      <a:lvl9pPr marL="1828800" algn="l" rtl="0" eaLnBrk="1" fontAlgn="base" hangingPunct="1">
        <a:spcBef>
          <a:spcPct val="0"/>
        </a:spcBef>
        <a:spcAft>
          <a:spcPct val="0"/>
        </a:spcAft>
        <a:defRPr sz="2800" b="1">
          <a:solidFill>
            <a:schemeClr val="bg1"/>
          </a:solidFill>
          <a:latin typeface="Verdana" pitchFamily="34" charset="0"/>
        </a:defRPr>
      </a:lvl9pPr>
    </p:titleStyle>
    <p:bodyStyle>
      <a:lvl1pPr marL="342900" indent="-342900" algn="l" rtl="0" eaLnBrk="1" fontAlgn="base" hangingPunct="1">
        <a:spcBef>
          <a:spcPct val="20000"/>
        </a:spcBef>
        <a:spcAft>
          <a:spcPct val="0"/>
        </a:spcAft>
        <a:buChar char="•"/>
        <a:defRPr sz="3200">
          <a:solidFill>
            <a:srgbClr val="336699"/>
          </a:solidFill>
          <a:latin typeface="+mn-lt"/>
          <a:ea typeface="+mn-ea"/>
          <a:cs typeface="+mn-cs"/>
        </a:defRPr>
      </a:lvl1pPr>
      <a:lvl2pPr marL="742950" indent="-285750" algn="l" rtl="0" eaLnBrk="1" fontAlgn="base" hangingPunct="1">
        <a:spcBef>
          <a:spcPct val="20000"/>
        </a:spcBef>
        <a:spcAft>
          <a:spcPct val="0"/>
        </a:spcAft>
        <a:buChar char="–"/>
        <a:defRPr sz="2800">
          <a:solidFill>
            <a:srgbClr val="336699"/>
          </a:solidFill>
          <a:latin typeface="+mn-lt"/>
        </a:defRPr>
      </a:lvl2pPr>
      <a:lvl3pPr marL="1143000" indent="-228600" algn="l" rtl="0" eaLnBrk="1" fontAlgn="base" hangingPunct="1">
        <a:spcBef>
          <a:spcPct val="20000"/>
        </a:spcBef>
        <a:spcAft>
          <a:spcPct val="0"/>
        </a:spcAft>
        <a:buChar char="•"/>
        <a:defRPr sz="2400">
          <a:solidFill>
            <a:srgbClr val="336699"/>
          </a:solidFill>
          <a:latin typeface="+mn-lt"/>
        </a:defRPr>
      </a:lvl3pPr>
      <a:lvl4pPr marL="1600200" indent="-228600" algn="l" rtl="0" eaLnBrk="1" fontAlgn="base" hangingPunct="1">
        <a:spcBef>
          <a:spcPct val="20000"/>
        </a:spcBef>
        <a:spcAft>
          <a:spcPct val="0"/>
        </a:spcAft>
        <a:buChar char="–"/>
        <a:defRPr sz="2000">
          <a:solidFill>
            <a:srgbClr val="336699"/>
          </a:solidFill>
          <a:latin typeface="+mn-lt"/>
        </a:defRPr>
      </a:lvl4pPr>
      <a:lvl5pPr marL="2057400" indent="-228600" algn="l" rtl="0" eaLnBrk="1" fontAlgn="base" hangingPunct="1">
        <a:spcBef>
          <a:spcPct val="20000"/>
        </a:spcBef>
        <a:spcAft>
          <a:spcPct val="0"/>
        </a:spcAft>
        <a:buChar char="»"/>
        <a:defRPr sz="2000">
          <a:solidFill>
            <a:srgbClr val="336699"/>
          </a:solidFill>
          <a:latin typeface="+mn-lt"/>
        </a:defRPr>
      </a:lvl5pPr>
      <a:lvl6pPr marL="2514600" indent="-228600" algn="l" rtl="0" eaLnBrk="1" fontAlgn="base" hangingPunct="1">
        <a:spcBef>
          <a:spcPct val="20000"/>
        </a:spcBef>
        <a:spcAft>
          <a:spcPct val="0"/>
        </a:spcAft>
        <a:buChar char="»"/>
        <a:defRPr sz="2000">
          <a:solidFill>
            <a:srgbClr val="336699"/>
          </a:solidFill>
          <a:latin typeface="+mn-lt"/>
        </a:defRPr>
      </a:lvl6pPr>
      <a:lvl7pPr marL="2971800" indent="-228600" algn="l" rtl="0" eaLnBrk="1" fontAlgn="base" hangingPunct="1">
        <a:spcBef>
          <a:spcPct val="20000"/>
        </a:spcBef>
        <a:spcAft>
          <a:spcPct val="0"/>
        </a:spcAft>
        <a:buChar char="»"/>
        <a:defRPr sz="2000">
          <a:solidFill>
            <a:srgbClr val="336699"/>
          </a:solidFill>
          <a:latin typeface="+mn-lt"/>
        </a:defRPr>
      </a:lvl7pPr>
      <a:lvl8pPr marL="3429000" indent="-228600" algn="l" rtl="0" eaLnBrk="1" fontAlgn="base" hangingPunct="1">
        <a:spcBef>
          <a:spcPct val="20000"/>
        </a:spcBef>
        <a:spcAft>
          <a:spcPct val="0"/>
        </a:spcAft>
        <a:buChar char="»"/>
        <a:defRPr sz="2000">
          <a:solidFill>
            <a:srgbClr val="336699"/>
          </a:solidFill>
          <a:latin typeface="+mn-lt"/>
        </a:defRPr>
      </a:lvl8pPr>
      <a:lvl9pPr marL="3886200" indent="-228600" algn="l" rtl="0" eaLnBrk="1" fontAlgn="base" hangingPunct="1">
        <a:spcBef>
          <a:spcPct val="20000"/>
        </a:spcBef>
        <a:spcAft>
          <a:spcPct val="0"/>
        </a:spcAft>
        <a:buChar char="»"/>
        <a:defRPr sz="2000">
          <a:solidFill>
            <a:srgbClr val="33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4"/>
          </p:nvPr>
        </p:nvSpPr>
        <p:spPr/>
        <p:txBody>
          <a:bodyPr/>
          <a:lstStyle/>
          <a:p>
            <a:fld id="{D4683877-CCE3-4F52-BA5D-F7AF5CB0DD68}" type="slidenum">
              <a:rPr lang="en-GB"/>
              <a:pPr/>
              <a:t>1</a:t>
            </a:fld>
            <a:endParaRPr lang="en-GB"/>
          </a:p>
        </p:txBody>
      </p:sp>
      <p:sp>
        <p:nvSpPr>
          <p:cNvPr id="5" name="Title 1"/>
          <p:cNvSpPr txBox="1">
            <a:spLocks/>
          </p:cNvSpPr>
          <p:nvPr/>
        </p:nvSpPr>
        <p:spPr bwMode="auto">
          <a:xfrm>
            <a:off x="4975069" y="1930264"/>
            <a:ext cx="4536504" cy="37773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a:solidFill>
                  <a:schemeClr val="bg1"/>
                </a:solidFill>
                <a:latin typeface="+mj-lt"/>
                <a:ea typeface="+mj-ea"/>
                <a:cs typeface="+mj-cs"/>
              </a:defRPr>
            </a:lvl1pPr>
            <a:lvl2pPr algn="l" rtl="0" eaLnBrk="1" fontAlgn="base" hangingPunct="1">
              <a:spcBef>
                <a:spcPct val="0"/>
              </a:spcBef>
              <a:spcAft>
                <a:spcPct val="0"/>
              </a:spcAft>
              <a:defRPr sz="2800" b="1">
                <a:solidFill>
                  <a:schemeClr val="bg1"/>
                </a:solidFill>
                <a:latin typeface="Verdana" pitchFamily="34" charset="0"/>
              </a:defRPr>
            </a:lvl2pPr>
            <a:lvl3pPr algn="l" rtl="0" eaLnBrk="1" fontAlgn="base" hangingPunct="1">
              <a:spcBef>
                <a:spcPct val="0"/>
              </a:spcBef>
              <a:spcAft>
                <a:spcPct val="0"/>
              </a:spcAft>
              <a:defRPr sz="2800" b="1">
                <a:solidFill>
                  <a:schemeClr val="bg1"/>
                </a:solidFill>
                <a:latin typeface="Verdana" pitchFamily="34" charset="0"/>
              </a:defRPr>
            </a:lvl3pPr>
            <a:lvl4pPr algn="l" rtl="0" eaLnBrk="1" fontAlgn="base" hangingPunct="1">
              <a:spcBef>
                <a:spcPct val="0"/>
              </a:spcBef>
              <a:spcAft>
                <a:spcPct val="0"/>
              </a:spcAft>
              <a:defRPr sz="2800" b="1">
                <a:solidFill>
                  <a:schemeClr val="bg1"/>
                </a:solidFill>
                <a:latin typeface="Verdana" pitchFamily="34" charset="0"/>
              </a:defRPr>
            </a:lvl4pPr>
            <a:lvl5pPr algn="l" rtl="0" eaLnBrk="1" fontAlgn="base" hangingPunct="1">
              <a:spcBef>
                <a:spcPct val="0"/>
              </a:spcBef>
              <a:spcAft>
                <a:spcPct val="0"/>
              </a:spcAft>
              <a:defRPr sz="2800" b="1">
                <a:solidFill>
                  <a:schemeClr val="bg1"/>
                </a:solidFill>
                <a:latin typeface="Verdana" pitchFamily="34" charset="0"/>
              </a:defRPr>
            </a:lvl5pPr>
            <a:lvl6pPr marL="457200" algn="l" rtl="0" eaLnBrk="1" fontAlgn="base" hangingPunct="1">
              <a:spcBef>
                <a:spcPct val="0"/>
              </a:spcBef>
              <a:spcAft>
                <a:spcPct val="0"/>
              </a:spcAft>
              <a:defRPr sz="2800" b="1">
                <a:solidFill>
                  <a:schemeClr val="bg1"/>
                </a:solidFill>
                <a:latin typeface="Verdana" pitchFamily="34" charset="0"/>
              </a:defRPr>
            </a:lvl6pPr>
            <a:lvl7pPr marL="914400" algn="l" rtl="0" eaLnBrk="1" fontAlgn="base" hangingPunct="1">
              <a:spcBef>
                <a:spcPct val="0"/>
              </a:spcBef>
              <a:spcAft>
                <a:spcPct val="0"/>
              </a:spcAft>
              <a:defRPr sz="2800" b="1">
                <a:solidFill>
                  <a:schemeClr val="bg1"/>
                </a:solidFill>
                <a:latin typeface="Verdana" pitchFamily="34" charset="0"/>
              </a:defRPr>
            </a:lvl7pPr>
            <a:lvl8pPr marL="1371600" algn="l" rtl="0" eaLnBrk="1" fontAlgn="base" hangingPunct="1">
              <a:spcBef>
                <a:spcPct val="0"/>
              </a:spcBef>
              <a:spcAft>
                <a:spcPct val="0"/>
              </a:spcAft>
              <a:defRPr sz="2800" b="1">
                <a:solidFill>
                  <a:schemeClr val="bg1"/>
                </a:solidFill>
                <a:latin typeface="Verdana" pitchFamily="34" charset="0"/>
              </a:defRPr>
            </a:lvl8pPr>
            <a:lvl9pPr marL="1828800" algn="l" rtl="0" eaLnBrk="1" fontAlgn="base" hangingPunct="1">
              <a:spcBef>
                <a:spcPct val="0"/>
              </a:spcBef>
              <a:spcAft>
                <a:spcPct val="0"/>
              </a:spcAft>
              <a:defRPr sz="2800" b="1">
                <a:solidFill>
                  <a:schemeClr val="bg1"/>
                </a:solidFill>
                <a:latin typeface="Verdana" pitchFamily="34" charset="0"/>
              </a:defRPr>
            </a:lvl9pPr>
          </a:lstStyle>
          <a:p>
            <a:r>
              <a:rPr lang="en-GB" altLang="en-US" sz="2800" dirty="0" smtClean="0">
                <a:solidFill>
                  <a:srgbClr val="336699"/>
                </a:solidFill>
              </a:rPr>
              <a:t>Erasmus+ Capacity </a:t>
            </a:r>
            <a:r>
              <a:rPr lang="en-GB" altLang="en-US" sz="2800" dirty="0">
                <a:solidFill>
                  <a:srgbClr val="336699"/>
                </a:solidFill>
              </a:rPr>
              <a:t>Building in the field of Youth </a:t>
            </a:r>
          </a:p>
          <a:p>
            <a:endParaRPr lang="en-GB" altLang="en-US" sz="2800" dirty="0" smtClean="0">
              <a:solidFill>
                <a:srgbClr val="336699"/>
              </a:solidFill>
            </a:endParaRPr>
          </a:p>
          <a:p>
            <a:r>
              <a:rPr lang="en-GB" altLang="en-US" sz="2800" dirty="0" smtClean="0">
                <a:solidFill>
                  <a:srgbClr val="336699"/>
                </a:solidFill>
              </a:rPr>
              <a:t>2014-2016 - Results</a:t>
            </a:r>
            <a:endParaRPr lang="en-GB" altLang="en-US" sz="2800" dirty="0">
              <a:solidFill>
                <a:srgbClr val="336699"/>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3F42EE6-6945-4E77-9814-D5F27BE04E7B}" type="slidenum">
              <a:rPr lang="en-GB" smtClean="0"/>
              <a:pPr/>
              <a:t>10</a:t>
            </a:fld>
            <a:endParaRPr lang="en-GB"/>
          </a:p>
        </p:txBody>
      </p:sp>
      <p:sp>
        <p:nvSpPr>
          <p:cNvPr id="4" name="ZoneTexte 3">
            <a:extLst>
              <a:ext uri="{FF2B5EF4-FFF2-40B4-BE49-F238E27FC236}">
                <a16:creationId xmlns="" xmlns:a16="http://schemas.microsoft.com/office/drawing/2014/main" id="{049E1F96-BB66-F848-9155-7CE26F886E0C}"/>
              </a:ext>
            </a:extLst>
          </p:cNvPr>
          <p:cNvSpPr txBox="1"/>
          <p:nvPr/>
        </p:nvSpPr>
        <p:spPr>
          <a:xfrm>
            <a:off x="378465" y="5472760"/>
            <a:ext cx="9162350" cy="523220"/>
          </a:xfrm>
          <a:prstGeom prst="rect">
            <a:avLst/>
          </a:prstGeom>
          <a:noFill/>
        </p:spPr>
        <p:txBody>
          <a:bodyPr wrap="square" rtlCol="0">
            <a:spAutoFit/>
          </a:bodyPr>
          <a:lstStyle/>
          <a:p>
            <a:pPr algn="just"/>
            <a:r>
              <a:rPr lang="en-GB" sz="1400" dirty="0" smtClean="0">
                <a:solidFill>
                  <a:srgbClr val="336699"/>
                </a:solidFill>
                <a:latin typeface="+mj-lt"/>
                <a:ea typeface="+mj-ea"/>
                <a:cs typeface="+mj-cs"/>
              </a:rPr>
              <a:t>The </a:t>
            </a:r>
            <a:r>
              <a:rPr lang="en-GB" sz="1400" b="1" dirty="0" smtClean="0">
                <a:solidFill>
                  <a:srgbClr val="336699"/>
                </a:solidFill>
                <a:latin typeface="+mj-lt"/>
                <a:ea typeface="+mj-ea"/>
                <a:cs typeface="+mj-cs"/>
              </a:rPr>
              <a:t>projects can also include mobility activities </a:t>
            </a:r>
            <a:r>
              <a:rPr lang="en-GB" sz="1400" dirty="0" smtClean="0">
                <a:solidFill>
                  <a:srgbClr val="336699"/>
                </a:solidFill>
                <a:latin typeface="+mj-lt"/>
                <a:ea typeface="+mj-ea"/>
                <a:cs typeface="+mj-cs"/>
              </a:rPr>
              <a:t>for young people or volunteers activities = to serve the Projects’ objectives but </a:t>
            </a:r>
            <a:r>
              <a:rPr lang="en-GB" sz="1400" b="1" dirty="0" smtClean="0">
                <a:solidFill>
                  <a:srgbClr val="336699"/>
                </a:solidFill>
                <a:latin typeface="+mj-lt"/>
                <a:ea typeface="+mj-ea"/>
                <a:cs typeface="+mj-cs"/>
              </a:rPr>
              <a:t>these mobility activities are not an aim per se</a:t>
            </a:r>
            <a:r>
              <a:rPr lang="en-GB" sz="1400" dirty="0" smtClean="0">
                <a:solidFill>
                  <a:srgbClr val="336699"/>
                </a:solidFill>
                <a:latin typeface="+mj-lt"/>
                <a:ea typeface="+mj-ea"/>
                <a:cs typeface="+mj-cs"/>
              </a:rPr>
              <a:t>.</a:t>
            </a:r>
          </a:p>
        </p:txBody>
      </p:sp>
      <p:sp>
        <p:nvSpPr>
          <p:cNvPr id="5" name="ZoneTexte 4">
            <a:extLst>
              <a:ext uri="{FF2B5EF4-FFF2-40B4-BE49-F238E27FC236}">
                <a16:creationId xmlns="" xmlns:a16="http://schemas.microsoft.com/office/drawing/2014/main" id="{EFAE91EC-62C2-AF41-BD23-72A814602F58}"/>
              </a:ext>
            </a:extLst>
          </p:cNvPr>
          <p:cNvSpPr txBox="1"/>
          <p:nvPr/>
        </p:nvSpPr>
        <p:spPr>
          <a:xfrm>
            <a:off x="5951129" y="201308"/>
            <a:ext cx="4064139" cy="646331"/>
          </a:xfrm>
          <a:prstGeom prst="rect">
            <a:avLst/>
          </a:prstGeom>
          <a:noFill/>
        </p:spPr>
        <p:txBody>
          <a:bodyPr wrap="square" rtlCol="0">
            <a:spAutoFit/>
          </a:bodyPr>
          <a:lstStyle/>
          <a:p>
            <a:pPr algn="l"/>
            <a:r>
              <a:rPr lang="fr-BE" sz="1800" b="1" dirty="0">
                <a:solidFill>
                  <a:schemeClr val="bg1">
                    <a:lumMod val="95000"/>
                  </a:schemeClr>
                </a:solidFill>
              </a:rPr>
              <a:t>What about the mobility activities?</a:t>
            </a:r>
            <a:endParaRPr lang="fr-FR" sz="1800" b="1" dirty="0">
              <a:solidFill>
                <a:schemeClr val="bg1">
                  <a:lumMod val="95000"/>
                </a:schemeClr>
              </a:solidFill>
            </a:endParaRPr>
          </a:p>
        </p:txBody>
      </p:sp>
      <p:sp>
        <p:nvSpPr>
          <p:cNvPr id="6" name="ZoneTexte 2">
            <a:extLst>
              <a:ext uri="{FF2B5EF4-FFF2-40B4-BE49-F238E27FC236}">
                <a16:creationId xmlns="" xmlns:a16="http://schemas.microsoft.com/office/drawing/2014/main" id="{65D5E015-FAF2-8D46-ABB2-9BBD72445BDD}"/>
              </a:ext>
            </a:extLst>
          </p:cNvPr>
          <p:cNvSpPr txBox="1"/>
          <p:nvPr/>
        </p:nvSpPr>
        <p:spPr>
          <a:xfrm>
            <a:off x="383397" y="2339890"/>
            <a:ext cx="9157418" cy="2970044"/>
          </a:xfrm>
          <a:prstGeom prst="rect">
            <a:avLst/>
          </a:prstGeom>
          <a:noFill/>
        </p:spPr>
        <p:txBody>
          <a:bodyPr wrap="square" rtlCol="0">
            <a:spAutoFit/>
          </a:bodyPr>
          <a:lstStyle/>
          <a:p>
            <a:pPr algn="just"/>
            <a:r>
              <a:rPr lang="en-GB" sz="1400" dirty="0" smtClean="0">
                <a:solidFill>
                  <a:srgbClr val="336699"/>
                </a:solidFill>
                <a:latin typeface="+mj-lt"/>
                <a:ea typeface="+mj-ea"/>
                <a:cs typeface="+mj-cs"/>
              </a:rPr>
              <a:t>All </a:t>
            </a:r>
            <a:r>
              <a:rPr lang="en-GB" sz="1400" b="1" dirty="0" smtClean="0">
                <a:solidFill>
                  <a:srgbClr val="336699"/>
                </a:solidFill>
                <a:latin typeface="+mj-lt"/>
                <a:ea typeface="+mj-ea"/>
                <a:cs typeface="+mj-cs"/>
              </a:rPr>
              <a:t>transnational cooperation </a:t>
            </a:r>
            <a:r>
              <a:rPr lang="en-GB" sz="1400" b="1" dirty="0">
                <a:solidFill>
                  <a:srgbClr val="336699"/>
                </a:solidFill>
                <a:latin typeface="+mj-lt"/>
                <a:ea typeface="+mj-ea"/>
                <a:cs typeface="+mj-cs"/>
              </a:rPr>
              <a:t>projects </a:t>
            </a:r>
            <a:r>
              <a:rPr lang="en-GB" sz="1400" dirty="0">
                <a:solidFill>
                  <a:srgbClr val="336699"/>
                </a:solidFill>
                <a:latin typeface="+mj-lt"/>
                <a:ea typeface="+mj-ea"/>
                <a:cs typeface="+mj-cs"/>
              </a:rPr>
              <a:t>that will </a:t>
            </a:r>
            <a:r>
              <a:rPr lang="en-GB" sz="1400" b="1" dirty="0">
                <a:solidFill>
                  <a:srgbClr val="336699"/>
                </a:solidFill>
                <a:latin typeface="+mj-lt"/>
                <a:ea typeface="+mj-ea"/>
                <a:cs typeface="+mj-cs"/>
              </a:rPr>
              <a:t>reinforce the capacity of organisations active in the field of </a:t>
            </a:r>
            <a:r>
              <a:rPr lang="en-GB" sz="1400" b="1" dirty="0" smtClean="0">
                <a:solidFill>
                  <a:srgbClr val="336699"/>
                </a:solidFill>
                <a:latin typeface="+mj-lt"/>
                <a:ea typeface="+mj-ea"/>
                <a:cs typeface="+mj-cs"/>
              </a:rPr>
              <a:t>youth</a:t>
            </a:r>
            <a:r>
              <a:rPr lang="en-GB" sz="1400" dirty="0">
                <a:solidFill>
                  <a:srgbClr val="336699"/>
                </a:solidFill>
                <a:latin typeface="+mj-lt"/>
                <a:ea typeface="+mj-ea"/>
                <a:cs typeface="+mj-cs"/>
              </a:rPr>
              <a:t> </a:t>
            </a:r>
            <a:r>
              <a:rPr lang="en-GB" sz="1400" dirty="0" smtClean="0">
                <a:solidFill>
                  <a:srgbClr val="336699"/>
                </a:solidFill>
                <a:latin typeface="+mj-lt"/>
                <a:ea typeface="+mj-ea"/>
                <a:cs typeface="+mj-cs"/>
              </a:rPr>
              <a:t>such as for instance:</a:t>
            </a:r>
          </a:p>
          <a:p>
            <a:pPr algn="just"/>
            <a:endParaRPr lang="en-GB" sz="800" dirty="0">
              <a:solidFill>
                <a:srgbClr val="336699"/>
              </a:solidFill>
              <a:latin typeface="+mj-lt"/>
              <a:ea typeface="+mj-ea"/>
              <a:cs typeface="+mj-cs"/>
            </a:endParaRPr>
          </a:p>
          <a:p>
            <a:pPr marL="285750" lvl="0" indent="-285750" algn="just">
              <a:buFontTx/>
              <a:buChar char="-"/>
            </a:pPr>
            <a:r>
              <a:rPr lang="en-GB" sz="1400" dirty="0">
                <a:solidFill>
                  <a:srgbClr val="336699"/>
                </a:solidFill>
                <a:latin typeface="+mj-lt"/>
                <a:ea typeface="+mj-ea"/>
                <a:cs typeface="+mj-cs"/>
              </a:rPr>
              <a:t>development, transfer and/or implementation of innovative practices at local, regional, national, European levels or even international level (Innovative approaches in line with target groups needs and expectations);</a:t>
            </a:r>
          </a:p>
          <a:p>
            <a:pPr marL="285750" indent="-285750" algn="just">
              <a:buFontTx/>
              <a:buChar char="-"/>
            </a:pPr>
            <a:r>
              <a:rPr lang="en-GB" sz="1400" dirty="0">
                <a:solidFill>
                  <a:srgbClr val="336699"/>
                </a:solidFill>
                <a:latin typeface="+mj-lt"/>
                <a:ea typeface="+mj-ea"/>
                <a:cs typeface="+mj-cs"/>
              </a:rPr>
              <a:t>Increase of the capacity and professionalism to work at EU/international level: improved management competences and internationalization strategies; reinforced cooperation with partners from other countries, and  increase of the quality in the preparation, implementation, monitoring and follow-up of EU/international projects</a:t>
            </a:r>
          </a:p>
          <a:p>
            <a:pPr marL="285750" indent="-285750" algn="just">
              <a:buFontTx/>
              <a:buChar char="-"/>
            </a:pPr>
            <a:r>
              <a:rPr lang="en-GB" sz="1400" dirty="0">
                <a:solidFill>
                  <a:srgbClr val="336699"/>
                </a:solidFill>
                <a:latin typeface="+mj-lt"/>
                <a:ea typeface="+mj-ea"/>
                <a:cs typeface="+mj-cs"/>
              </a:rPr>
              <a:t>must use the non-formal and informal learning to produce sustainable impacts on organizations but also on youth workers and young people</a:t>
            </a:r>
          </a:p>
        </p:txBody>
      </p:sp>
      <p:sp>
        <p:nvSpPr>
          <p:cNvPr id="7" name="ZoneTexte 1">
            <a:extLst>
              <a:ext uri="{FF2B5EF4-FFF2-40B4-BE49-F238E27FC236}">
                <a16:creationId xmlns="" xmlns:a16="http://schemas.microsoft.com/office/drawing/2014/main" id="{EA6B4876-338E-3F48-BFD2-BE80C87EDCC0}"/>
              </a:ext>
            </a:extLst>
          </p:cNvPr>
          <p:cNvSpPr txBox="1"/>
          <p:nvPr/>
        </p:nvSpPr>
        <p:spPr>
          <a:xfrm>
            <a:off x="206079" y="208900"/>
            <a:ext cx="3736194" cy="646331"/>
          </a:xfrm>
          <a:prstGeom prst="rect">
            <a:avLst/>
          </a:prstGeom>
          <a:noFill/>
        </p:spPr>
        <p:txBody>
          <a:bodyPr wrap="square" rtlCol="0">
            <a:spAutoFit/>
          </a:bodyPr>
          <a:lstStyle/>
          <a:p>
            <a:pPr algn="l"/>
            <a:r>
              <a:rPr lang="fr-BE" sz="1800" b="1" dirty="0">
                <a:solidFill>
                  <a:schemeClr val="bg1">
                    <a:lumMod val="95000"/>
                  </a:schemeClr>
                </a:solidFill>
                <a:latin typeface="+mj-lt"/>
                <a:ea typeface="+mj-ea"/>
                <a:cs typeface="+mj-cs"/>
              </a:rPr>
              <a:t>What is a capacity building project?</a:t>
            </a:r>
            <a:endParaRPr lang="fr-FR" sz="1800" b="1" dirty="0">
              <a:solidFill>
                <a:schemeClr val="bg1">
                  <a:lumMod val="95000"/>
                </a:schemeClr>
              </a:solidFill>
              <a:latin typeface="+mj-lt"/>
              <a:ea typeface="+mj-ea"/>
              <a:cs typeface="+mj-cs"/>
            </a:endParaRPr>
          </a:p>
        </p:txBody>
      </p:sp>
      <p:sp>
        <p:nvSpPr>
          <p:cNvPr id="8" name="ZoneTexte 3">
            <a:extLst>
              <a:ext uri="{FF2B5EF4-FFF2-40B4-BE49-F238E27FC236}">
                <a16:creationId xmlns="" xmlns:a16="http://schemas.microsoft.com/office/drawing/2014/main" id="{049E1F96-BB66-F848-9155-7CE26F886E0C}"/>
              </a:ext>
            </a:extLst>
          </p:cNvPr>
          <p:cNvSpPr txBox="1"/>
          <p:nvPr/>
        </p:nvSpPr>
        <p:spPr>
          <a:xfrm>
            <a:off x="378465" y="1453530"/>
            <a:ext cx="9162350" cy="738664"/>
          </a:xfrm>
          <a:prstGeom prst="rect">
            <a:avLst/>
          </a:prstGeom>
          <a:noFill/>
        </p:spPr>
        <p:txBody>
          <a:bodyPr wrap="square" rtlCol="0">
            <a:spAutoFit/>
          </a:bodyPr>
          <a:lstStyle/>
          <a:p>
            <a:pPr algn="just"/>
            <a:r>
              <a:rPr lang="en-GB" sz="1400" dirty="0" smtClean="0">
                <a:solidFill>
                  <a:srgbClr val="336699"/>
                </a:solidFill>
                <a:latin typeface="+mj-lt"/>
                <a:ea typeface="+mj-ea"/>
                <a:cs typeface="+mj-cs"/>
              </a:rPr>
              <a:t>The scheme is financed under the </a:t>
            </a:r>
            <a:r>
              <a:rPr lang="en-GB" sz="1400" b="1" dirty="0" smtClean="0">
                <a:solidFill>
                  <a:srgbClr val="336699"/>
                </a:solidFill>
                <a:latin typeface="+mj-lt"/>
                <a:ea typeface="+mj-ea"/>
                <a:cs typeface="+mj-cs"/>
              </a:rPr>
              <a:t>Key Action 2 </a:t>
            </a:r>
            <a:r>
              <a:rPr lang="en-GB" sz="1400" dirty="0" smtClean="0">
                <a:solidFill>
                  <a:srgbClr val="336699"/>
                </a:solidFill>
                <a:latin typeface="+mj-lt"/>
                <a:ea typeface="+mj-ea"/>
                <a:cs typeface="+mj-cs"/>
              </a:rPr>
              <a:t>of the E+ Programme: </a:t>
            </a:r>
            <a:r>
              <a:rPr lang="en-GB" sz="1400" b="1" dirty="0" smtClean="0">
                <a:solidFill>
                  <a:srgbClr val="336699"/>
                </a:solidFill>
                <a:latin typeface="+mj-lt"/>
                <a:ea typeface="+mj-ea"/>
                <a:cs typeface="+mj-cs"/>
              </a:rPr>
              <a:t>cooperation for innovation and the exchange of good practices</a:t>
            </a:r>
            <a:r>
              <a:rPr lang="en-GB" sz="1400" dirty="0" smtClean="0">
                <a:solidFill>
                  <a:srgbClr val="336699"/>
                </a:solidFill>
                <a:latin typeface="+mj-lt"/>
                <a:ea typeface="+mj-ea"/>
                <a:cs typeface="+mj-cs"/>
              </a:rPr>
              <a:t> (and not under Key Action 1 Mobility of individuals)</a:t>
            </a:r>
          </a:p>
        </p:txBody>
      </p:sp>
    </p:spTree>
    <p:extLst>
      <p:ext uri="{BB962C8B-B14F-4D97-AF65-F5344CB8AC3E}">
        <p14:creationId xmlns:p14="http://schemas.microsoft.com/office/powerpoint/2010/main" val="350261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3F42EE6-6945-4E77-9814-D5F27BE04E7B}" type="slidenum">
              <a:rPr lang="en-GB" smtClean="0"/>
              <a:pPr/>
              <a:t>11</a:t>
            </a:fld>
            <a:endParaRPr lang="en-GB"/>
          </a:p>
        </p:txBody>
      </p:sp>
      <p:sp>
        <p:nvSpPr>
          <p:cNvPr id="5" name="Espace réservé du contenu 2">
            <a:extLst>
              <a:ext uri="{FF2B5EF4-FFF2-40B4-BE49-F238E27FC236}">
                <a16:creationId xmlns="" xmlns:a16="http://schemas.microsoft.com/office/drawing/2014/main" id="{B0ADB4D9-2154-AD46-835E-EF3B2F4FFC4F}"/>
              </a:ext>
            </a:extLst>
          </p:cNvPr>
          <p:cNvSpPr txBox="1">
            <a:spLocks/>
          </p:cNvSpPr>
          <p:nvPr/>
        </p:nvSpPr>
        <p:spPr>
          <a:xfrm>
            <a:off x="234349" y="1207698"/>
            <a:ext cx="9418607" cy="5149969"/>
          </a:xfrm>
          <a:prstGeom prst="rect">
            <a:avLst/>
          </a:prstGeom>
        </p:spPr>
        <p:txBody>
          <a:bodyPr>
            <a:noAutofit/>
          </a:bodyPr>
          <a:lstStyle>
            <a:lvl1pPr marL="342900" indent="-342900" algn="l" rtl="0" eaLnBrk="1" fontAlgn="base" hangingPunct="1">
              <a:spcBef>
                <a:spcPct val="20000"/>
              </a:spcBef>
              <a:spcAft>
                <a:spcPct val="0"/>
              </a:spcAft>
              <a:buChar char="•"/>
              <a:defRPr sz="3200">
                <a:solidFill>
                  <a:srgbClr val="336699"/>
                </a:solidFill>
                <a:latin typeface="+mn-lt"/>
                <a:ea typeface="+mn-ea"/>
                <a:cs typeface="+mn-cs"/>
              </a:defRPr>
            </a:lvl1pPr>
            <a:lvl2pPr marL="742950" indent="-285750" algn="l" rtl="0" eaLnBrk="1" fontAlgn="base" hangingPunct="1">
              <a:spcBef>
                <a:spcPct val="20000"/>
              </a:spcBef>
              <a:spcAft>
                <a:spcPct val="0"/>
              </a:spcAft>
              <a:buChar char="–"/>
              <a:defRPr sz="2800">
                <a:solidFill>
                  <a:srgbClr val="336699"/>
                </a:solidFill>
                <a:latin typeface="+mn-lt"/>
              </a:defRPr>
            </a:lvl2pPr>
            <a:lvl3pPr marL="1143000" indent="-228600" algn="l" rtl="0" eaLnBrk="1" fontAlgn="base" hangingPunct="1">
              <a:spcBef>
                <a:spcPct val="20000"/>
              </a:spcBef>
              <a:spcAft>
                <a:spcPct val="0"/>
              </a:spcAft>
              <a:buChar char="•"/>
              <a:defRPr sz="2400">
                <a:solidFill>
                  <a:srgbClr val="336699"/>
                </a:solidFill>
                <a:latin typeface="+mn-lt"/>
              </a:defRPr>
            </a:lvl3pPr>
            <a:lvl4pPr marL="1600200" indent="-228600" algn="l" rtl="0" eaLnBrk="1" fontAlgn="base" hangingPunct="1">
              <a:spcBef>
                <a:spcPct val="20000"/>
              </a:spcBef>
              <a:spcAft>
                <a:spcPct val="0"/>
              </a:spcAft>
              <a:buChar char="–"/>
              <a:defRPr sz="2000">
                <a:solidFill>
                  <a:srgbClr val="336699"/>
                </a:solidFill>
                <a:latin typeface="+mn-lt"/>
              </a:defRPr>
            </a:lvl4pPr>
            <a:lvl5pPr marL="2057400" indent="-228600" algn="l" rtl="0" eaLnBrk="1" fontAlgn="base" hangingPunct="1">
              <a:spcBef>
                <a:spcPct val="20000"/>
              </a:spcBef>
              <a:spcAft>
                <a:spcPct val="0"/>
              </a:spcAft>
              <a:buChar char="»"/>
              <a:defRPr sz="2000">
                <a:solidFill>
                  <a:srgbClr val="336699"/>
                </a:solidFill>
                <a:latin typeface="+mn-lt"/>
              </a:defRPr>
            </a:lvl5pPr>
            <a:lvl6pPr marL="2514600" indent="-228600" algn="l" rtl="0" eaLnBrk="1" fontAlgn="base" hangingPunct="1">
              <a:spcBef>
                <a:spcPct val="20000"/>
              </a:spcBef>
              <a:spcAft>
                <a:spcPct val="0"/>
              </a:spcAft>
              <a:buChar char="»"/>
              <a:defRPr sz="2000">
                <a:solidFill>
                  <a:srgbClr val="336699"/>
                </a:solidFill>
                <a:latin typeface="+mn-lt"/>
              </a:defRPr>
            </a:lvl6pPr>
            <a:lvl7pPr marL="2971800" indent="-228600" algn="l" rtl="0" eaLnBrk="1" fontAlgn="base" hangingPunct="1">
              <a:spcBef>
                <a:spcPct val="20000"/>
              </a:spcBef>
              <a:spcAft>
                <a:spcPct val="0"/>
              </a:spcAft>
              <a:buChar char="»"/>
              <a:defRPr sz="2000">
                <a:solidFill>
                  <a:srgbClr val="336699"/>
                </a:solidFill>
                <a:latin typeface="+mn-lt"/>
              </a:defRPr>
            </a:lvl7pPr>
            <a:lvl8pPr marL="3429000" indent="-228600" algn="l" rtl="0" eaLnBrk="1" fontAlgn="base" hangingPunct="1">
              <a:spcBef>
                <a:spcPct val="20000"/>
              </a:spcBef>
              <a:spcAft>
                <a:spcPct val="0"/>
              </a:spcAft>
              <a:buChar char="»"/>
              <a:defRPr sz="2000">
                <a:solidFill>
                  <a:srgbClr val="336699"/>
                </a:solidFill>
                <a:latin typeface="+mn-lt"/>
              </a:defRPr>
            </a:lvl8pPr>
            <a:lvl9pPr marL="3886200" indent="-228600" algn="l" rtl="0" eaLnBrk="1" fontAlgn="base" hangingPunct="1">
              <a:spcBef>
                <a:spcPct val="20000"/>
              </a:spcBef>
              <a:spcAft>
                <a:spcPct val="0"/>
              </a:spcAft>
              <a:buChar char="»"/>
              <a:defRPr sz="2000">
                <a:solidFill>
                  <a:srgbClr val="336699"/>
                </a:solidFill>
                <a:latin typeface="+mn-lt"/>
              </a:defRPr>
            </a:lvl9pPr>
          </a:lstStyle>
          <a:p>
            <a:r>
              <a:rPr lang="en-GB" sz="1800" b="1" kern="0" dirty="0"/>
              <a:t>D</a:t>
            </a:r>
            <a:r>
              <a:rPr lang="en-GB" sz="1800" b="1" kern="0" dirty="0" smtClean="0"/>
              <a:t>irect benefits to organisations and to youth workers </a:t>
            </a:r>
            <a:r>
              <a:rPr lang="en-GB" sz="1800" kern="0" dirty="0" smtClean="0"/>
              <a:t>such as for instance:</a:t>
            </a:r>
          </a:p>
          <a:p>
            <a:pPr marL="685800" lvl="1">
              <a:buFontTx/>
              <a:buChar char="-"/>
            </a:pPr>
            <a:r>
              <a:rPr lang="en-GB" sz="1400" kern="0" dirty="0" smtClean="0"/>
              <a:t>capacity to work at international level, </a:t>
            </a:r>
          </a:p>
          <a:p>
            <a:pPr marL="685800" lvl="1">
              <a:buFontTx/>
              <a:buChar char="-"/>
            </a:pPr>
            <a:r>
              <a:rPr lang="en-GB" sz="1400" kern="0" dirty="0" smtClean="0"/>
              <a:t>peer-to-peer learning and exchange of good practices, </a:t>
            </a:r>
          </a:p>
          <a:p>
            <a:pPr marL="685800" lvl="1">
              <a:buFontTx/>
              <a:buChar char="-"/>
            </a:pPr>
            <a:r>
              <a:rPr lang="en-GB" sz="1400" kern="0" dirty="0"/>
              <a:t>i</a:t>
            </a:r>
            <a:r>
              <a:rPr lang="en-GB" sz="1400" kern="0" dirty="0" smtClean="0"/>
              <a:t>mprove the quality of youth work, non-formal learning and volunteering in partner countries;</a:t>
            </a:r>
          </a:p>
          <a:p>
            <a:pPr marL="685800" lvl="1">
              <a:buFontTx/>
              <a:buChar char="-"/>
            </a:pPr>
            <a:r>
              <a:rPr lang="en-GB" sz="1400" kern="0" dirty="0" smtClean="0"/>
              <a:t>recognition and promotion of informal and non-formal learning, </a:t>
            </a:r>
          </a:p>
          <a:p>
            <a:pPr marL="685800" lvl="1">
              <a:buFontTx/>
              <a:buChar char="-"/>
            </a:pPr>
            <a:r>
              <a:rPr lang="en-GB" sz="1400" kern="0" dirty="0" smtClean="0"/>
              <a:t>elaboration of new methods and their testing, etc.</a:t>
            </a:r>
          </a:p>
          <a:p>
            <a:pPr marL="685800" lvl="1">
              <a:buFontTx/>
              <a:buChar char="-"/>
            </a:pPr>
            <a:endParaRPr lang="en-GB" sz="800" kern="0" dirty="0" smtClean="0"/>
          </a:p>
          <a:p>
            <a:r>
              <a:rPr lang="en-GB" sz="1800" b="1" kern="0" dirty="0" smtClean="0"/>
              <a:t>Direct or indirect benefits to young people </a:t>
            </a:r>
            <a:r>
              <a:rPr lang="en-GB" sz="1800" kern="0" dirty="0" smtClean="0"/>
              <a:t>including young people with fewer opportunities such as for instance:</a:t>
            </a:r>
            <a:endParaRPr lang="en-GB" sz="1800" kern="0" dirty="0"/>
          </a:p>
          <a:p>
            <a:pPr lvl="1"/>
            <a:r>
              <a:rPr lang="en-US" sz="1400" dirty="0"/>
              <a:t>better understanding and recognition of skills and qualifications in Europe and beyond;</a:t>
            </a:r>
            <a:endParaRPr lang="fr-BE" sz="1400" dirty="0"/>
          </a:p>
          <a:p>
            <a:pPr lvl="1"/>
            <a:r>
              <a:rPr lang="en-US" sz="1400" dirty="0"/>
              <a:t>increased competence in foreign languages</a:t>
            </a:r>
            <a:r>
              <a:rPr lang="en-US" sz="1400" dirty="0" smtClean="0"/>
              <a:t>;</a:t>
            </a:r>
          </a:p>
          <a:p>
            <a:pPr lvl="1"/>
            <a:r>
              <a:rPr lang="en-US" sz="1400" dirty="0" smtClean="0"/>
              <a:t>increased </a:t>
            </a:r>
            <a:r>
              <a:rPr lang="en-US" sz="1400" dirty="0"/>
              <a:t>sense of initiative and entrepreneurship;</a:t>
            </a:r>
            <a:endParaRPr lang="fr-BE" sz="1400" dirty="0"/>
          </a:p>
          <a:p>
            <a:pPr lvl="1"/>
            <a:r>
              <a:rPr lang="en-US" sz="1400" dirty="0"/>
              <a:t>increased opportunities for professional development;</a:t>
            </a:r>
            <a:endParaRPr lang="fr-BE" sz="1400" dirty="0"/>
          </a:p>
          <a:p>
            <a:pPr lvl="1"/>
            <a:r>
              <a:rPr lang="en-US" sz="1400" dirty="0"/>
              <a:t>improved levels of skills for employability and new business creation (including social entrepreneurship);</a:t>
            </a:r>
            <a:endParaRPr lang="fr-BE" sz="1400" dirty="0"/>
          </a:p>
          <a:p>
            <a:pPr lvl="1"/>
            <a:r>
              <a:rPr lang="en-US" sz="1400" dirty="0" smtClean="0"/>
              <a:t>greater </a:t>
            </a:r>
            <a:r>
              <a:rPr lang="en-US" sz="1400" dirty="0"/>
              <a:t>understanding and responsiveness to social, ethnic, linguistic and cultural diversity;</a:t>
            </a:r>
            <a:endParaRPr lang="fr-BE" sz="1400" dirty="0"/>
          </a:p>
          <a:p>
            <a:pPr lvl="1"/>
            <a:r>
              <a:rPr lang="en-US" sz="1400" dirty="0"/>
              <a:t>improved competences, linked to professional profiles (youth work, etc.);</a:t>
            </a:r>
            <a:endParaRPr lang="fr-BE" sz="1400" dirty="0"/>
          </a:p>
          <a:p>
            <a:pPr lvl="1"/>
            <a:r>
              <a:rPr lang="en-US" sz="1400" dirty="0"/>
              <a:t>better understanding of interconnections between formal, non-formal education, vocational training, other forms of learning and </a:t>
            </a:r>
            <a:r>
              <a:rPr lang="en-US" sz="1400" dirty="0" smtClean="0"/>
              <a:t>labor </a:t>
            </a:r>
            <a:r>
              <a:rPr lang="en-US" sz="1400" dirty="0"/>
              <a:t>market respectively;</a:t>
            </a:r>
            <a:endParaRPr lang="fr-BE" sz="1400" dirty="0"/>
          </a:p>
          <a:p>
            <a:pPr marL="457200" lvl="1" indent="0">
              <a:buNone/>
            </a:pPr>
            <a:endParaRPr lang="en-GB" sz="1800" kern="0" dirty="0" smtClean="0"/>
          </a:p>
          <a:p>
            <a:pPr marL="0" indent="0">
              <a:buNone/>
            </a:pPr>
            <a:endParaRPr lang="en-GB" sz="1800" kern="0" dirty="0"/>
          </a:p>
        </p:txBody>
      </p:sp>
      <p:sp>
        <p:nvSpPr>
          <p:cNvPr id="2" name="Rectangle 1"/>
          <p:cNvSpPr/>
          <p:nvPr/>
        </p:nvSpPr>
        <p:spPr>
          <a:xfrm>
            <a:off x="234350" y="411835"/>
            <a:ext cx="2043742" cy="400110"/>
          </a:xfrm>
          <a:prstGeom prst="rect">
            <a:avLst/>
          </a:prstGeom>
        </p:spPr>
        <p:txBody>
          <a:bodyPr wrap="square">
            <a:spAutoFit/>
          </a:bodyPr>
          <a:lstStyle/>
          <a:p>
            <a:r>
              <a:rPr lang="en-GB" sz="2000" kern="0" dirty="0" smtClean="0">
                <a:solidFill>
                  <a:schemeClr val="bg1"/>
                </a:solidFill>
              </a:rPr>
              <a:t>Benefits</a:t>
            </a:r>
            <a:endParaRPr lang="fr-BE" sz="2000" dirty="0">
              <a:solidFill>
                <a:schemeClr val="bg1"/>
              </a:solidFill>
            </a:endParaRPr>
          </a:p>
        </p:txBody>
      </p:sp>
    </p:spTree>
    <p:extLst>
      <p:ext uri="{BB962C8B-B14F-4D97-AF65-F5344CB8AC3E}">
        <p14:creationId xmlns:p14="http://schemas.microsoft.com/office/powerpoint/2010/main" val="142596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3F42EE6-6945-4E77-9814-D5F27BE04E7B}" type="slidenum">
              <a:rPr lang="en-GB" smtClean="0"/>
              <a:pPr/>
              <a:t>2</a:t>
            </a:fld>
            <a:endParaRPr lang="en-GB"/>
          </a:p>
        </p:txBody>
      </p:sp>
      <p:sp>
        <p:nvSpPr>
          <p:cNvPr id="4" name="Titre 1">
            <a:extLst>
              <a:ext uri="{FF2B5EF4-FFF2-40B4-BE49-F238E27FC236}">
                <a16:creationId xmlns="" xmlns:a16="http://schemas.microsoft.com/office/drawing/2014/main" id="{41BC1F8F-123D-1F4C-ABFD-BFF36657DC4C}"/>
              </a:ext>
            </a:extLst>
          </p:cNvPr>
          <p:cNvSpPr>
            <a:spLocks noGrp="1"/>
          </p:cNvSpPr>
          <p:nvPr>
            <p:ph type="title"/>
          </p:nvPr>
        </p:nvSpPr>
        <p:spPr>
          <a:xfrm>
            <a:off x="286111" y="287488"/>
            <a:ext cx="3518140" cy="626913"/>
          </a:xfrm>
        </p:spPr>
        <p:txBody>
          <a:bodyPr/>
          <a:lstStyle/>
          <a:p>
            <a:r>
              <a:rPr lang="en-GB" sz="1800" dirty="0" smtClean="0">
                <a:solidFill>
                  <a:schemeClr val="bg1"/>
                </a:solidFill>
              </a:rPr>
              <a:t>2014 – 2016: Results </a:t>
            </a:r>
            <a:endParaRPr lang="en-GB" sz="1800" dirty="0">
              <a:solidFill>
                <a:schemeClr val="bg1"/>
              </a:solidFill>
            </a:endParaRPr>
          </a:p>
        </p:txBody>
      </p:sp>
      <p:sp>
        <p:nvSpPr>
          <p:cNvPr id="5" name="Espace réservé du contenu 2">
            <a:extLst>
              <a:ext uri="{FF2B5EF4-FFF2-40B4-BE49-F238E27FC236}">
                <a16:creationId xmlns="" xmlns:a16="http://schemas.microsoft.com/office/drawing/2014/main" id="{E95E9896-4678-6C43-B2E2-7F6093D23847}"/>
              </a:ext>
            </a:extLst>
          </p:cNvPr>
          <p:cNvSpPr txBox="1">
            <a:spLocks/>
          </p:cNvSpPr>
          <p:nvPr/>
        </p:nvSpPr>
        <p:spPr>
          <a:xfrm>
            <a:off x="337867" y="1362974"/>
            <a:ext cx="9323718" cy="4908430"/>
          </a:xfrm>
          <a:prstGeom prst="rect">
            <a:avLst/>
          </a:prstGeom>
        </p:spPr>
        <p:txBody>
          <a:bodyPr>
            <a:noAutofit/>
          </a:bodyPr>
          <a:lstStyle>
            <a:lvl1pPr marL="342900" indent="-342900" algn="l" rtl="0" eaLnBrk="1" fontAlgn="base" hangingPunct="1">
              <a:spcBef>
                <a:spcPct val="20000"/>
              </a:spcBef>
              <a:spcAft>
                <a:spcPct val="0"/>
              </a:spcAft>
              <a:buChar char="•"/>
              <a:defRPr sz="3200">
                <a:solidFill>
                  <a:srgbClr val="336699"/>
                </a:solidFill>
                <a:latin typeface="+mn-lt"/>
                <a:ea typeface="+mn-ea"/>
                <a:cs typeface="+mn-cs"/>
              </a:defRPr>
            </a:lvl1pPr>
            <a:lvl2pPr marL="742950" indent="-285750" algn="l" rtl="0" eaLnBrk="1" fontAlgn="base" hangingPunct="1">
              <a:spcBef>
                <a:spcPct val="20000"/>
              </a:spcBef>
              <a:spcAft>
                <a:spcPct val="0"/>
              </a:spcAft>
              <a:buChar char="–"/>
              <a:defRPr sz="2800">
                <a:solidFill>
                  <a:srgbClr val="336699"/>
                </a:solidFill>
                <a:latin typeface="+mn-lt"/>
              </a:defRPr>
            </a:lvl2pPr>
            <a:lvl3pPr marL="1143000" indent="-228600" algn="l" rtl="0" eaLnBrk="1" fontAlgn="base" hangingPunct="1">
              <a:spcBef>
                <a:spcPct val="20000"/>
              </a:spcBef>
              <a:spcAft>
                <a:spcPct val="0"/>
              </a:spcAft>
              <a:buChar char="•"/>
              <a:defRPr sz="2400">
                <a:solidFill>
                  <a:srgbClr val="336699"/>
                </a:solidFill>
                <a:latin typeface="+mn-lt"/>
              </a:defRPr>
            </a:lvl3pPr>
            <a:lvl4pPr marL="1600200" indent="-228600" algn="l" rtl="0" eaLnBrk="1" fontAlgn="base" hangingPunct="1">
              <a:spcBef>
                <a:spcPct val="20000"/>
              </a:spcBef>
              <a:spcAft>
                <a:spcPct val="0"/>
              </a:spcAft>
              <a:buChar char="–"/>
              <a:defRPr sz="2000">
                <a:solidFill>
                  <a:srgbClr val="336699"/>
                </a:solidFill>
                <a:latin typeface="+mn-lt"/>
              </a:defRPr>
            </a:lvl4pPr>
            <a:lvl5pPr marL="2057400" indent="-228600" algn="l" rtl="0" eaLnBrk="1" fontAlgn="base" hangingPunct="1">
              <a:spcBef>
                <a:spcPct val="20000"/>
              </a:spcBef>
              <a:spcAft>
                <a:spcPct val="0"/>
              </a:spcAft>
              <a:buChar char="»"/>
              <a:defRPr sz="2000">
                <a:solidFill>
                  <a:srgbClr val="336699"/>
                </a:solidFill>
                <a:latin typeface="+mn-lt"/>
              </a:defRPr>
            </a:lvl5pPr>
            <a:lvl6pPr marL="2514600" indent="-228600" algn="l" rtl="0" eaLnBrk="1" fontAlgn="base" hangingPunct="1">
              <a:spcBef>
                <a:spcPct val="20000"/>
              </a:spcBef>
              <a:spcAft>
                <a:spcPct val="0"/>
              </a:spcAft>
              <a:buChar char="»"/>
              <a:defRPr sz="2000">
                <a:solidFill>
                  <a:srgbClr val="336699"/>
                </a:solidFill>
                <a:latin typeface="+mn-lt"/>
              </a:defRPr>
            </a:lvl6pPr>
            <a:lvl7pPr marL="2971800" indent="-228600" algn="l" rtl="0" eaLnBrk="1" fontAlgn="base" hangingPunct="1">
              <a:spcBef>
                <a:spcPct val="20000"/>
              </a:spcBef>
              <a:spcAft>
                <a:spcPct val="0"/>
              </a:spcAft>
              <a:buChar char="»"/>
              <a:defRPr sz="2000">
                <a:solidFill>
                  <a:srgbClr val="336699"/>
                </a:solidFill>
                <a:latin typeface="+mn-lt"/>
              </a:defRPr>
            </a:lvl7pPr>
            <a:lvl8pPr marL="3429000" indent="-228600" algn="l" rtl="0" eaLnBrk="1" fontAlgn="base" hangingPunct="1">
              <a:spcBef>
                <a:spcPct val="20000"/>
              </a:spcBef>
              <a:spcAft>
                <a:spcPct val="0"/>
              </a:spcAft>
              <a:buChar char="»"/>
              <a:defRPr sz="2000">
                <a:solidFill>
                  <a:srgbClr val="336699"/>
                </a:solidFill>
                <a:latin typeface="+mn-lt"/>
              </a:defRPr>
            </a:lvl8pPr>
            <a:lvl9pPr marL="3886200" indent="-228600" algn="l" rtl="0" eaLnBrk="1" fontAlgn="base" hangingPunct="1">
              <a:spcBef>
                <a:spcPct val="20000"/>
              </a:spcBef>
              <a:spcAft>
                <a:spcPct val="0"/>
              </a:spcAft>
              <a:buChar char="»"/>
              <a:defRPr sz="2000">
                <a:solidFill>
                  <a:srgbClr val="336699"/>
                </a:solidFill>
                <a:latin typeface="+mn-lt"/>
              </a:defRPr>
            </a:lvl9pPr>
          </a:lstStyle>
          <a:p>
            <a:r>
              <a:rPr lang="en-GB" sz="1800" kern="0" dirty="0" smtClean="0"/>
              <a:t>2014: start of the </a:t>
            </a:r>
            <a:r>
              <a:rPr lang="en-GB" sz="1800" b="1" kern="0" dirty="0" smtClean="0"/>
              <a:t>CBY-ACPALA</a:t>
            </a:r>
            <a:r>
              <a:rPr lang="en-GB" sz="1800" kern="0" dirty="0" smtClean="0"/>
              <a:t> – </a:t>
            </a:r>
          </a:p>
          <a:p>
            <a:pPr marL="0" indent="0">
              <a:buNone/>
            </a:pPr>
            <a:r>
              <a:rPr lang="en-GB" sz="1800" kern="0" dirty="0"/>
              <a:t>	</a:t>
            </a:r>
            <a:r>
              <a:rPr lang="en-GB" sz="1800" kern="0" dirty="0" smtClean="0"/>
              <a:t>		Available </a:t>
            </a:r>
            <a:r>
              <a:rPr lang="en-GB" sz="1800" kern="0" dirty="0"/>
              <a:t>budget around </a:t>
            </a:r>
            <a:r>
              <a:rPr lang="en-GB" sz="1800" b="1" kern="0" dirty="0" smtClean="0"/>
              <a:t>EUR 9 million per year</a:t>
            </a:r>
          </a:p>
          <a:p>
            <a:endParaRPr lang="en-GB" sz="1800" kern="0" dirty="0" smtClean="0"/>
          </a:p>
          <a:p>
            <a:r>
              <a:rPr lang="en-GB" sz="1800" kern="0" dirty="0" smtClean="0"/>
              <a:t>2015: start of the </a:t>
            </a:r>
            <a:r>
              <a:rPr lang="en-GB" sz="1800" b="1" kern="0" dirty="0" smtClean="0"/>
              <a:t>CBY-WB </a:t>
            </a:r>
            <a:r>
              <a:rPr lang="en-GB" sz="1800" kern="0" dirty="0" smtClean="0"/>
              <a:t>(Western Balkans window) -  </a:t>
            </a:r>
          </a:p>
          <a:p>
            <a:pPr marL="0" indent="0">
              <a:buNone/>
            </a:pPr>
            <a:r>
              <a:rPr lang="en-GB" sz="1800" kern="0" dirty="0"/>
              <a:t>	</a:t>
            </a:r>
            <a:r>
              <a:rPr lang="en-GB" sz="1800" kern="0" dirty="0" smtClean="0"/>
              <a:t>		</a:t>
            </a:r>
            <a:r>
              <a:rPr lang="en-GB" sz="1800" kern="0" dirty="0"/>
              <a:t> Available budget around </a:t>
            </a:r>
            <a:r>
              <a:rPr lang="en-GB" sz="1800" b="1" kern="0" dirty="0"/>
              <a:t>EUR </a:t>
            </a:r>
            <a:r>
              <a:rPr lang="en-GB" sz="1800" b="1" kern="0" dirty="0" smtClean="0"/>
              <a:t>3 million per year</a:t>
            </a:r>
          </a:p>
          <a:p>
            <a:endParaRPr lang="en-GB" sz="1800" kern="0" dirty="0" smtClean="0"/>
          </a:p>
          <a:p>
            <a:pPr marL="0" indent="0">
              <a:buNone/>
            </a:pPr>
            <a:r>
              <a:rPr lang="en-GB" sz="1800" kern="0" dirty="0" smtClean="0"/>
              <a:t>Over the period:</a:t>
            </a:r>
          </a:p>
          <a:p>
            <a:pPr marL="0" indent="0">
              <a:buNone/>
            </a:pPr>
            <a:endParaRPr lang="en-GB" sz="900" kern="0" dirty="0" smtClean="0"/>
          </a:p>
          <a:p>
            <a:pPr marL="857250" lvl="1" indent="-457200">
              <a:buFontTx/>
              <a:buChar char="-"/>
            </a:pPr>
            <a:r>
              <a:rPr lang="en-GB" sz="1400" b="1" kern="0" dirty="0" smtClean="0"/>
              <a:t>348 projects selected </a:t>
            </a:r>
            <a:r>
              <a:rPr lang="en-GB" sz="1400" kern="0" dirty="0" smtClean="0"/>
              <a:t>(1.661 applications – success rate around 21%)</a:t>
            </a:r>
          </a:p>
          <a:p>
            <a:pPr marL="400050" lvl="1" indent="0">
              <a:buNone/>
            </a:pPr>
            <a:endParaRPr lang="en-GB" sz="1400" b="1" kern="0" dirty="0" smtClean="0"/>
          </a:p>
          <a:p>
            <a:pPr marL="857250" lvl="1" indent="-457200">
              <a:buFontTx/>
              <a:buChar char="-"/>
            </a:pPr>
            <a:r>
              <a:rPr lang="en-GB" sz="1400" b="1" kern="0" dirty="0" smtClean="0"/>
              <a:t>2.776 participating organisations </a:t>
            </a:r>
            <a:r>
              <a:rPr lang="en-GB" sz="1400" kern="0" dirty="0" smtClean="0"/>
              <a:t>from all over the </a:t>
            </a:r>
            <a:r>
              <a:rPr lang="en-GB" sz="1400" kern="0" dirty="0"/>
              <a:t>world (including the 348 coordinators) </a:t>
            </a:r>
            <a:r>
              <a:rPr lang="en-GB" sz="1400" kern="0" dirty="0" smtClean="0"/>
              <a:t>- </a:t>
            </a:r>
            <a:r>
              <a:rPr lang="en-GB" sz="1400" kern="0" dirty="0"/>
              <a:t>Average number of partners per project: 8</a:t>
            </a:r>
            <a:endParaRPr lang="en-GB" sz="1400" kern="0" dirty="0" smtClean="0"/>
          </a:p>
          <a:p>
            <a:pPr marL="857250" lvl="1" indent="-457200">
              <a:buFontTx/>
              <a:buChar char="-"/>
            </a:pPr>
            <a:endParaRPr lang="en-GB" sz="1400" kern="0" dirty="0" smtClean="0"/>
          </a:p>
          <a:p>
            <a:pPr marL="857250" lvl="1" indent="-457200">
              <a:buFontTx/>
              <a:buChar char="-"/>
            </a:pPr>
            <a:r>
              <a:rPr lang="en-GB" sz="1400" b="1" kern="0" dirty="0" smtClean="0"/>
              <a:t>EUR 34,6 million allocated</a:t>
            </a:r>
            <a:r>
              <a:rPr lang="en-GB" sz="1400" kern="0" dirty="0"/>
              <a:t> </a:t>
            </a:r>
            <a:r>
              <a:rPr lang="en-GB" sz="1400" kern="0" dirty="0" smtClean="0"/>
              <a:t>- </a:t>
            </a:r>
            <a:r>
              <a:rPr lang="en-GB" sz="1400" kern="0" dirty="0"/>
              <a:t>A</a:t>
            </a:r>
            <a:r>
              <a:rPr lang="en-GB" sz="1400" kern="0" dirty="0" smtClean="0"/>
              <a:t>verage amount per project: EUR 95.500 EUR</a:t>
            </a:r>
          </a:p>
          <a:p>
            <a:pPr marL="857250" lvl="1" indent="-457200">
              <a:buFontTx/>
              <a:buChar char="-"/>
            </a:pPr>
            <a:endParaRPr lang="en-GB" sz="1400" kern="0" dirty="0"/>
          </a:p>
          <a:p>
            <a:pPr marL="857250" lvl="1" indent="-457200">
              <a:buFontTx/>
              <a:buChar char="-"/>
            </a:pPr>
            <a:r>
              <a:rPr lang="en-GB" sz="1400" b="1" kern="0" dirty="0" smtClean="0"/>
              <a:t>Around 108.622 individual participants </a:t>
            </a:r>
            <a:r>
              <a:rPr lang="en-GB" sz="1400" kern="0" dirty="0"/>
              <a:t>(i.e. </a:t>
            </a:r>
            <a:r>
              <a:rPr lang="en-GB" sz="1400" b="1" kern="0" dirty="0"/>
              <a:t>Youth workers</a:t>
            </a:r>
            <a:r>
              <a:rPr lang="en-GB" sz="1400" kern="0" dirty="0"/>
              <a:t>, young people and young volunteers) out of which </a:t>
            </a:r>
            <a:r>
              <a:rPr lang="en-GB" sz="1400" kern="0" dirty="0" smtClean="0"/>
              <a:t>around </a:t>
            </a:r>
            <a:r>
              <a:rPr lang="en-GB" sz="1400" b="1" kern="0" dirty="0" smtClean="0"/>
              <a:t>31.514 </a:t>
            </a:r>
            <a:r>
              <a:rPr lang="en-GB" sz="1400" b="1" kern="0" dirty="0"/>
              <a:t>participants with fewer opportunities</a:t>
            </a:r>
            <a:r>
              <a:rPr lang="en-GB" sz="1400" kern="0" dirty="0" smtClean="0"/>
              <a:t>.</a:t>
            </a:r>
            <a:endParaRPr lang="en-GB" sz="1400" kern="0" dirty="0"/>
          </a:p>
        </p:txBody>
      </p:sp>
    </p:spTree>
    <p:extLst>
      <p:ext uri="{BB962C8B-B14F-4D97-AF65-F5344CB8AC3E}">
        <p14:creationId xmlns:p14="http://schemas.microsoft.com/office/powerpoint/2010/main" val="312744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3F42EE6-6945-4E77-9814-D5F27BE04E7B}" type="slidenum">
              <a:rPr lang="en-GB" smtClean="0"/>
              <a:pPr/>
              <a:t>3</a:t>
            </a:fld>
            <a:endParaRPr lang="en-GB"/>
          </a:p>
        </p:txBody>
      </p:sp>
      <p:sp>
        <p:nvSpPr>
          <p:cNvPr id="4" name="Espace réservé du contenu 2">
            <a:extLst>
              <a:ext uri="{FF2B5EF4-FFF2-40B4-BE49-F238E27FC236}">
                <a16:creationId xmlns="" xmlns:a16="http://schemas.microsoft.com/office/drawing/2014/main" id="{0F6E6C90-0E60-2548-BEEE-45980891246F}"/>
              </a:ext>
            </a:extLst>
          </p:cNvPr>
          <p:cNvSpPr txBox="1">
            <a:spLocks/>
          </p:cNvSpPr>
          <p:nvPr/>
        </p:nvSpPr>
        <p:spPr>
          <a:xfrm>
            <a:off x="413548" y="1595887"/>
            <a:ext cx="8868475" cy="4494892"/>
          </a:xfrm>
          <a:prstGeom prst="rect">
            <a:avLst/>
          </a:prstGeom>
        </p:spPr>
        <p:txBody>
          <a:bodyPr>
            <a:normAutofit lnSpcReduction="10000"/>
          </a:bodyPr>
          <a:lstStyle>
            <a:lvl1pPr marL="342900" indent="-342900" algn="l" rtl="0" eaLnBrk="1" fontAlgn="base" hangingPunct="1">
              <a:spcBef>
                <a:spcPct val="20000"/>
              </a:spcBef>
              <a:spcAft>
                <a:spcPct val="0"/>
              </a:spcAft>
              <a:buChar char="•"/>
              <a:defRPr sz="3200">
                <a:solidFill>
                  <a:srgbClr val="336699"/>
                </a:solidFill>
                <a:latin typeface="+mn-lt"/>
                <a:ea typeface="+mn-ea"/>
                <a:cs typeface="+mn-cs"/>
              </a:defRPr>
            </a:lvl1pPr>
            <a:lvl2pPr marL="742950" indent="-285750" algn="l" rtl="0" eaLnBrk="1" fontAlgn="base" hangingPunct="1">
              <a:spcBef>
                <a:spcPct val="20000"/>
              </a:spcBef>
              <a:spcAft>
                <a:spcPct val="0"/>
              </a:spcAft>
              <a:buChar char="–"/>
              <a:defRPr sz="2800">
                <a:solidFill>
                  <a:srgbClr val="336699"/>
                </a:solidFill>
                <a:latin typeface="+mn-lt"/>
              </a:defRPr>
            </a:lvl2pPr>
            <a:lvl3pPr marL="1143000" indent="-228600" algn="l" rtl="0" eaLnBrk="1" fontAlgn="base" hangingPunct="1">
              <a:spcBef>
                <a:spcPct val="20000"/>
              </a:spcBef>
              <a:spcAft>
                <a:spcPct val="0"/>
              </a:spcAft>
              <a:buChar char="•"/>
              <a:defRPr sz="2400">
                <a:solidFill>
                  <a:srgbClr val="336699"/>
                </a:solidFill>
                <a:latin typeface="+mn-lt"/>
              </a:defRPr>
            </a:lvl3pPr>
            <a:lvl4pPr marL="1600200" indent="-228600" algn="l" rtl="0" eaLnBrk="1" fontAlgn="base" hangingPunct="1">
              <a:spcBef>
                <a:spcPct val="20000"/>
              </a:spcBef>
              <a:spcAft>
                <a:spcPct val="0"/>
              </a:spcAft>
              <a:buChar char="–"/>
              <a:defRPr sz="2000">
                <a:solidFill>
                  <a:srgbClr val="336699"/>
                </a:solidFill>
                <a:latin typeface="+mn-lt"/>
              </a:defRPr>
            </a:lvl4pPr>
            <a:lvl5pPr marL="2057400" indent="-228600" algn="l" rtl="0" eaLnBrk="1" fontAlgn="base" hangingPunct="1">
              <a:spcBef>
                <a:spcPct val="20000"/>
              </a:spcBef>
              <a:spcAft>
                <a:spcPct val="0"/>
              </a:spcAft>
              <a:buChar char="»"/>
              <a:defRPr sz="2000">
                <a:solidFill>
                  <a:srgbClr val="336699"/>
                </a:solidFill>
                <a:latin typeface="+mn-lt"/>
              </a:defRPr>
            </a:lvl5pPr>
            <a:lvl6pPr marL="2514600" indent="-228600" algn="l" rtl="0" eaLnBrk="1" fontAlgn="base" hangingPunct="1">
              <a:spcBef>
                <a:spcPct val="20000"/>
              </a:spcBef>
              <a:spcAft>
                <a:spcPct val="0"/>
              </a:spcAft>
              <a:buChar char="»"/>
              <a:defRPr sz="2000">
                <a:solidFill>
                  <a:srgbClr val="336699"/>
                </a:solidFill>
                <a:latin typeface="+mn-lt"/>
              </a:defRPr>
            </a:lvl6pPr>
            <a:lvl7pPr marL="2971800" indent="-228600" algn="l" rtl="0" eaLnBrk="1" fontAlgn="base" hangingPunct="1">
              <a:spcBef>
                <a:spcPct val="20000"/>
              </a:spcBef>
              <a:spcAft>
                <a:spcPct val="0"/>
              </a:spcAft>
              <a:buChar char="»"/>
              <a:defRPr sz="2000">
                <a:solidFill>
                  <a:srgbClr val="336699"/>
                </a:solidFill>
                <a:latin typeface="+mn-lt"/>
              </a:defRPr>
            </a:lvl7pPr>
            <a:lvl8pPr marL="3429000" indent="-228600" algn="l" rtl="0" eaLnBrk="1" fontAlgn="base" hangingPunct="1">
              <a:spcBef>
                <a:spcPct val="20000"/>
              </a:spcBef>
              <a:spcAft>
                <a:spcPct val="0"/>
              </a:spcAft>
              <a:buChar char="»"/>
              <a:defRPr sz="2000">
                <a:solidFill>
                  <a:srgbClr val="336699"/>
                </a:solidFill>
                <a:latin typeface="+mn-lt"/>
              </a:defRPr>
            </a:lvl8pPr>
            <a:lvl9pPr marL="3886200" indent="-228600" algn="l" rtl="0" eaLnBrk="1" fontAlgn="base" hangingPunct="1">
              <a:spcBef>
                <a:spcPct val="20000"/>
              </a:spcBef>
              <a:spcAft>
                <a:spcPct val="0"/>
              </a:spcAft>
              <a:buChar char="»"/>
              <a:defRPr sz="2000">
                <a:solidFill>
                  <a:srgbClr val="336699"/>
                </a:solidFill>
                <a:latin typeface="+mn-lt"/>
              </a:defRPr>
            </a:lvl9pPr>
          </a:lstStyle>
          <a:p>
            <a:pPr algn="just"/>
            <a:r>
              <a:rPr lang="en-GB" sz="1800" kern="0" dirty="0" smtClean="0"/>
              <a:t>Projects reinforcing the capacity of partner </a:t>
            </a:r>
            <a:r>
              <a:rPr lang="en-GB" sz="1800" kern="0" dirty="0"/>
              <a:t>organisations</a:t>
            </a:r>
            <a:r>
              <a:rPr lang="en-GB" sz="1800" b="1" kern="0" dirty="0"/>
              <a:t> without mobility activities for young </a:t>
            </a:r>
            <a:r>
              <a:rPr lang="en-GB" sz="1800" b="1" kern="0" dirty="0" smtClean="0"/>
              <a:t>people </a:t>
            </a:r>
            <a:r>
              <a:rPr lang="en-GB" sz="1800" kern="0" dirty="0" smtClean="0"/>
              <a:t>(peer-to-peer learning, training of the organisation staff and youth workers, enlarging their networks</a:t>
            </a:r>
            <a:r>
              <a:rPr lang="en-GB" sz="1800" kern="0" dirty="0"/>
              <a:t>, </a:t>
            </a:r>
            <a:r>
              <a:rPr lang="en-GB" sz="1800" kern="0" dirty="0" smtClean="0"/>
              <a:t>elaborating </a:t>
            </a:r>
            <a:r>
              <a:rPr lang="en-GB" sz="1800" kern="0" dirty="0"/>
              <a:t>new </a:t>
            </a:r>
            <a:r>
              <a:rPr lang="en-GB" sz="1800" kern="0" dirty="0" smtClean="0"/>
              <a:t>methods </a:t>
            </a:r>
            <a:r>
              <a:rPr lang="en-GB" sz="1800" kern="0" dirty="0"/>
              <a:t>and </a:t>
            </a:r>
            <a:r>
              <a:rPr lang="en-GB" sz="1800" kern="0" dirty="0" smtClean="0"/>
              <a:t>tools, etc.)</a:t>
            </a:r>
          </a:p>
          <a:p>
            <a:pPr marL="0" indent="0" algn="just">
              <a:buNone/>
            </a:pPr>
            <a:endParaRPr lang="en-GB" sz="800" kern="0" dirty="0" smtClean="0"/>
          </a:p>
          <a:p>
            <a:pPr lvl="1" algn="just">
              <a:buFont typeface="Symbol" pitchFamily="2" charset="2"/>
              <a:buChar char="Þ"/>
            </a:pPr>
            <a:r>
              <a:rPr lang="en-GB" sz="1400" kern="0" dirty="0" smtClean="0"/>
              <a:t>For instance numerous projects under the WB window are about training the youth workers (i.e. how to use art or social media/internet as a pedagogical tool to help young people to increase their potential and employability).</a:t>
            </a:r>
          </a:p>
          <a:p>
            <a:pPr marL="457200" lvl="1" indent="0" algn="just">
              <a:buNone/>
            </a:pPr>
            <a:endParaRPr lang="en-GB" sz="1800" kern="0" dirty="0" smtClean="0"/>
          </a:p>
          <a:p>
            <a:pPr algn="just"/>
            <a:r>
              <a:rPr lang="en-GB" sz="1800" kern="0" dirty="0" smtClean="0"/>
              <a:t>Projects reinforcing the capacity of partner organisations</a:t>
            </a:r>
            <a:r>
              <a:rPr lang="en-GB" sz="1800" b="1" kern="0" dirty="0" smtClean="0"/>
              <a:t> with mobility activities for young people and youth workers</a:t>
            </a:r>
            <a:r>
              <a:rPr lang="en-GB" sz="1800" kern="0" dirty="0" smtClean="0"/>
              <a:t> (e.g. To test the new methods or tools, to collect ideas or because it is part of the project itself like for instance for Civil Society Fellowship with the Job shadowing) </a:t>
            </a:r>
          </a:p>
          <a:p>
            <a:pPr marL="0" indent="0" algn="just">
              <a:buNone/>
            </a:pPr>
            <a:endParaRPr lang="en-GB" sz="800" kern="0" dirty="0" smtClean="0"/>
          </a:p>
          <a:p>
            <a:pPr lvl="1" algn="just">
              <a:buFont typeface="Symbol" pitchFamily="2" charset="2"/>
              <a:buChar char="Þ"/>
            </a:pPr>
            <a:r>
              <a:rPr lang="en-GB" sz="1400" kern="0" dirty="0" smtClean="0">
                <a:sym typeface="Wingdings" pitchFamily="2" charset="2"/>
              </a:rPr>
              <a:t>For instance projects elaborating new methods to help young artists who have finished their formal education but who are still not fully part of the labour market. Internationalisation of career.</a:t>
            </a:r>
            <a:endParaRPr lang="en-GB" sz="1400" kern="0" dirty="0">
              <a:sym typeface="Wingdings" pitchFamily="2" charset="2"/>
            </a:endParaRPr>
          </a:p>
        </p:txBody>
      </p:sp>
      <p:sp>
        <p:nvSpPr>
          <p:cNvPr id="5" name="ZoneTexte 3">
            <a:extLst>
              <a:ext uri="{FF2B5EF4-FFF2-40B4-BE49-F238E27FC236}">
                <a16:creationId xmlns="" xmlns:a16="http://schemas.microsoft.com/office/drawing/2014/main" id="{D253CCB6-2450-8342-99AB-7BD2CCF70BFA}"/>
              </a:ext>
            </a:extLst>
          </p:cNvPr>
          <p:cNvSpPr txBox="1"/>
          <p:nvPr/>
        </p:nvSpPr>
        <p:spPr>
          <a:xfrm>
            <a:off x="413549" y="261428"/>
            <a:ext cx="3787515" cy="461665"/>
          </a:xfrm>
          <a:prstGeom prst="rect">
            <a:avLst/>
          </a:prstGeom>
          <a:noFill/>
        </p:spPr>
        <p:txBody>
          <a:bodyPr wrap="square" rtlCol="0">
            <a:spAutoFit/>
          </a:bodyPr>
          <a:lstStyle/>
          <a:p>
            <a:pPr algn="l"/>
            <a:r>
              <a:rPr lang="fr-BE" sz="2400" dirty="0">
                <a:solidFill>
                  <a:schemeClr val="bg1"/>
                </a:solidFill>
              </a:rPr>
              <a:t>Two types of projects:</a:t>
            </a:r>
            <a:endParaRPr lang="fr-FR" sz="2400" dirty="0">
              <a:solidFill>
                <a:schemeClr val="bg1"/>
              </a:solidFill>
            </a:endParaRPr>
          </a:p>
        </p:txBody>
      </p:sp>
    </p:spTree>
    <p:extLst>
      <p:ext uri="{BB962C8B-B14F-4D97-AF65-F5344CB8AC3E}">
        <p14:creationId xmlns:p14="http://schemas.microsoft.com/office/powerpoint/2010/main" val="377561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3F42EE6-6945-4E77-9814-D5F27BE04E7B}" type="slidenum">
              <a:rPr lang="en-GB" smtClean="0"/>
              <a:pPr/>
              <a:t>4</a:t>
            </a:fld>
            <a:endParaRPr lang="en-GB"/>
          </a:p>
        </p:txBody>
      </p:sp>
      <p:sp>
        <p:nvSpPr>
          <p:cNvPr id="4" name="Espace réservé du contenu 2">
            <a:extLst>
              <a:ext uri="{FF2B5EF4-FFF2-40B4-BE49-F238E27FC236}">
                <a16:creationId xmlns="" xmlns:a16="http://schemas.microsoft.com/office/drawing/2014/main" id="{8BA29AFB-B5B7-EF40-9421-C2605FF29757}"/>
              </a:ext>
            </a:extLst>
          </p:cNvPr>
          <p:cNvSpPr txBox="1">
            <a:spLocks/>
          </p:cNvSpPr>
          <p:nvPr/>
        </p:nvSpPr>
        <p:spPr>
          <a:xfrm>
            <a:off x="637477" y="2113573"/>
            <a:ext cx="8472018" cy="3700631"/>
          </a:xfrm>
          <a:prstGeom prst="rect">
            <a:avLst/>
          </a:prstGeom>
        </p:spPr>
        <p:txBody>
          <a:bodyPr>
            <a:normAutofit fontScale="92500" lnSpcReduction="10000"/>
          </a:bodyPr>
          <a:lstStyle>
            <a:lvl1pPr marL="342900" indent="-342900" algn="l" rtl="0" eaLnBrk="1" fontAlgn="base" hangingPunct="1">
              <a:spcBef>
                <a:spcPct val="20000"/>
              </a:spcBef>
              <a:spcAft>
                <a:spcPct val="0"/>
              </a:spcAft>
              <a:buChar char="•"/>
              <a:defRPr sz="3200">
                <a:solidFill>
                  <a:srgbClr val="336699"/>
                </a:solidFill>
                <a:latin typeface="+mn-lt"/>
                <a:ea typeface="+mn-ea"/>
                <a:cs typeface="+mn-cs"/>
              </a:defRPr>
            </a:lvl1pPr>
            <a:lvl2pPr marL="742950" indent="-285750" algn="l" rtl="0" eaLnBrk="1" fontAlgn="base" hangingPunct="1">
              <a:spcBef>
                <a:spcPct val="20000"/>
              </a:spcBef>
              <a:spcAft>
                <a:spcPct val="0"/>
              </a:spcAft>
              <a:buChar char="–"/>
              <a:defRPr sz="2800">
                <a:solidFill>
                  <a:srgbClr val="336699"/>
                </a:solidFill>
                <a:latin typeface="+mn-lt"/>
              </a:defRPr>
            </a:lvl2pPr>
            <a:lvl3pPr marL="1143000" indent="-228600" algn="l" rtl="0" eaLnBrk="1" fontAlgn="base" hangingPunct="1">
              <a:spcBef>
                <a:spcPct val="20000"/>
              </a:spcBef>
              <a:spcAft>
                <a:spcPct val="0"/>
              </a:spcAft>
              <a:buChar char="•"/>
              <a:defRPr sz="2400">
                <a:solidFill>
                  <a:srgbClr val="336699"/>
                </a:solidFill>
                <a:latin typeface="+mn-lt"/>
              </a:defRPr>
            </a:lvl3pPr>
            <a:lvl4pPr marL="1600200" indent="-228600" algn="l" rtl="0" eaLnBrk="1" fontAlgn="base" hangingPunct="1">
              <a:spcBef>
                <a:spcPct val="20000"/>
              </a:spcBef>
              <a:spcAft>
                <a:spcPct val="0"/>
              </a:spcAft>
              <a:buChar char="–"/>
              <a:defRPr sz="2000">
                <a:solidFill>
                  <a:srgbClr val="336699"/>
                </a:solidFill>
                <a:latin typeface="+mn-lt"/>
              </a:defRPr>
            </a:lvl4pPr>
            <a:lvl5pPr marL="2057400" indent="-228600" algn="l" rtl="0" eaLnBrk="1" fontAlgn="base" hangingPunct="1">
              <a:spcBef>
                <a:spcPct val="20000"/>
              </a:spcBef>
              <a:spcAft>
                <a:spcPct val="0"/>
              </a:spcAft>
              <a:buChar char="»"/>
              <a:defRPr sz="2000">
                <a:solidFill>
                  <a:srgbClr val="336699"/>
                </a:solidFill>
                <a:latin typeface="+mn-lt"/>
              </a:defRPr>
            </a:lvl5pPr>
            <a:lvl6pPr marL="2514600" indent="-228600" algn="l" rtl="0" eaLnBrk="1" fontAlgn="base" hangingPunct="1">
              <a:spcBef>
                <a:spcPct val="20000"/>
              </a:spcBef>
              <a:spcAft>
                <a:spcPct val="0"/>
              </a:spcAft>
              <a:buChar char="»"/>
              <a:defRPr sz="2000">
                <a:solidFill>
                  <a:srgbClr val="336699"/>
                </a:solidFill>
                <a:latin typeface="+mn-lt"/>
              </a:defRPr>
            </a:lvl6pPr>
            <a:lvl7pPr marL="2971800" indent="-228600" algn="l" rtl="0" eaLnBrk="1" fontAlgn="base" hangingPunct="1">
              <a:spcBef>
                <a:spcPct val="20000"/>
              </a:spcBef>
              <a:spcAft>
                <a:spcPct val="0"/>
              </a:spcAft>
              <a:buChar char="»"/>
              <a:defRPr sz="2000">
                <a:solidFill>
                  <a:srgbClr val="336699"/>
                </a:solidFill>
                <a:latin typeface="+mn-lt"/>
              </a:defRPr>
            </a:lvl7pPr>
            <a:lvl8pPr marL="3429000" indent="-228600" algn="l" rtl="0" eaLnBrk="1" fontAlgn="base" hangingPunct="1">
              <a:spcBef>
                <a:spcPct val="20000"/>
              </a:spcBef>
              <a:spcAft>
                <a:spcPct val="0"/>
              </a:spcAft>
              <a:buChar char="»"/>
              <a:defRPr sz="2000">
                <a:solidFill>
                  <a:srgbClr val="336699"/>
                </a:solidFill>
                <a:latin typeface="+mn-lt"/>
              </a:defRPr>
            </a:lvl8pPr>
            <a:lvl9pPr marL="3886200" indent="-228600" algn="l" rtl="0" eaLnBrk="1" fontAlgn="base" hangingPunct="1">
              <a:spcBef>
                <a:spcPct val="20000"/>
              </a:spcBef>
              <a:spcAft>
                <a:spcPct val="0"/>
              </a:spcAft>
              <a:buChar char="»"/>
              <a:defRPr sz="2000">
                <a:solidFill>
                  <a:srgbClr val="336699"/>
                </a:solidFill>
                <a:latin typeface="+mn-lt"/>
              </a:defRPr>
            </a:lvl9pPr>
          </a:lstStyle>
          <a:p>
            <a:r>
              <a:rPr lang="en-GB" sz="1800" kern="0" dirty="0" smtClean="0"/>
              <a:t>Under capacity building in the field of Youth, projects are not financed to organise the mobility of volunteers as such (this is financed under Key action 1). However, some projects may use EVS mobility activities as long as they propose capacity building activities.                                                         </a:t>
            </a:r>
          </a:p>
          <a:p>
            <a:endParaRPr lang="en-GB" sz="1800" kern="0" dirty="0" smtClean="0"/>
          </a:p>
          <a:p>
            <a:r>
              <a:rPr lang="en-GB" sz="1800" kern="0" dirty="0" smtClean="0"/>
              <a:t>The main objectives of these projects are to improve the quality and the recognition of volunteering in partner countries. For instance:</a:t>
            </a:r>
          </a:p>
          <a:p>
            <a:pPr marL="0" indent="0">
              <a:buNone/>
            </a:pPr>
            <a:endParaRPr lang="en-GB" sz="1800" kern="0" dirty="0" smtClean="0"/>
          </a:p>
          <a:p>
            <a:pPr marL="685800" lvl="1">
              <a:buFont typeface="Wingdings" panose="05000000000000000000" pitchFamily="2" charset="2"/>
              <a:buChar char="ü"/>
            </a:pPr>
            <a:r>
              <a:rPr lang="en-GB" sz="1400" kern="0" dirty="0" smtClean="0"/>
              <a:t>to reflect on various ways to improve EVS activities for volunteers so that they can get the most of it (</a:t>
            </a:r>
            <a:r>
              <a:rPr lang="en-GB" sz="1400" kern="0" dirty="0" smtClean="0">
                <a:sym typeface="Wingdings" pitchFamily="2" charset="2"/>
              </a:rPr>
              <a:t>mainly </a:t>
            </a:r>
            <a:r>
              <a:rPr lang="en-GB" sz="1400" kern="0" dirty="0">
                <a:sym typeface="Wingdings" pitchFamily="2" charset="2"/>
              </a:rPr>
              <a:t>under </a:t>
            </a:r>
            <a:r>
              <a:rPr lang="en-GB" sz="1400" kern="0" dirty="0" smtClean="0">
                <a:sym typeface="Wingdings" pitchFamily="2" charset="2"/>
              </a:rPr>
              <a:t>CBY- ACPALA)</a:t>
            </a:r>
            <a:endParaRPr lang="en-GB" sz="1400" kern="0" dirty="0">
              <a:sym typeface="Wingdings" pitchFamily="2" charset="2"/>
            </a:endParaRPr>
          </a:p>
          <a:p>
            <a:pPr marL="0" indent="0">
              <a:buNone/>
            </a:pPr>
            <a:endParaRPr lang="en-GB" sz="800" kern="0" dirty="0" smtClean="0"/>
          </a:p>
          <a:p>
            <a:pPr marL="0" indent="0">
              <a:buNone/>
            </a:pPr>
            <a:r>
              <a:rPr lang="en-GB" sz="1800" kern="0" dirty="0" smtClean="0"/>
              <a:t>Or </a:t>
            </a:r>
          </a:p>
          <a:p>
            <a:pPr marL="0" indent="0">
              <a:buNone/>
            </a:pPr>
            <a:endParaRPr lang="en-GB" sz="800" kern="0" dirty="0"/>
          </a:p>
          <a:p>
            <a:pPr marL="685800" lvl="1">
              <a:buFont typeface="Wingdings" panose="05000000000000000000" pitchFamily="2" charset="2"/>
              <a:buChar char="ü"/>
            </a:pPr>
            <a:r>
              <a:rPr lang="en-GB" sz="1400" kern="0" dirty="0"/>
              <a:t>to create or enlarge a network of organisations able to send or receive the </a:t>
            </a:r>
            <a:r>
              <a:rPr lang="en-GB" sz="1400" kern="0" dirty="0" smtClean="0"/>
              <a:t>volunteers (</a:t>
            </a:r>
            <a:r>
              <a:rPr lang="en-GB" sz="1400" kern="0" dirty="0" smtClean="0">
                <a:sym typeface="Wingdings" pitchFamily="2" charset="2"/>
              </a:rPr>
              <a:t>under CBY- ACPALA and CBY WB)</a:t>
            </a:r>
            <a:endParaRPr lang="en-GB" sz="1400" kern="0" dirty="0">
              <a:sym typeface="Wingdings" pitchFamily="2" charset="2"/>
            </a:endParaRPr>
          </a:p>
          <a:p>
            <a:pPr marL="685800" lvl="1">
              <a:buFont typeface="Wingdings" panose="05000000000000000000" pitchFamily="2" charset="2"/>
              <a:buChar char="ü"/>
            </a:pPr>
            <a:endParaRPr lang="en-GB" sz="1400" kern="0" dirty="0"/>
          </a:p>
          <a:p>
            <a:pPr marL="0" indent="0">
              <a:buNone/>
            </a:pPr>
            <a:endParaRPr lang="en-GB" sz="1800" kern="0" dirty="0" smtClean="0"/>
          </a:p>
        </p:txBody>
      </p:sp>
      <p:sp>
        <p:nvSpPr>
          <p:cNvPr id="5" name="ZoneTexte 3">
            <a:extLst>
              <a:ext uri="{FF2B5EF4-FFF2-40B4-BE49-F238E27FC236}">
                <a16:creationId xmlns="" xmlns:a16="http://schemas.microsoft.com/office/drawing/2014/main" id="{133631BC-B5E4-0741-9FF0-EE5FBF1A4E16}"/>
              </a:ext>
            </a:extLst>
          </p:cNvPr>
          <p:cNvSpPr txBox="1"/>
          <p:nvPr/>
        </p:nvSpPr>
        <p:spPr>
          <a:xfrm>
            <a:off x="309673" y="1413012"/>
            <a:ext cx="5573543" cy="400110"/>
          </a:xfrm>
          <a:prstGeom prst="rect">
            <a:avLst/>
          </a:prstGeom>
          <a:noFill/>
        </p:spPr>
        <p:txBody>
          <a:bodyPr wrap="square" rtlCol="0">
            <a:spAutoFit/>
          </a:bodyPr>
          <a:lstStyle/>
          <a:p>
            <a:pPr algn="l"/>
            <a:r>
              <a:rPr lang="en-GB" sz="2000" dirty="0" smtClean="0"/>
              <a:t>Projects with a special focus on EVS:</a:t>
            </a:r>
            <a:endParaRPr lang="en-GB" sz="2000" dirty="0"/>
          </a:p>
        </p:txBody>
      </p:sp>
    </p:spTree>
    <p:extLst>
      <p:ext uri="{BB962C8B-B14F-4D97-AF65-F5344CB8AC3E}">
        <p14:creationId xmlns:p14="http://schemas.microsoft.com/office/powerpoint/2010/main" val="353366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3F42EE6-6945-4E77-9814-D5F27BE04E7B}" type="slidenum">
              <a:rPr lang="en-GB" smtClean="0"/>
              <a:pPr/>
              <a:t>5</a:t>
            </a:fld>
            <a:endParaRPr lang="en-GB"/>
          </a:p>
        </p:txBody>
      </p:sp>
      <p:sp>
        <p:nvSpPr>
          <p:cNvPr id="4" name="Rectangle 3"/>
          <p:cNvSpPr/>
          <p:nvPr/>
        </p:nvSpPr>
        <p:spPr>
          <a:xfrm>
            <a:off x="173965" y="1096205"/>
            <a:ext cx="4242759" cy="5416868"/>
          </a:xfrm>
          <a:prstGeom prst="rect">
            <a:avLst/>
          </a:prstGeom>
        </p:spPr>
        <p:txBody>
          <a:bodyPr wrap="square">
            <a:spAutoFit/>
          </a:bodyPr>
          <a:lstStyle/>
          <a:p>
            <a:pPr marL="0" indent="0">
              <a:buNone/>
            </a:pPr>
            <a:r>
              <a:rPr lang="en-GB" sz="1400" kern="0" dirty="0">
                <a:solidFill>
                  <a:srgbClr val="336699"/>
                </a:solidFill>
                <a:latin typeface="+mn-lt"/>
              </a:rPr>
              <a:t>Over the period:</a:t>
            </a:r>
          </a:p>
          <a:p>
            <a:pPr marL="0" indent="0">
              <a:buNone/>
            </a:pPr>
            <a:endParaRPr lang="en-GB" sz="1400" kern="0" dirty="0">
              <a:solidFill>
                <a:srgbClr val="336699"/>
              </a:solidFill>
              <a:latin typeface="+mn-lt"/>
            </a:endParaRPr>
          </a:p>
          <a:p>
            <a:pPr marL="857250" lvl="1" indent="-457200">
              <a:buFontTx/>
              <a:buChar char="-"/>
            </a:pPr>
            <a:r>
              <a:rPr lang="en-GB" sz="1400" b="1" kern="0" dirty="0" smtClean="0">
                <a:solidFill>
                  <a:srgbClr val="336699"/>
                </a:solidFill>
                <a:latin typeface="+mn-lt"/>
              </a:rPr>
              <a:t>226 </a:t>
            </a:r>
            <a:r>
              <a:rPr lang="en-GB" sz="1400" b="1" kern="0" dirty="0">
                <a:solidFill>
                  <a:srgbClr val="336699"/>
                </a:solidFill>
                <a:latin typeface="+mn-lt"/>
              </a:rPr>
              <a:t>projects selected </a:t>
            </a:r>
            <a:r>
              <a:rPr lang="en-GB" sz="1400" kern="0" dirty="0" smtClean="0">
                <a:solidFill>
                  <a:srgbClr val="336699"/>
                </a:solidFill>
                <a:latin typeface="+mn-lt"/>
              </a:rPr>
              <a:t>(972 </a:t>
            </a:r>
            <a:r>
              <a:rPr lang="en-GB" sz="1400" kern="0" dirty="0">
                <a:solidFill>
                  <a:srgbClr val="336699"/>
                </a:solidFill>
                <a:latin typeface="+mn-lt"/>
              </a:rPr>
              <a:t>applications – success rate around </a:t>
            </a:r>
            <a:r>
              <a:rPr lang="en-GB" sz="1400" kern="0" dirty="0" smtClean="0">
                <a:solidFill>
                  <a:srgbClr val="336699"/>
                </a:solidFill>
                <a:latin typeface="+mn-lt"/>
              </a:rPr>
              <a:t>23%)</a:t>
            </a:r>
            <a:endParaRPr lang="en-GB" sz="1400" kern="0" dirty="0">
              <a:solidFill>
                <a:srgbClr val="336699"/>
              </a:solidFill>
              <a:latin typeface="+mn-lt"/>
            </a:endParaRPr>
          </a:p>
          <a:p>
            <a:pPr marL="400050" lvl="1" indent="0">
              <a:buNone/>
            </a:pPr>
            <a:endParaRPr lang="en-GB" sz="800" kern="0" dirty="0">
              <a:solidFill>
                <a:srgbClr val="336699"/>
              </a:solidFill>
              <a:latin typeface="+mn-lt"/>
            </a:endParaRPr>
          </a:p>
          <a:p>
            <a:pPr marL="857250" lvl="1" indent="-457200">
              <a:buFontTx/>
              <a:buChar char="-"/>
            </a:pPr>
            <a:r>
              <a:rPr lang="en-GB" sz="1400" b="1" kern="0" dirty="0" smtClean="0">
                <a:solidFill>
                  <a:srgbClr val="336699"/>
                </a:solidFill>
                <a:latin typeface="+mn-lt"/>
              </a:rPr>
              <a:t>1.595 </a:t>
            </a:r>
            <a:r>
              <a:rPr lang="en-GB" sz="1400" b="1" kern="0" dirty="0">
                <a:solidFill>
                  <a:srgbClr val="336699"/>
                </a:solidFill>
                <a:latin typeface="+mn-lt"/>
              </a:rPr>
              <a:t>participating organisations </a:t>
            </a:r>
            <a:r>
              <a:rPr lang="en-GB" sz="1400" kern="0" dirty="0">
                <a:solidFill>
                  <a:srgbClr val="336699"/>
                </a:solidFill>
                <a:latin typeface="+mn-lt"/>
              </a:rPr>
              <a:t>from all over the world (including the </a:t>
            </a:r>
            <a:r>
              <a:rPr lang="en-GB" sz="1400" kern="0" dirty="0" smtClean="0">
                <a:solidFill>
                  <a:srgbClr val="336699"/>
                </a:solidFill>
                <a:latin typeface="+mn-lt"/>
              </a:rPr>
              <a:t>226 </a:t>
            </a:r>
            <a:r>
              <a:rPr lang="en-GB" sz="1400" kern="0" dirty="0">
                <a:solidFill>
                  <a:srgbClr val="336699"/>
                </a:solidFill>
                <a:latin typeface="+mn-lt"/>
              </a:rPr>
              <a:t>coordinators) - Average number of partners per project: </a:t>
            </a:r>
            <a:r>
              <a:rPr lang="en-GB" sz="1400" kern="0" dirty="0" smtClean="0">
                <a:solidFill>
                  <a:srgbClr val="336699"/>
                </a:solidFill>
                <a:latin typeface="+mn-lt"/>
              </a:rPr>
              <a:t>7</a:t>
            </a:r>
            <a:endParaRPr lang="en-GB" sz="1400" kern="0" dirty="0">
              <a:solidFill>
                <a:srgbClr val="336699"/>
              </a:solidFill>
              <a:latin typeface="+mn-lt"/>
            </a:endParaRPr>
          </a:p>
          <a:p>
            <a:pPr marL="857250" lvl="1" indent="-457200">
              <a:buFontTx/>
              <a:buChar char="-"/>
            </a:pPr>
            <a:endParaRPr lang="en-GB" sz="800" kern="0" dirty="0">
              <a:solidFill>
                <a:srgbClr val="336699"/>
              </a:solidFill>
              <a:latin typeface="+mn-lt"/>
            </a:endParaRPr>
          </a:p>
          <a:p>
            <a:pPr marL="857250" lvl="1" indent="-457200">
              <a:buFontTx/>
              <a:buChar char="-"/>
            </a:pPr>
            <a:r>
              <a:rPr lang="en-GB" sz="1400" b="1" kern="0" dirty="0">
                <a:solidFill>
                  <a:srgbClr val="336699"/>
                </a:solidFill>
                <a:latin typeface="+mn-lt"/>
              </a:rPr>
              <a:t>EUR </a:t>
            </a:r>
            <a:r>
              <a:rPr lang="en-GB" sz="1400" b="1" kern="0" dirty="0" smtClean="0">
                <a:solidFill>
                  <a:srgbClr val="336699"/>
                </a:solidFill>
                <a:latin typeface="+mn-lt"/>
              </a:rPr>
              <a:t>28,2 </a:t>
            </a:r>
            <a:r>
              <a:rPr lang="en-GB" sz="1400" b="1" kern="0" dirty="0">
                <a:solidFill>
                  <a:srgbClr val="336699"/>
                </a:solidFill>
                <a:latin typeface="+mn-lt"/>
              </a:rPr>
              <a:t>million allocated </a:t>
            </a:r>
            <a:r>
              <a:rPr lang="en-GB" sz="1400" kern="0" dirty="0">
                <a:solidFill>
                  <a:srgbClr val="336699"/>
                </a:solidFill>
                <a:latin typeface="+mn-lt"/>
              </a:rPr>
              <a:t>- Average amount per project: </a:t>
            </a:r>
            <a:r>
              <a:rPr lang="en-GB" sz="1400" kern="0" dirty="0" smtClean="0">
                <a:solidFill>
                  <a:srgbClr val="336699"/>
                </a:solidFill>
                <a:latin typeface="+mn-lt"/>
              </a:rPr>
              <a:t/>
            </a:r>
            <a:br>
              <a:rPr lang="en-GB" sz="1400" kern="0" dirty="0" smtClean="0">
                <a:solidFill>
                  <a:srgbClr val="336699"/>
                </a:solidFill>
                <a:latin typeface="+mn-lt"/>
              </a:rPr>
            </a:br>
            <a:r>
              <a:rPr lang="en-GB" sz="1400" kern="0" dirty="0" smtClean="0">
                <a:solidFill>
                  <a:srgbClr val="336699"/>
                </a:solidFill>
                <a:latin typeface="+mn-lt"/>
              </a:rPr>
              <a:t>EUR 121.000 </a:t>
            </a:r>
            <a:r>
              <a:rPr lang="en-GB" sz="1400" kern="0" dirty="0">
                <a:solidFill>
                  <a:srgbClr val="336699"/>
                </a:solidFill>
                <a:latin typeface="+mn-lt"/>
              </a:rPr>
              <a:t>EUR</a:t>
            </a:r>
          </a:p>
          <a:p>
            <a:pPr marL="857250" lvl="1" indent="-457200">
              <a:buFontTx/>
              <a:buChar char="-"/>
            </a:pPr>
            <a:endParaRPr lang="en-GB" sz="800" kern="0" dirty="0">
              <a:solidFill>
                <a:srgbClr val="336699"/>
              </a:solidFill>
              <a:latin typeface="+mn-lt"/>
            </a:endParaRPr>
          </a:p>
          <a:p>
            <a:pPr marL="857250" lvl="1" indent="-457200">
              <a:buFontTx/>
              <a:buChar char="-"/>
            </a:pPr>
            <a:r>
              <a:rPr lang="en-GB" sz="1400" kern="0" dirty="0">
                <a:solidFill>
                  <a:srgbClr val="336699"/>
                </a:solidFill>
                <a:latin typeface="+mn-lt"/>
              </a:rPr>
              <a:t>Around </a:t>
            </a:r>
            <a:r>
              <a:rPr lang="en-GB" sz="1400" b="1" kern="0" dirty="0" smtClean="0">
                <a:solidFill>
                  <a:srgbClr val="336699"/>
                </a:solidFill>
                <a:latin typeface="+mn-lt"/>
              </a:rPr>
              <a:t>93.489 </a:t>
            </a:r>
            <a:r>
              <a:rPr lang="en-GB" sz="1400" b="1" kern="0" dirty="0">
                <a:solidFill>
                  <a:srgbClr val="336699"/>
                </a:solidFill>
                <a:latin typeface="+mn-lt"/>
              </a:rPr>
              <a:t>individual participants </a:t>
            </a:r>
            <a:r>
              <a:rPr lang="en-GB" sz="1400" kern="0" dirty="0">
                <a:solidFill>
                  <a:srgbClr val="336699"/>
                </a:solidFill>
                <a:latin typeface="+mn-lt"/>
              </a:rPr>
              <a:t>(i.e. Youth workers, young people and young volunteers) out of which around </a:t>
            </a:r>
            <a:r>
              <a:rPr lang="en-GB" sz="1400" kern="0" dirty="0" smtClean="0">
                <a:solidFill>
                  <a:srgbClr val="336699"/>
                </a:solidFill>
                <a:latin typeface="+mn-lt"/>
              </a:rPr>
              <a:t>27.652 </a:t>
            </a:r>
            <a:r>
              <a:rPr lang="en-GB" sz="1400" kern="0" dirty="0">
                <a:solidFill>
                  <a:srgbClr val="336699"/>
                </a:solidFill>
                <a:latin typeface="+mn-lt"/>
              </a:rPr>
              <a:t>participants with fewer opportunities</a:t>
            </a:r>
            <a:r>
              <a:rPr lang="en-GB" sz="1400" kern="0" dirty="0"/>
              <a:t>.</a:t>
            </a:r>
          </a:p>
        </p:txBody>
      </p:sp>
      <p:sp>
        <p:nvSpPr>
          <p:cNvPr id="5" name="Titre 1">
            <a:extLst>
              <a:ext uri="{FF2B5EF4-FFF2-40B4-BE49-F238E27FC236}">
                <a16:creationId xmlns="" xmlns:a16="http://schemas.microsoft.com/office/drawing/2014/main" id="{33660860-A53E-084D-8524-7B02B62FD041}"/>
              </a:ext>
            </a:extLst>
          </p:cNvPr>
          <p:cNvSpPr txBox="1">
            <a:spLocks/>
          </p:cNvSpPr>
          <p:nvPr/>
        </p:nvSpPr>
        <p:spPr bwMode="auto">
          <a:xfrm>
            <a:off x="173966" y="143653"/>
            <a:ext cx="4052977" cy="746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800" b="1">
                <a:solidFill>
                  <a:srgbClr val="336699"/>
                </a:solidFill>
                <a:latin typeface="+mj-lt"/>
                <a:ea typeface="+mj-ea"/>
                <a:cs typeface="+mj-cs"/>
              </a:defRPr>
            </a:lvl1pPr>
            <a:lvl2pPr algn="l" rtl="0" eaLnBrk="1" fontAlgn="base" hangingPunct="1">
              <a:spcBef>
                <a:spcPct val="0"/>
              </a:spcBef>
              <a:spcAft>
                <a:spcPct val="0"/>
              </a:spcAft>
              <a:defRPr sz="2800" b="1">
                <a:solidFill>
                  <a:schemeClr val="bg1"/>
                </a:solidFill>
                <a:latin typeface="Verdana" pitchFamily="34" charset="0"/>
              </a:defRPr>
            </a:lvl2pPr>
            <a:lvl3pPr algn="l" rtl="0" eaLnBrk="1" fontAlgn="base" hangingPunct="1">
              <a:spcBef>
                <a:spcPct val="0"/>
              </a:spcBef>
              <a:spcAft>
                <a:spcPct val="0"/>
              </a:spcAft>
              <a:defRPr sz="2800" b="1">
                <a:solidFill>
                  <a:schemeClr val="bg1"/>
                </a:solidFill>
                <a:latin typeface="Verdana" pitchFamily="34" charset="0"/>
              </a:defRPr>
            </a:lvl3pPr>
            <a:lvl4pPr algn="l" rtl="0" eaLnBrk="1" fontAlgn="base" hangingPunct="1">
              <a:spcBef>
                <a:spcPct val="0"/>
              </a:spcBef>
              <a:spcAft>
                <a:spcPct val="0"/>
              </a:spcAft>
              <a:defRPr sz="2800" b="1">
                <a:solidFill>
                  <a:schemeClr val="bg1"/>
                </a:solidFill>
                <a:latin typeface="Verdana" pitchFamily="34" charset="0"/>
              </a:defRPr>
            </a:lvl4pPr>
            <a:lvl5pPr algn="l" rtl="0" eaLnBrk="1" fontAlgn="base" hangingPunct="1">
              <a:spcBef>
                <a:spcPct val="0"/>
              </a:spcBef>
              <a:spcAft>
                <a:spcPct val="0"/>
              </a:spcAft>
              <a:defRPr sz="2800" b="1">
                <a:solidFill>
                  <a:schemeClr val="bg1"/>
                </a:solidFill>
                <a:latin typeface="Verdana" pitchFamily="34" charset="0"/>
              </a:defRPr>
            </a:lvl5pPr>
            <a:lvl6pPr marL="457200" algn="l" rtl="0" eaLnBrk="1" fontAlgn="base" hangingPunct="1">
              <a:spcBef>
                <a:spcPct val="0"/>
              </a:spcBef>
              <a:spcAft>
                <a:spcPct val="0"/>
              </a:spcAft>
              <a:defRPr sz="2800" b="1">
                <a:solidFill>
                  <a:schemeClr val="bg1"/>
                </a:solidFill>
                <a:latin typeface="Verdana" pitchFamily="34" charset="0"/>
              </a:defRPr>
            </a:lvl6pPr>
            <a:lvl7pPr marL="914400" algn="l" rtl="0" eaLnBrk="1" fontAlgn="base" hangingPunct="1">
              <a:spcBef>
                <a:spcPct val="0"/>
              </a:spcBef>
              <a:spcAft>
                <a:spcPct val="0"/>
              </a:spcAft>
              <a:defRPr sz="2800" b="1">
                <a:solidFill>
                  <a:schemeClr val="bg1"/>
                </a:solidFill>
                <a:latin typeface="Verdana" pitchFamily="34" charset="0"/>
              </a:defRPr>
            </a:lvl7pPr>
            <a:lvl8pPr marL="1371600" algn="l" rtl="0" eaLnBrk="1" fontAlgn="base" hangingPunct="1">
              <a:spcBef>
                <a:spcPct val="0"/>
              </a:spcBef>
              <a:spcAft>
                <a:spcPct val="0"/>
              </a:spcAft>
              <a:defRPr sz="2800" b="1">
                <a:solidFill>
                  <a:schemeClr val="bg1"/>
                </a:solidFill>
                <a:latin typeface="Verdana" pitchFamily="34" charset="0"/>
              </a:defRPr>
            </a:lvl8pPr>
            <a:lvl9pPr marL="1828800" algn="l" rtl="0" eaLnBrk="1" fontAlgn="base" hangingPunct="1">
              <a:spcBef>
                <a:spcPct val="0"/>
              </a:spcBef>
              <a:spcAft>
                <a:spcPct val="0"/>
              </a:spcAft>
              <a:defRPr sz="2800" b="1">
                <a:solidFill>
                  <a:schemeClr val="bg1"/>
                </a:solidFill>
                <a:latin typeface="Verdana" pitchFamily="34" charset="0"/>
              </a:defRPr>
            </a:lvl9pPr>
          </a:lstStyle>
          <a:p>
            <a:r>
              <a:rPr lang="fr-BE" sz="1800" kern="0" dirty="0" smtClean="0">
                <a:solidFill>
                  <a:schemeClr val="bg1"/>
                </a:solidFill>
              </a:rPr>
              <a:t>CBY- ACPALA 2014-2016</a:t>
            </a:r>
            <a:endParaRPr lang="fr-FR" sz="1800" kern="0" dirty="0">
              <a:solidFill>
                <a:schemeClr val="bg1"/>
              </a:solidFill>
            </a:endParaRPr>
          </a:p>
        </p:txBody>
      </p:sp>
      <p:sp>
        <p:nvSpPr>
          <p:cNvPr id="6" name="Right Arrow 5"/>
          <p:cNvSpPr/>
          <p:nvPr/>
        </p:nvSpPr>
        <p:spPr bwMode="auto">
          <a:xfrm>
            <a:off x="4599316" y="2038653"/>
            <a:ext cx="353684" cy="155275"/>
          </a:xfrm>
          <a:prstGeom prst="rightArrow">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BE" sz="2400" b="0" i="0" u="none" strike="noStrike" cap="none" normalizeH="0" baseline="0" smtClean="0">
              <a:ln>
                <a:noFill/>
              </a:ln>
              <a:solidFill>
                <a:srgbClr val="FF0000"/>
              </a:solidFill>
              <a:effectLst/>
              <a:latin typeface="Verdana" pitchFamily="34" charset="0"/>
              <a:sym typeface="Webdings" pitchFamily="18" charset="2"/>
            </a:endParaRPr>
          </a:p>
        </p:txBody>
      </p:sp>
      <p:sp>
        <p:nvSpPr>
          <p:cNvPr id="7" name="Rectangle 6"/>
          <p:cNvSpPr/>
          <p:nvPr/>
        </p:nvSpPr>
        <p:spPr>
          <a:xfrm>
            <a:off x="5190944" y="1609151"/>
            <a:ext cx="4424632" cy="1169551"/>
          </a:xfrm>
          <a:prstGeom prst="rect">
            <a:avLst/>
          </a:prstGeom>
        </p:spPr>
        <p:txBody>
          <a:bodyPr wrap="square">
            <a:spAutoFit/>
          </a:bodyPr>
          <a:lstStyle/>
          <a:p>
            <a:pPr algn="just"/>
            <a:r>
              <a:rPr lang="en-GB" sz="1400" kern="0" dirty="0">
                <a:solidFill>
                  <a:srgbClr val="336699"/>
                </a:solidFill>
                <a:latin typeface="+mn-lt"/>
              </a:rPr>
              <a:t>Organisations from </a:t>
            </a:r>
            <a:r>
              <a:rPr lang="en-GB" sz="1400" b="1" kern="0" dirty="0" smtClean="0">
                <a:solidFill>
                  <a:srgbClr val="336699"/>
                </a:solidFill>
                <a:latin typeface="+mn-lt"/>
              </a:rPr>
              <a:t>Italy and Spain </a:t>
            </a:r>
            <a:r>
              <a:rPr lang="en-GB" sz="1400" kern="0" dirty="0" smtClean="0">
                <a:solidFill>
                  <a:srgbClr val="336699"/>
                </a:solidFill>
                <a:latin typeface="+mn-lt"/>
              </a:rPr>
              <a:t>are </a:t>
            </a:r>
            <a:r>
              <a:rPr lang="en-GB" sz="1400" kern="0" dirty="0">
                <a:solidFill>
                  <a:srgbClr val="336699"/>
                </a:solidFill>
                <a:latin typeface="+mn-lt"/>
              </a:rPr>
              <a:t>the most active over the years (in terms of proposals submitted and selected). </a:t>
            </a:r>
            <a:r>
              <a:rPr lang="en-GB" sz="1400" b="1" kern="0" dirty="0" smtClean="0">
                <a:solidFill>
                  <a:srgbClr val="336699"/>
                </a:solidFill>
                <a:latin typeface="+mn-lt"/>
              </a:rPr>
              <a:t>German, </a:t>
            </a:r>
            <a:r>
              <a:rPr lang="en-GB" sz="1400" b="1" kern="0" dirty="0">
                <a:solidFill>
                  <a:srgbClr val="336699"/>
                </a:solidFill>
                <a:latin typeface="+mn-lt"/>
              </a:rPr>
              <a:t>French, Bulgarian and Hungarian organisations </a:t>
            </a:r>
            <a:r>
              <a:rPr lang="en-GB" sz="1400" kern="0" dirty="0">
                <a:solidFill>
                  <a:srgbClr val="336699"/>
                </a:solidFill>
                <a:latin typeface="+mn-lt"/>
              </a:rPr>
              <a:t>are also well represented.</a:t>
            </a:r>
          </a:p>
        </p:txBody>
      </p:sp>
      <p:sp>
        <p:nvSpPr>
          <p:cNvPr id="8" name="Rectangle 7"/>
          <p:cNvSpPr/>
          <p:nvPr/>
        </p:nvSpPr>
        <p:spPr>
          <a:xfrm>
            <a:off x="5268581" y="3263730"/>
            <a:ext cx="4269357" cy="954107"/>
          </a:xfrm>
          <a:prstGeom prst="rect">
            <a:avLst/>
          </a:prstGeom>
        </p:spPr>
        <p:txBody>
          <a:bodyPr wrap="square">
            <a:spAutoFit/>
          </a:bodyPr>
          <a:lstStyle/>
          <a:p>
            <a:pPr algn="just"/>
            <a:r>
              <a:rPr lang="en-GB" sz="1400" kern="0" dirty="0" smtClean="0">
                <a:solidFill>
                  <a:srgbClr val="336699"/>
                </a:solidFill>
                <a:latin typeface="+mn-lt"/>
              </a:rPr>
              <a:t>Partners come in majority from </a:t>
            </a:r>
            <a:r>
              <a:rPr lang="en-GB" sz="1400" b="1" kern="0" dirty="0" smtClean="0">
                <a:solidFill>
                  <a:srgbClr val="336699"/>
                </a:solidFill>
                <a:latin typeface="+mn-lt"/>
              </a:rPr>
              <a:t>African, Caribe and Pacific countries</a:t>
            </a:r>
            <a:r>
              <a:rPr lang="en-GB" sz="1400" kern="0" dirty="0" smtClean="0">
                <a:solidFill>
                  <a:srgbClr val="336699"/>
                </a:solidFill>
                <a:latin typeface="+mn-lt"/>
              </a:rPr>
              <a:t>, followed by </a:t>
            </a:r>
            <a:r>
              <a:rPr lang="en-GB" sz="1400" b="1" kern="0" dirty="0" smtClean="0">
                <a:solidFill>
                  <a:srgbClr val="336699"/>
                </a:solidFill>
                <a:latin typeface="+mn-lt"/>
              </a:rPr>
              <a:t>Latin America </a:t>
            </a:r>
            <a:r>
              <a:rPr lang="en-GB" sz="1400" kern="0" dirty="0" smtClean="0">
                <a:solidFill>
                  <a:srgbClr val="336699"/>
                </a:solidFill>
                <a:latin typeface="+mn-lt"/>
              </a:rPr>
              <a:t>and in a lesser extent from Asia and other countries.</a:t>
            </a:r>
            <a:endParaRPr lang="en-GB" sz="1400" kern="0" dirty="0">
              <a:solidFill>
                <a:srgbClr val="336699"/>
              </a:solidFill>
              <a:latin typeface="+mn-lt"/>
            </a:endParaRPr>
          </a:p>
        </p:txBody>
      </p:sp>
      <p:sp>
        <p:nvSpPr>
          <p:cNvPr id="9" name="Right Arrow 8"/>
          <p:cNvSpPr/>
          <p:nvPr/>
        </p:nvSpPr>
        <p:spPr bwMode="auto">
          <a:xfrm>
            <a:off x="4605066" y="3574006"/>
            <a:ext cx="353684" cy="155275"/>
          </a:xfrm>
          <a:prstGeom prst="rightArrow">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BE" sz="2400" b="0" i="0" u="none" strike="noStrike" cap="none" normalizeH="0" baseline="0" smtClean="0">
              <a:ln>
                <a:noFill/>
              </a:ln>
              <a:solidFill>
                <a:srgbClr val="FF0000"/>
              </a:solidFill>
              <a:effectLst/>
              <a:latin typeface="Verdana" pitchFamily="34" charset="0"/>
              <a:sym typeface="Webdings" pitchFamily="18" charset="2"/>
            </a:endParaRPr>
          </a:p>
        </p:txBody>
      </p:sp>
      <p:sp>
        <p:nvSpPr>
          <p:cNvPr id="10" name="Rectangle 9"/>
          <p:cNvSpPr/>
          <p:nvPr/>
        </p:nvSpPr>
        <p:spPr>
          <a:xfrm>
            <a:off x="5268580" y="5152697"/>
            <a:ext cx="4269357" cy="738664"/>
          </a:xfrm>
          <a:prstGeom prst="rect">
            <a:avLst/>
          </a:prstGeom>
        </p:spPr>
        <p:txBody>
          <a:bodyPr wrap="square">
            <a:spAutoFit/>
          </a:bodyPr>
          <a:lstStyle/>
          <a:p>
            <a:pPr algn="just"/>
            <a:r>
              <a:rPr lang="en-GB" sz="1400" b="1" kern="0" dirty="0" smtClean="0">
                <a:solidFill>
                  <a:srgbClr val="336699"/>
                </a:solidFill>
                <a:latin typeface="+mn-lt"/>
              </a:rPr>
              <a:t>All types of individual participants and mobility activities with a predominance of Youth workers mobility activities</a:t>
            </a:r>
            <a:endParaRPr lang="en-GB" sz="1400" b="1" kern="0" dirty="0">
              <a:solidFill>
                <a:srgbClr val="336699"/>
              </a:solidFill>
              <a:latin typeface="+mn-lt"/>
            </a:endParaRPr>
          </a:p>
        </p:txBody>
      </p:sp>
      <p:sp>
        <p:nvSpPr>
          <p:cNvPr id="11" name="Right Arrow 10"/>
          <p:cNvSpPr/>
          <p:nvPr/>
        </p:nvSpPr>
        <p:spPr bwMode="auto">
          <a:xfrm>
            <a:off x="4605065" y="5414307"/>
            <a:ext cx="353684" cy="155275"/>
          </a:xfrm>
          <a:prstGeom prst="rightArrow">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BE" sz="2400" b="0" i="0" u="none" strike="noStrike" cap="none" normalizeH="0" baseline="0" smtClean="0">
              <a:ln>
                <a:noFill/>
              </a:ln>
              <a:solidFill>
                <a:srgbClr val="FF0000"/>
              </a:solidFill>
              <a:effectLst/>
              <a:latin typeface="Verdana" pitchFamily="34" charset="0"/>
              <a:sym typeface="Webdings" pitchFamily="18" charset="2"/>
            </a:endParaRPr>
          </a:p>
        </p:txBody>
      </p:sp>
    </p:spTree>
    <p:extLst>
      <p:ext uri="{BB962C8B-B14F-4D97-AF65-F5344CB8AC3E}">
        <p14:creationId xmlns:p14="http://schemas.microsoft.com/office/powerpoint/2010/main" val="48548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3F42EE6-6945-4E77-9814-D5F27BE04E7B}" type="slidenum">
              <a:rPr lang="en-GB" smtClean="0"/>
              <a:pPr/>
              <a:t>6</a:t>
            </a:fld>
            <a:endParaRPr lang="en-GB"/>
          </a:p>
        </p:txBody>
      </p:sp>
      <p:sp>
        <p:nvSpPr>
          <p:cNvPr id="5" name="Rectangle 4"/>
          <p:cNvSpPr/>
          <p:nvPr/>
        </p:nvSpPr>
        <p:spPr>
          <a:xfrm>
            <a:off x="173966" y="1170196"/>
            <a:ext cx="4953000" cy="5262979"/>
          </a:xfrm>
          <a:prstGeom prst="rect">
            <a:avLst/>
          </a:prstGeom>
        </p:spPr>
        <p:txBody>
          <a:bodyPr>
            <a:spAutoFit/>
          </a:bodyPr>
          <a:lstStyle/>
          <a:p>
            <a:pPr indent="-57150"/>
            <a:r>
              <a:rPr lang="en-GB" sz="1400" b="1" kern="0" dirty="0">
                <a:solidFill>
                  <a:srgbClr val="336699"/>
                </a:solidFill>
                <a:latin typeface="+mn-lt"/>
              </a:rPr>
              <a:t>Main categories of </a:t>
            </a:r>
            <a:r>
              <a:rPr lang="en-GB" sz="1400" b="1" kern="0" dirty="0" smtClean="0">
                <a:solidFill>
                  <a:srgbClr val="336699"/>
                </a:solidFill>
                <a:latin typeface="+mn-lt"/>
              </a:rPr>
              <a:t>projects</a:t>
            </a:r>
            <a:r>
              <a:rPr lang="en-GB" sz="1400" kern="0" dirty="0" smtClean="0">
                <a:solidFill>
                  <a:srgbClr val="336699"/>
                </a:solidFill>
                <a:latin typeface="+mn-lt"/>
              </a:rPr>
              <a:t> (non-exhaustive)</a:t>
            </a:r>
            <a:endParaRPr lang="en-GB" sz="1400" kern="0" dirty="0">
              <a:solidFill>
                <a:srgbClr val="336699"/>
              </a:solidFill>
              <a:latin typeface="+mn-lt"/>
            </a:endParaRPr>
          </a:p>
          <a:p>
            <a:pPr marL="400050" lvl="1"/>
            <a:endParaRPr lang="en-GB" sz="1400" kern="0" dirty="0">
              <a:solidFill>
                <a:srgbClr val="336699"/>
              </a:solidFill>
              <a:latin typeface="+mn-lt"/>
            </a:endParaRPr>
          </a:p>
          <a:p>
            <a:pPr marL="285750" indent="-285750" algn="just">
              <a:buFont typeface="Arial" panose="020B0604020202020204" pitchFamily="34" charset="0"/>
              <a:buChar char="•"/>
            </a:pPr>
            <a:r>
              <a:rPr lang="en-GB" sz="1400" kern="0" dirty="0">
                <a:solidFill>
                  <a:srgbClr val="336699"/>
                </a:solidFill>
                <a:latin typeface="+mn-lt"/>
              </a:rPr>
              <a:t>Elaboration of new informal and non-formal learning methods and tools, testing them. Projects using various tools (art and culture, digital platforms, </a:t>
            </a:r>
            <a:r>
              <a:rPr lang="en-GB" sz="1400" kern="0" dirty="0" smtClean="0">
                <a:solidFill>
                  <a:srgbClr val="336699"/>
                </a:solidFill>
                <a:latin typeface="+mn-lt"/>
              </a:rPr>
              <a:t>etc..) </a:t>
            </a:r>
            <a:r>
              <a:rPr lang="en-GB" sz="1400" kern="0" dirty="0">
                <a:solidFill>
                  <a:srgbClr val="336699"/>
                </a:solidFill>
                <a:latin typeface="+mn-lt"/>
              </a:rPr>
              <a:t>to better reach the young people</a:t>
            </a:r>
          </a:p>
          <a:p>
            <a:pPr marL="285750" indent="-285750" algn="just">
              <a:buFont typeface="Arial" panose="020B0604020202020204" pitchFamily="34" charset="0"/>
              <a:buChar char="•"/>
            </a:pPr>
            <a:r>
              <a:rPr lang="en-GB" sz="1400" kern="0" dirty="0">
                <a:solidFill>
                  <a:srgbClr val="336699"/>
                </a:solidFill>
                <a:latin typeface="+mn-lt"/>
              </a:rPr>
              <a:t>Reflection on youth work and its recognition, reflecting on informal and non-formal learning</a:t>
            </a:r>
          </a:p>
          <a:p>
            <a:pPr marL="285750" indent="-285750" algn="just">
              <a:buFont typeface="Arial" panose="020B0604020202020204" pitchFamily="34" charset="0"/>
              <a:buChar char="•"/>
            </a:pPr>
            <a:r>
              <a:rPr lang="en-GB" sz="1400" kern="0" dirty="0">
                <a:solidFill>
                  <a:srgbClr val="336699"/>
                </a:solidFill>
                <a:latin typeface="+mn-lt"/>
              </a:rPr>
              <a:t>Improvement of the quality of EVS activities (improve volunteers' experiences),  elaboration of new models for building volunteer key competencies</a:t>
            </a:r>
          </a:p>
          <a:p>
            <a:pPr marL="285750" indent="-285750" algn="just">
              <a:buFont typeface="Arial" panose="020B0604020202020204" pitchFamily="34" charset="0"/>
              <a:buChar char="•"/>
            </a:pPr>
            <a:r>
              <a:rPr lang="en-GB" sz="1400" kern="0" dirty="0">
                <a:solidFill>
                  <a:srgbClr val="336699"/>
                </a:solidFill>
                <a:latin typeface="+mn-lt"/>
              </a:rPr>
              <a:t>To enhance the capacity of Youth workers and organisations to work with Young people (Main activities: trainings, sharing experiences, peer learning and testing this new acquired knowledge with young people exchanges and volunteer activities</a:t>
            </a:r>
          </a:p>
          <a:p>
            <a:pPr marL="285750" indent="-285750" algn="just">
              <a:buFont typeface="Arial" panose="020B0604020202020204" pitchFamily="34" charset="0"/>
              <a:buChar char="•"/>
            </a:pPr>
            <a:r>
              <a:rPr lang="en-GB" sz="1400" kern="0" dirty="0">
                <a:solidFill>
                  <a:srgbClr val="336699"/>
                </a:solidFill>
                <a:latin typeface="+mn-lt"/>
              </a:rPr>
              <a:t>Projects on internationalisation of career of young people such as for instance in the field of arts</a:t>
            </a:r>
          </a:p>
        </p:txBody>
      </p:sp>
      <p:sp>
        <p:nvSpPr>
          <p:cNvPr id="6" name="Titre 1">
            <a:extLst>
              <a:ext uri="{FF2B5EF4-FFF2-40B4-BE49-F238E27FC236}">
                <a16:creationId xmlns="" xmlns:a16="http://schemas.microsoft.com/office/drawing/2014/main" id="{33660860-A53E-084D-8524-7B02B62FD041}"/>
              </a:ext>
            </a:extLst>
          </p:cNvPr>
          <p:cNvSpPr txBox="1">
            <a:spLocks/>
          </p:cNvSpPr>
          <p:nvPr/>
        </p:nvSpPr>
        <p:spPr bwMode="auto">
          <a:xfrm>
            <a:off x="173966" y="143653"/>
            <a:ext cx="4052977" cy="746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800" b="1">
                <a:solidFill>
                  <a:srgbClr val="336699"/>
                </a:solidFill>
                <a:latin typeface="+mj-lt"/>
                <a:ea typeface="+mj-ea"/>
                <a:cs typeface="+mj-cs"/>
              </a:defRPr>
            </a:lvl1pPr>
            <a:lvl2pPr algn="l" rtl="0" eaLnBrk="1" fontAlgn="base" hangingPunct="1">
              <a:spcBef>
                <a:spcPct val="0"/>
              </a:spcBef>
              <a:spcAft>
                <a:spcPct val="0"/>
              </a:spcAft>
              <a:defRPr sz="2800" b="1">
                <a:solidFill>
                  <a:schemeClr val="bg1"/>
                </a:solidFill>
                <a:latin typeface="Verdana" pitchFamily="34" charset="0"/>
              </a:defRPr>
            </a:lvl2pPr>
            <a:lvl3pPr algn="l" rtl="0" eaLnBrk="1" fontAlgn="base" hangingPunct="1">
              <a:spcBef>
                <a:spcPct val="0"/>
              </a:spcBef>
              <a:spcAft>
                <a:spcPct val="0"/>
              </a:spcAft>
              <a:defRPr sz="2800" b="1">
                <a:solidFill>
                  <a:schemeClr val="bg1"/>
                </a:solidFill>
                <a:latin typeface="Verdana" pitchFamily="34" charset="0"/>
              </a:defRPr>
            </a:lvl3pPr>
            <a:lvl4pPr algn="l" rtl="0" eaLnBrk="1" fontAlgn="base" hangingPunct="1">
              <a:spcBef>
                <a:spcPct val="0"/>
              </a:spcBef>
              <a:spcAft>
                <a:spcPct val="0"/>
              </a:spcAft>
              <a:defRPr sz="2800" b="1">
                <a:solidFill>
                  <a:schemeClr val="bg1"/>
                </a:solidFill>
                <a:latin typeface="Verdana" pitchFamily="34" charset="0"/>
              </a:defRPr>
            </a:lvl4pPr>
            <a:lvl5pPr algn="l" rtl="0" eaLnBrk="1" fontAlgn="base" hangingPunct="1">
              <a:spcBef>
                <a:spcPct val="0"/>
              </a:spcBef>
              <a:spcAft>
                <a:spcPct val="0"/>
              </a:spcAft>
              <a:defRPr sz="2800" b="1">
                <a:solidFill>
                  <a:schemeClr val="bg1"/>
                </a:solidFill>
                <a:latin typeface="Verdana" pitchFamily="34" charset="0"/>
              </a:defRPr>
            </a:lvl5pPr>
            <a:lvl6pPr marL="457200" algn="l" rtl="0" eaLnBrk="1" fontAlgn="base" hangingPunct="1">
              <a:spcBef>
                <a:spcPct val="0"/>
              </a:spcBef>
              <a:spcAft>
                <a:spcPct val="0"/>
              </a:spcAft>
              <a:defRPr sz="2800" b="1">
                <a:solidFill>
                  <a:schemeClr val="bg1"/>
                </a:solidFill>
                <a:latin typeface="Verdana" pitchFamily="34" charset="0"/>
              </a:defRPr>
            </a:lvl6pPr>
            <a:lvl7pPr marL="914400" algn="l" rtl="0" eaLnBrk="1" fontAlgn="base" hangingPunct="1">
              <a:spcBef>
                <a:spcPct val="0"/>
              </a:spcBef>
              <a:spcAft>
                <a:spcPct val="0"/>
              </a:spcAft>
              <a:defRPr sz="2800" b="1">
                <a:solidFill>
                  <a:schemeClr val="bg1"/>
                </a:solidFill>
                <a:latin typeface="Verdana" pitchFamily="34" charset="0"/>
              </a:defRPr>
            </a:lvl7pPr>
            <a:lvl8pPr marL="1371600" algn="l" rtl="0" eaLnBrk="1" fontAlgn="base" hangingPunct="1">
              <a:spcBef>
                <a:spcPct val="0"/>
              </a:spcBef>
              <a:spcAft>
                <a:spcPct val="0"/>
              </a:spcAft>
              <a:defRPr sz="2800" b="1">
                <a:solidFill>
                  <a:schemeClr val="bg1"/>
                </a:solidFill>
                <a:latin typeface="Verdana" pitchFamily="34" charset="0"/>
              </a:defRPr>
            </a:lvl8pPr>
            <a:lvl9pPr marL="1828800" algn="l" rtl="0" eaLnBrk="1" fontAlgn="base" hangingPunct="1">
              <a:spcBef>
                <a:spcPct val="0"/>
              </a:spcBef>
              <a:spcAft>
                <a:spcPct val="0"/>
              </a:spcAft>
              <a:defRPr sz="2800" b="1">
                <a:solidFill>
                  <a:schemeClr val="bg1"/>
                </a:solidFill>
                <a:latin typeface="Verdana" pitchFamily="34" charset="0"/>
              </a:defRPr>
            </a:lvl9pPr>
          </a:lstStyle>
          <a:p>
            <a:r>
              <a:rPr lang="fr-BE" sz="1800" kern="0" dirty="0" smtClean="0">
                <a:solidFill>
                  <a:schemeClr val="bg1"/>
                </a:solidFill>
              </a:rPr>
              <a:t>CBY- ACPALA 2014-2016</a:t>
            </a:r>
            <a:endParaRPr lang="fr-FR" sz="1800" kern="0" dirty="0">
              <a:solidFill>
                <a:schemeClr val="bg1"/>
              </a:solidFill>
            </a:endParaRPr>
          </a:p>
        </p:txBody>
      </p:sp>
      <p:sp>
        <p:nvSpPr>
          <p:cNvPr id="7" name="Rectangle 6"/>
          <p:cNvSpPr/>
          <p:nvPr/>
        </p:nvSpPr>
        <p:spPr>
          <a:xfrm>
            <a:off x="5495026" y="1170196"/>
            <a:ext cx="4341962" cy="4078039"/>
          </a:xfrm>
          <a:prstGeom prst="rect">
            <a:avLst/>
          </a:prstGeom>
        </p:spPr>
        <p:txBody>
          <a:bodyPr wrap="square">
            <a:spAutoFit/>
          </a:bodyPr>
          <a:lstStyle/>
          <a:p>
            <a:pPr indent="-57150"/>
            <a:r>
              <a:rPr lang="en-GB" sz="1400" b="1" kern="0" dirty="0" smtClean="0">
                <a:solidFill>
                  <a:srgbClr val="336699"/>
                </a:solidFill>
                <a:latin typeface="+mn-lt"/>
              </a:rPr>
              <a:t>Main subjects </a:t>
            </a:r>
            <a:r>
              <a:rPr lang="en-GB" sz="1400" kern="0" dirty="0" smtClean="0">
                <a:solidFill>
                  <a:srgbClr val="336699"/>
                </a:solidFill>
                <a:latin typeface="+mn-lt"/>
              </a:rPr>
              <a:t>(non-exhaustive)</a:t>
            </a:r>
          </a:p>
          <a:p>
            <a:pPr marL="400050" lvl="1"/>
            <a:endParaRPr lang="en-GB" sz="1400" kern="0" dirty="0" smtClean="0">
              <a:solidFill>
                <a:srgbClr val="336699"/>
              </a:solidFill>
              <a:latin typeface="+mn-lt"/>
            </a:endParaRPr>
          </a:p>
          <a:p>
            <a:pPr marL="285750" indent="-285750">
              <a:buFont typeface="Arial" panose="020B0604020202020204" pitchFamily="34" charset="0"/>
              <a:buChar char="•"/>
            </a:pPr>
            <a:r>
              <a:rPr lang="en-GB" sz="1400" kern="0" dirty="0">
                <a:solidFill>
                  <a:srgbClr val="92D050"/>
                </a:solidFill>
                <a:latin typeface="+mn-lt"/>
              </a:rPr>
              <a:t>Human Rights</a:t>
            </a:r>
            <a:r>
              <a:rPr lang="en-GB" sz="1400" kern="0" dirty="0">
                <a:solidFill>
                  <a:srgbClr val="336699"/>
                </a:solidFill>
                <a:latin typeface="+mn-lt"/>
              </a:rPr>
              <a:t>,</a:t>
            </a:r>
          </a:p>
          <a:p>
            <a:pPr marL="285750" indent="-285750">
              <a:buFont typeface="Arial" panose="020B0604020202020204" pitchFamily="34" charset="0"/>
              <a:buChar char="•"/>
            </a:pPr>
            <a:r>
              <a:rPr lang="en-GB" sz="1400" kern="0" dirty="0">
                <a:solidFill>
                  <a:srgbClr val="336699"/>
                </a:solidFill>
                <a:latin typeface="+mn-lt"/>
              </a:rPr>
              <a:t>Migration and refugees </a:t>
            </a:r>
          </a:p>
          <a:p>
            <a:pPr marL="285750" indent="-285750">
              <a:buFont typeface="Arial" panose="020B0604020202020204" pitchFamily="34" charset="0"/>
              <a:buChar char="•"/>
            </a:pPr>
            <a:r>
              <a:rPr lang="en-GB" sz="1400" kern="0" dirty="0">
                <a:solidFill>
                  <a:srgbClr val="92D050"/>
                </a:solidFill>
                <a:latin typeface="+mn-lt"/>
              </a:rPr>
              <a:t>Social inclusion </a:t>
            </a:r>
          </a:p>
          <a:p>
            <a:pPr marL="285750" indent="-285750">
              <a:buFont typeface="Arial" panose="020B0604020202020204" pitchFamily="34" charset="0"/>
              <a:buChar char="•"/>
            </a:pPr>
            <a:r>
              <a:rPr lang="en-GB" sz="1400" kern="0" dirty="0">
                <a:solidFill>
                  <a:srgbClr val="336699"/>
                </a:solidFill>
                <a:latin typeface="+mn-lt"/>
              </a:rPr>
              <a:t>Active citizenship</a:t>
            </a:r>
          </a:p>
          <a:p>
            <a:pPr marL="285750" indent="-285750">
              <a:buFont typeface="Arial" panose="020B0604020202020204" pitchFamily="34" charset="0"/>
              <a:buChar char="•"/>
            </a:pPr>
            <a:r>
              <a:rPr lang="en-GB" sz="1400" kern="0" dirty="0">
                <a:solidFill>
                  <a:srgbClr val="92D050"/>
                </a:solidFill>
                <a:latin typeface="+mn-lt"/>
              </a:rPr>
              <a:t>Entrepreneurship, woman entrepreneurship, </a:t>
            </a:r>
            <a:r>
              <a:rPr lang="en-GB" sz="1400" kern="0" dirty="0" smtClean="0">
                <a:solidFill>
                  <a:srgbClr val="92D050"/>
                </a:solidFill>
                <a:latin typeface="+mn-lt"/>
              </a:rPr>
              <a:t>green </a:t>
            </a:r>
            <a:r>
              <a:rPr lang="en-GB" sz="1400" kern="0" dirty="0">
                <a:solidFill>
                  <a:srgbClr val="92D050"/>
                </a:solidFill>
                <a:latin typeface="+mn-lt"/>
              </a:rPr>
              <a:t>entrepreneurship, rural entrepreneurship</a:t>
            </a:r>
          </a:p>
          <a:p>
            <a:pPr marL="285750" indent="-285750">
              <a:buFont typeface="Arial" panose="020B0604020202020204" pitchFamily="34" charset="0"/>
              <a:buChar char="•"/>
            </a:pPr>
            <a:r>
              <a:rPr lang="en-GB" sz="1400" kern="0" dirty="0">
                <a:solidFill>
                  <a:srgbClr val="336699"/>
                </a:solidFill>
                <a:latin typeface="+mn-lt"/>
              </a:rPr>
              <a:t>Unemployment </a:t>
            </a:r>
          </a:p>
          <a:p>
            <a:pPr marL="285750" indent="-285750">
              <a:buFont typeface="Arial" panose="020B0604020202020204" pitchFamily="34" charset="0"/>
              <a:buChar char="•"/>
            </a:pPr>
            <a:r>
              <a:rPr lang="en-GB" sz="1400" kern="0" dirty="0">
                <a:solidFill>
                  <a:srgbClr val="92D050"/>
                </a:solidFill>
                <a:latin typeface="+mn-lt"/>
              </a:rPr>
              <a:t>Skills and competences for the labour market (i.e. leadership, etc.)</a:t>
            </a:r>
          </a:p>
          <a:p>
            <a:pPr marL="285750" indent="-285750">
              <a:buFont typeface="Arial" panose="020B0604020202020204" pitchFamily="34" charset="0"/>
              <a:buChar char="•"/>
            </a:pPr>
            <a:r>
              <a:rPr lang="en-GB" sz="1400" kern="0" dirty="0">
                <a:solidFill>
                  <a:srgbClr val="336699"/>
                </a:solidFill>
                <a:latin typeface="+mn-lt"/>
              </a:rPr>
              <a:t>Recognition of informal and non-formal </a:t>
            </a:r>
            <a:r>
              <a:rPr lang="en-GB" sz="1400" kern="0" dirty="0" smtClean="0">
                <a:solidFill>
                  <a:srgbClr val="336699"/>
                </a:solidFill>
                <a:latin typeface="+mn-lt"/>
              </a:rPr>
              <a:t>learning methods</a:t>
            </a:r>
            <a:endParaRPr lang="en-GB" sz="1400" kern="0" dirty="0">
              <a:solidFill>
                <a:srgbClr val="336699"/>
              </a:solidFill>
              <a:latin typeface="+mn-lt"/>
            </a:endParaRPr>
          </a:p>
        </p:txBody>
      </p:sp>
    </p:spTree>
    <p:extLst>
      <p:ext uri="{BB962C8B-B14F-4D97-AF65-F5344CB8AC3E}">
        <p14:creationId xmlns:p14="http://schemas.microsoft.com/office/powerpoint/2010/main" val="5496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3F42EE6-6945-4E77-9814-D5F27BE04E7B}" type="slidenum">
              <a:rPr lang="en-GB" smtClean="0"/>
              <a:pPr/>
              <a:t>7</a:t>
            </a:fld>
            <a:endParaRPr lang="en-GB"/>
          </a:p>
        </p:txBody>
      </p:sp>
      <p:sp>
        <p:nvSpPr>
          <p:cNvPr id="4" name="Titre 1">
            <a:extLst>
              <a:ext uri="{FF2B5EF4-FFF2-40B4-BE49-F238E27FC236}">
                <a16:creationId xmlns="" xmlns:a16="http://schemas.microsoft.com/office/drawing/2014/main" id="{33660860-A53E-084D-8524-7B02B62FD041}"/>
              </a:ext>
            </a:extLst>
          </p:cNvPr>
          <p:cNvSpPr txBox="1">
            <a:spLocks/>
          </p:cNvSpPr>
          <p:nvPr/>
        </p:nvSpPr>
        <p:spPr bwMode="auto">
          <a:xfrm>
            <a:off x="173966" y="143653"/>
            <a:ext cx="4052977" cy="746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800" b="1">
                <a:solidFill>
                  <a:srgbClr val="336699"/>
                </a:solidFill>
                <a:latin typeface="+mj-lt"/>
                <a:ea typeface="+mj-ea"/>
                <a:cs typeface="+mj-cs"/>
              </a:defRPr>
            </a:lvl1pPr>
            <a:lvl2pPr algn="l" rtl="0" eaLnBrk="1" fontAlgn="base" hangingPunct="1">
              <a:spcBef>
                <a:spcPct val="0"/>
              </a:spcBef>
              <a:spcAft>
                <a:spcPct val="0"/>
              </a:spcAft>
              <a:defRPr sz="2800" b="1">
                <a:solidFill>
                  <a:schemeClr val="bg1"/>
                </a:solidFill>
                <a:latin typeface="Verdana" pitchFamily="34" charset="0"/>
              </a:defRPr>
            </a:lvl2pPr>
            <a:lvl3pPr algn="l" rtl="0" eaLnBrk="1" fontAlgn="base" hangingPunct="1">
              <a:spcBef>
                <a:spcPct val="0"/>
              </a:spcBef>
              <a:spcAft>
                <a:spcPct val="0"/>
              </a:spcAft>
              <a:defRPr sz="2800" b="1">
                <a:solidFill>
                  <a:schemeClr val="bg1"/>
                </a:solidFill>
                <a:latin typeface="Verdana" pitchFamily="34" charset="0"/>
              </a:defRPr>
            </a:lvl3pPr>
            <a:lvl4pPr algn="l" rtl="0" eaLnBrk="1" fontAlgn="base" hangingPunct="1">
              <a:spcBef>
                <a:spcPct val="0"/>
              </a:spcBef>
              <a:spcAft>
                <a:spcPct val="0"/>
              </a:spcAft>
              <a:defRPr sz="2800" b="1">
                <a:solidFill>
                  <a:schemeClr val="bg1"/>
                </a:solidFill>
                <a:latin typeface="Verdana" pitchFamily="34" charset="0"/>
              </a:defRPr>
            </a:lvl4pPr>
            <a:lvl5pPr algn="l" rtl="0" eaLnBrk="1" fontAlgn="base" hangingPunct="1">
              <a:spcBef>
                <a:spcPct val="0"/>
              </a:spcBef>
              <a:spcAft>
                <a:spcPct val="0"/>
              </a:spcAft>
              <a:defRPr sz="2800" b="1">
                <a:solidFill>
                  <a:schemeClr val="bg1"/>
                </a:solidFill>
                <a:latin typeface="Verdana" pitchFamily="34" charset="0"/>
              </a:defRPr>
            </a:lvl5pPr>
            <a:lvl6pPr marL="457200" algn="l" rtl="0" eaLnBrk="1" fontAlgn="base" hangingPunct="1">
              <a:spcBef>
                <a:spcPct val="0"/>
              </a:spcBef>
              <a:spcAft>
                <a:spcPct val="0"/>
              </a:spcAft>
              <a:defRPr sz="2800" b="1">
                <a:solidFill>
                  <a:schemeClr val="bg1"/>
                </a:solidFill>
                <a:latin typeface="Verdana" pitchFamily="34" charset="0"/>
              </a:defRPr>
            </a:lvl6pPr>
            <a:lvl7pPr marL="914400" algn="l" rtl="0" eaLnBrk="1" fontAlgn="base" hangingPunct="1">
              <a:spcBef>
                <a:spcPct val="0"/>
              </a:spcBef>
              <a:spcAft>
                <a:spcPct val="0"/>
              </a:spcAft>
              <a:defRPr sz="2800" b="1">
                <a:solidFill>
                  <a:schemeClr val="bg1"/>
                </a:solidFill>
                <a:latin typeface="Verdana" pitchFamily="34" charset="0"/>
              </a:defRPr>
            </a:lvl7pPr>
            <a:lvl8pPr marL="1371600" algn="l" rtl="0" eaLnBrk="1" fontAlgn="base" hangingPunct="1">
              <a:spcBef>
                <a:spcPct val="0"/>
              </a:spcBef>
              <a:spcAft>
                <a:spcPct val="0"/>
              </a:spcAft>
              <a:defRPr sz="2800" b="1">
                <a:solidFill>
                  <a:schemeClr val="bg1"/>
                </a:solidFill>
                <a:latin typeface="Verdana" pitchFamily="34" charset="0"/>
              </a:defRPr>
            </a:lvl8pPr>
            <a:lvl9pPr marL="1828800" algn="l" rtl="0" eaLnBrk="1" fontAlgn="base" hangingPunct="1">
              <a:spcBef>
                <a:spcPct val="0"/>
              </a:spcBef>
              <a:spcAft>
                <a:spcPct val="0"/>
              </a:spcAft>
              <a:defRPr sz="2800" b="1">
                <a:solidFill>
                  <a:schemeClr val="bg1"/>
                </a:solidFill>
                <a:latin typeface="Verdana" pitchFamily="34" charset="0"/>
              </a:defRPr>
            </a:lvl9pPr>
          </a:lstStyle>
          <a:p>
            <a:r>
              <a:rPr lang="fr-BE" sz="1800" kern="0" dirty="0" smtClean="0">
                <a:solidFill>
                  <a:schemeClr val="bg1"/>
                </a:solidFill>
              </a:rPr>
              <a:t>CBY- WB 2015-2016</a:t>
            </a:r>
            <a:endParaRPr lang="fr-FR" sz="1800" kern="0" dirty="0">
              <a:solidFill>
                <a:schemeClr val="bg1"/>
              </a:solidFill>
            </a:endParaRPr>
          </a:p>
        </p:txBody>
      </p:sp>
      <p:sp>
        <p:nvSpPr>
          <p:cNvPr id="5" name="Rectangle 4"/>
          <p:cNvSpPr/>
          <p:nvPr/>
        </p:nvSpPr>
        <p:spPr>
          <a:xfrm>
            <a:off x="173965" y="1096205"/>
            <a:ext cx="4242759" cy="5278368"/>
          </a:xfrm>
          <a:prstGeom prst="rect">
            <a:avLst/>
          </a:prstGeom>
        </p:spPr>
        <p:txBody>
          <a:bodyPr wrap="square">
            <a:spAutoFit/>
          </a:bodyPr>
          <a:lstStyle/>
          <a:p>
            <a:pPr marL="0" indent="0">
              <a:buNone/>
            </a:pPr>
            <a:r>
              <a:rPr lang="en-GB" sz="1400" kern="0" dirty="0">
                <a:solidFill>
                  <a:srgbClr val="336699"/>
                </a:solidFill>
                <a:latin typeface="+mn-lt"/>
              </a:rPr>
              <a:t>Over the period:</a:t>
            </a:r>
          </a:p>
          <a:p>
            <a:pPr marL="0" indent="0">
              <a:buNone/>
            </a:pPr>
            <a:endParaRPr lang="en-GB" sz="1400" kern="0" dirty="0">
              <a:solidFill>
                <a:srgbClr val="336699"/>
              </a:solidFill>
              <a:latin typeface="+mn-lt"/>
            </a:endParaRPr>
          </a:p>
          <a:p>
            <a:pPr marL="857250" lvl="1" indent="-457200">
              <a:buFontTx/>
              <a:buChar char="-"/>
            </a:pPr>
            <a:r>
              <a:rPr lang="en-GB" sz="1400" b="1" kern="0" dirty="0" smtClean="0">
                <a:solidFill>
                  <a:srgbClr val="336699"/>
                </a:solidFill>
                <a:latin typeface="+mn-lt"/>
              </a:rPr>
              <a:t>122 </a:t>
            </a:r>
            <a:r>
              <a:rPr lang="en-GB" sz="1400" b="1" kern="0" dirty="0">
                <a:solidFill>
                  <a:srgbClr val="336699"/>
                </a:solidFill>
                <a:latin typeface="+mn-lt"/>
              </a:rPr>
              <a:t>projects selected </a:t>
            </a:r>
            <a:r>
              <a:rPr lang="en-GB" sz="1400" kern="0" dirty="0" smtClean="0">
                <a:solidFill>
                  <a:srgbClr val="336699"/>
                </a:solidFill>
                <a:latin typeface="+mn-lt"/>
              </a:rPr>
              <a:t>(689 applications </a:t>
            </a:r>
            <a:r>
              <a:rPr lang="en-GB" sz="1400" kern="0" dirty="0">
                <a:solidFill>
                  <a:srgbClr val="336699"/>
                </a:solidFill>
                <a:latin typeface="+mn-lt"/>
              </a:rPr>
              <a:t>– success rate around </a:t>
            </a:r>
            <a:r>
              <a:rPr lang="en-GB" sz="1400" kern="0" dirty="0" smtClean="0">
                <a:solidFill>
                  <a:srgbClr val="336699"/>
                </a:solidFill>
                <a:latin typeface="+mn-lt"/>
              </a:rPr>
              <a:t>18 %)</a:t>
            </a:r>
            <a:endParaRPr lang="en-GB" sz="1400" kern="0" dirty="0">
              <a:solidFill>
                <a:srgbClr val="336699"/>
              </a:solidFill>
              <a:latin typeface="+mn-lt"/>
            </a:endParaRPr>
          </a:p>
          <a:p>
            <a:pPr marL="400050" lvl="1" indent="0">
              <a:buNone/>
            </a:pPr>
            <a:endParaRPr lang="en-GB" sz="800" kern="0" dirty="0">
              <a:solidFill>
                <a:srgbClr val="336699"/>
              </a:solidFill>
              <a:latin typeface="+mn-lt"/>
            </a:endParaRPr>
          </a:p>
          <a:p>
            <a:pPr marL="857250" lvl="1" indent="-457200">
              <a:buFontTx/>
              <a:buChar char="-"/>
            </a:pPr>
            <a:r>
              <a:rPr lang="en-GB" sz="1400" b="1" kern="0" dirty="0" smtClean="0">
                <a:solidFill>
                  <a:srgbClr val="336699"/>
                </a:solidFill>
                <a:latin typeface="+mn-lt"/>
              </a:rPr>
              <a:t>1.046 </a:t>
            </a:r>
            <a:r>
              <a:rPr lang="en-GB" sz="1400" b="1" kern="0" dirty="0">
                <a:solidFill>
                  <a:srgbClr val="336699"/>
                </a:solidFill>
                <a:latin typeface="+mn-lt"/>
              </a:rPr>
              <a:t>participating organisations </a:t>
            </a:r>
            <a:r>
              <a:rPr lang="en-GB" sz="1400" kern="0" dirty="0">
                <a:solidFill>
                  <a:srgbClr val="336699"/>
                </a:solidFill>
                <a:latin typeface="+mn-lt"/>
              </a:rPr>
              <a:t>from all over the world (including the </a:t>
            </a:r>
            <a:r>
              <a:rPr lang="en-GB" sz="1400" kern="0" dirty="0" smtClean="0">
                <a:solidFill>
                  <a:srgbClr val="336699"/>
                </a:solidFill>
                <a:latin typeface="+mn-lt"/>
              </a:rPr>
              <a:t>122 </a:t>
            </a:r>
            <a:r>
              <a:rPr lang="en-GB" sz="1400" kern="0" dirty="0">
                <a:solidFill>
                  <a:srgbClr val="336699"/>
                </a:solidFill>
                <a:latin typeface="+mn-lt"/>
              </a:rPr>
              <a:t>coordinators) - Average number of partners per project: </a:t>
            </a:r>
            <a:r>
              <a:rPr lang="en-GB" sz="1400" kern="0" dirty="0" smtClean="0">
                <a:solidFill>
                  <a:srgbClr val="336699"/>
                </a:solidFill>
                <a:latin typeface="+mn-lt"/>
              </a:rPr>
              <a:t>9</a:t>
            </a:r>
            <a:endParaRPr lang="en-GB" sz="1400" kern="0" dirty="0">
              <a:solidFill>
                <a:srgbClr val="336699"/>
              </a:solidFill>
              <a:latin typeface="+mn-lt"/>
            </a:endParaRPr>
          </a:p>
          <a:p>
            <a:pPr marL="857250" lvl="1" indent="-457200">
              <a:buFontTx/>
              <a:buChar char="-"/>
            </a:pPr>
            <a:endParaRPr lang="en-GB" sz="800" kern="0" dirty="0">
              <a:solidFill>
                <a:srgbClr val="336699"/>
              </a:solidFill>
              <a:latin typeface="+mn-lt"/>
            </a:endParaRPr>
          </a:p>
          <a:p>
            <a:pPr marL="857250" lvl="1" indent="-457200">
              <a:buFontTx/>
              <a:buChar char="-"/>
            </a:pPr>
            <a:r>
              <a:rPr lang="en-GB" sz="1400" b="1" kern="0" dirty="0">
                <a:solidFill>
                  <a:srgbClr val="336699"/>
                </a:solidFill>
                <a:latin typeface="+mn-lt"/>
              </a:rPr>
              <a:t>EUR </a:t>
            </a:r>
            <a:r>
              <a:rPr lang="en-GB" sz="1400" b="1" kern="0" dirty="0" smtClean="0">
                <a:solidFill>
                  <a:srgbClr val="336699"/>
                </a:solidFill>
                <a:latin typeface="+mn-lt"/>
              </a:rPr>
              <a:t>6,3 </a:t>
            </a:r>
            <a:r>
              <a:rPr lang="en-GB" sz="1400" b="1" kern="0" dirty="0">
                <a:solidFill>
                  <a:srgbClr val="336699"/>
                </a:solidFill>
                <a:latin typeface="+mn-lt"/>
              </a:rPr>
              <a:t>million allocated </a:t>
            </a:r>
            <a:r>
              <a:rPr lang="en-GB" sz="1400" kern="0" dirty="0">
                <a:solidFill>
                  <a:srgbClr val="336699"/>
                </a:solidFill>
                <a:latin typeface="+mn-lt"/>
              </a:rPr>
              <a:t>- Average amount per project: </a:t>
            </a:r>
            <a:r>
              <a:rPr lang="en-GB" sz="1400" kern="0" dirty="0" smtClean="0">
                <a:solidFill>
                  <a:srgbClr val="336699"/>
                </a:solidFill>
                <a:latin typeface="+mn-lt"/>
              </a:rPr>
              <a:t/>
            </a:r>
            <a:br>
              <a:rPr lang="en-GB" sz="1400" kern="0" dirty="0" smtClean="0">
                <a:solidFill>
                  <a:srgbClr val="336699"/>
                </a:solidFill>
                <a:latin typeface="+mn-lt"/>
              </a:rPr>
            </a:br>
            <a:r>
              <a:rPr lang="en-GB" sz="1400" kern="0" dirty="0" smtClean="0">
                <a:solidFill>
                  <a:srgbClr val="336699"/>
                </a:solidFill>
                <a:latin typeface="+mn-lt"/>
              </a:rPr>
              <a:t>EUR 48.000 </a:t>
            </a:r>
            <a:r>
              <a:rPr lang="en-GB" sz="1400" kern="0" dirty="0">
                <a:solidFill>
                  <a:srgbClr val="336699"/>
                </a:solidFill>
                <a:latin typeface="+mn-lt"/>
              </a:rPr>
              <a:t>EUR</a:t>
            </a:r>
          </a:p>
          <a:p>
            <a:pPr marL="857250" lvl="1" indent="-457200">
              <a:buFontTx/>
              <a:buChar char="-"/>
            </a:pPr>
            <a:endParaRPr lang="en-GB" sz="800" kern="0" dirty="0">
              <a:solidFill>
                <a:srgbClr val="336699"/>
              </a:solidFill>
              <a:latin typeface="+mn-lt"/>
            </a:endParaRPr>
          </a:p>
          <a:p>
            <a:pPr marL="857250" lvl="1" indent="-457200">
              <a:buFontTx/>
              <a:buChar char="-"/>
            </a:pPr>
            <a:r>
              <a:rPr lang="en-GB" sz="1400" kern="0" dirty="0">
                <a:solidFill>
                  <a:srgbClr val="336699"/>
                </a:solidFill>
                <a:latin typeface="+mn-lt"/>
              </a:rPr>
              <a:t>Around </a:t>
            </a:r>
            <a:r>
              <a:rPr lang="en-GB" sz="1400" b="1" kern="0" dirty="0" smtClean="0">
                <a:solidFill>
                  <a:srgbClr val="336699"/>
                </a:solidFill>
                <a:latin typeface="+mn-lt"/>
              </a:rPr>
              <a:t>13,133 </a:t>
            </a:r>
            <a:r>
              <a:rPr lang="en-GB" sz="1400" b="1" kern="0" dirty="0">
                <a:solidFill>
                  <a:srgbClr val="336699"/>
                </a:solidFill>
                <a:latin typeface="+mn-lt"/>
              </a:rPr>
              <a:t>individual participants </a:t>
            </a:r>
            <a:r>
              <a:rPr lang="en-GB" sz="1400" kern="0" dirty="0">
                <a:solidFill>
                  <a:srgbClr val="336699"/>
                </a:solidFill>
                <a:latin typeface="+mn-lt"/>
              </a:rPr>
              <a:t>(i.e. Youth workers, young people and young volunteers) out of which around </a:t>
            </a:r>
            <a:r>
              <a:rPr lang="en-GB" sz="1400" kern="0" dirty="0" smtClean="0">
                <a:solidFill>
                  <a:srgbClr val="336699"/>
                </a:solidFill>
                <a:latin typeface="+mn-lt"/>
              </a:rPr>
              <a:t>4.000 </a:t>
            </a:r>
            <a:r>
              <a:rPr lang="en-GB" sz="1400" kern="0" dirty="0">
                <a:solidFill>
                  <a:srgbClr val="336699"/>
                </a:solidFill>
                <a:latin typeface="+mn-lt"/>
              </a:rPr>
              <a:t>participants with fewer opportunities</a:t>
            </a:r>
            <a:r>
              <a:rPr lang="en-GB" sz="1400" kern="0" dirty="0"/>
              <a:t>.</a:t>
            </a:r>
          </a:p>
        </p:txBody>
      </p:sp>
      <p:sp>
        <p:nvSpPr>
          <p:cNvPr id="6" name="Right Arrow 5"/>
          <p:cNvSpPr/>
          <p:nvPr/>
        </p:nvSpPr>
        <p:spPr bwMode="auto">
          <a:xfrm>
            <a:off x="4599316" y="2038653"/>
            <a:ext cx="353684" cy="155275"/>
          </a:xfrm>
          <a:prstGeom prst="rightArrow">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BE" sz="2400" b="0" i="0" u="none" strike="noStrike" cap="none" normalizeH="0" baseline="0" smtClean="0">
              <a:ln>
                <a:noFill/>
              </a:ln>
              <a:solidFill>
                <a:srgbClr val="FF0000"/>
              </a:solidFill>
              <a:effectLst/>
              <a:latin typeface="Verdana" pitchFamily="34" charset="0"/>
              <a:sym typeface="Webdings" pitchFamily="18" charset="2"/>
            </a:endParaRPr>
          </a:p>
        </p:txBody>
      </p:sp>
      <p:sp>
        <p:nvSpPr>
          <p:cNvPr id="7" name="Rectangle 6"/>
          <p:cNvSpPr/>
          <p:nvPr/>
        </p:nvSpPr>
        <p:spPr>
          <a:xfrm>
            <a:off x="5190942" y="1346155"/>
            <a:ext cx="4424632" cy="1600438"/>
          </a:xfrm>
          <a:prstGeom prst="rect">
            <a:avLst/>
          </a:prstGeom>
        </p:spPr>
        <p:txBody>
          <a:bodyPr wrap="square">
            <a:spAutoFit/>
          </a:bodyPr>
          <a:lstStyle/>
          <a:p>
            <a:pPr algn="just"/>
            <a:r>
              <a:rPr lang="en-GB" sz="1400" kern="0" dirty="0" smtClean="0">
                <a:solidFill>
                  <a:srgbClr val="336699"/>
                </a:solidFill>
                <a:latin typeface="+mn-lt"/>
              </a:rPr>
              <a:t>Organisations from </a:t>
            </a:r>
            <a:r>
              <a:rPr lang="en-GB" sz="1400" b="1" kern="0" dirty="0" smtClean="0">
                <a:solidFill>
                  <a:srgbClr val="336699"/>
                </a:solidFill>
                <a:latin typeface="+mn-lt"/>
              </a:rPr>
              <a:t>Serbia </a:t>
            </a:r>
            <a:r>
              <a:rPr lang="en-GB" sz="1400" kern="0" dirty="0" smtClean="0">
                <a:solidFill>
                  <a:srgbClr val="336699"/>
                </a:solidFill>
                <a:latin typeface="+mn-lt"/>
              </a:rPr>
              <a:t>are the most active over the years (in terms of proposals submitted and selected). They are followed by organisations from </a:t>
            </a:r>
            <a:r>
              <a:rPr lang="en-GB" sz="1400" b="1" kern="0" dirty="0" smtClean="0">
                <a:solidFill>
                  <a:srgbClr val="336699"/>
                </a:solidFill>
                <a:latin typeface="+mn-lt"/>
              </a:rPr>
              <a:t>Albania, Bosnia-Herzegovina, Montenegro </a:t>
            </a:r>
            <a:r>
              <a:rPr lang="en-GB" sz="1400" kern="0" dirty="0" smtClean="0">
                <a:solidFill>
                  <a:srgbClr val="336699"/>
                </a:solidFill>
                <a:latin typeface="+mn-lt"/>
              </a:rPr>
              <a:t>and to a lesser extent by organisations</a:t>
            </a:r>
            <a:r>
              <a:rPr lang="en-GB" sz="1400" b="1" kern="0" dirty="0" smtClean="0">
                <a:solidFill>
                  <a:srgbClr val="336699"/>
                </a:solidFill>
                <a:latin typeface="+mn-lt"/>
              </a:rPr>
              <a:t> </a:t>
            </a:r>
            <a:r>
              <a:rPr lang="en-GB" sz="1400" kern="0" dirty="0" smtClean="0">
                <a:solidFill>
                  <a:srgbClr val="336699"/>
                </a:solidFill>
                <a:latin typeface="+mn-lt"/>
              </a:rPr>
              <a:t>from </a:t>
            </a:r>
            <a:r>
              <a:rPr lang="en-GB" sz="1400" b="1" kern="0" dirty="0" smtClean="0">
                <a:solidFill>
                  <a:srgbClr val="336699"/>
                </a:solidFill>
                <a:latin typeface="+mn-lt"/>
              </a:rPr>
              <a:t>Kosovo * UN Resolution</a:t>
            </a:r>
            <a:endParaRPr lang="en-GB" sz="1400" b="1" kern="0" dirty="0">
              <a:solidFill>
                <a:srgbClr val="336699"/>
              </a:solidFill>
              <a:latin typeface="+mn-lt"/>
            </a:endParaRPr>
          </a:p>
        </p:txBody>
      </p:sp>
      <p:sp>
        <p:nvSpPr>
          <p:cNvPr id="8" name="Rectangle 7"/>
          <p:cNvSpPr/>
          <p:nvPr/>
        </p:nvSpPr>
        <p:spPr>
          <a:xfrm>
            <a:off x="5268581" y="3160213"/>
            <a:ext cx="4269357" cy="1169551"/>
          </a:xfrm>
          <a:prstGeom prst="rect">
            <a:avLst/>
          </a:prstGeom>
        </p:spPr>
        <p:txBody>
          <a:bodyPr wrap="square">
            <a:spAutoFit/>
          </a:bodyPr>
          <a:lstStyle/>
          <a:p>
            <a:pPr algn="just"/>
            <a:r>
              <a:rPr lang="en-GB" sz="1400" kern="0" dirty="0" smtClean="0">
                <a:solidFill>
                  <a:srgbClr val="336699"/>
                </a:solidFill>
                <a:latin typeface="+mn-lt"/>
              </a:rPr>
              <a:t>Up-to-now, partners come in majority from </a:t>
            </a:r>
            <a:r>
              <a:rPr lang="en-GB" sz="1400" b="1" kern="0" dirty="0" smtClean="0">
                <a:solidFill>
                  <a:srgbClr val="336699"/>
                </a:solidFill>
                <a:latin typeface="+mn-lt"/>
              </a:rPr>
              <a:t>WB countries </a:t>
            </a:r>
            <a:r>
              <a:rPr lang="en-GB" sz="1400" kern="0" dirty="0" smtClean="0">
                <a:solidFill>
                  <a:srgbClr val="336699"/>
                </a:solidFill>
                <a:latin typeface="+mn-lt"/>
              </a:rPr>
              <a:t>and from </a:t>
            </a:r>
            <a:r>
              <a:rPr lang="en-GB" sz="1400" b="1" kern="0" dirty="0">
                <a:solidFill>
                  <a:srgbClr val="336699"/>
                </a:solidFill>
                <a:latin typeface="+mn-lt"/>
              </a:rPr>
              <a:t>Former Yugoslav Republic of Macedonia, Italia, Greece and Romania</a:t>
            </a:r>
            <a:r>
              <a:rPr lang="en-GB" sz="1400" b="1" kern="0" dirty="0" smtClean="0">
                <a:solidFill>
                  <a:srgbClr val="336699"/>
                </a:solidFill>
                <a:latin typeface="+mn-lt"/>
              </a:rPr>
              <a:t>. </a:t>
            </a:r>
            <a:r>
              <a:rPr lang="en-GB" sz="1400" kern="0" dirty="0" smtClean="0">
                <a:solidFill>
                  <a:srgbClr val="336699"/>
                </a:solidFill>
                <a:latin typeface="+mn-lt"/>
              </a:rPr>
              <a:t>Other countries are represented but to a lesser extent.</a:t>
            </a:r>
            <a:endParaRPr lang="en-GB" sz="1400" kern="0" dirty="0">
              <a:solidFill>
                <a:srgbClr val="336699"/>
              </a:solidFill>
              <a:latin typeface="+mn-lt"/>
            </a:endParaRPr>
          </a:p>
        </p:txBody>
      </p:sp>
      <p:sp>
        <p:nvSpPr>
          <p:cNvPr id="9" name="Right Arrow 8"/>
          <p:cNvSpPr/>
          <p:nvPr/>
        </p:nvSpPr>
        <p:spPr bwMode="auto">
          <a:xfrm>
            <a:off x="4605066" y="3418731"/>
            <a:ext cx="353684" cy="155275"/>
          </a:xfrm>
          <a:prstGeom prst="rightArrow">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BE" sz="2400" b="0" i="0" u="none" strike="noStrike" cap="none" normalizeH="0" baseline="0" smtClean="0">
              <a:ln>
                <a:noFill/>
              </a:ln>
              <a:solidFill>
                <a:srgbClr val="FF0000"/>
              </a:solidFill>
              <a:effectLst/>
              <a:latin typeface="Verdana" pitchFamily="34" charset="0"/>
              <a:sym typeface="Webdings" pitchFamily="18" charset="2"/>
            </a:endParaRPr>
          </a:p>
        </p:txBody>
      </p:sp>
      <p:sp>
        <p:nvSpPr>
          <p:cNvPr id="10" name="Rectangle 9"/>
          <p:cNvSpPr/>
          <p:nvPr/>
        </p:nvSpPr>
        <p:spPr>
          <a:xfrm>
            <a:off x="5268580" y="5152697"/>
            <a:ext cx="4269357" cy="738664"/>
          </a:xfrm>
          <a:prstGeom prst="rect">
            <a:avLst/>
          </a:prstGeom>
        </p:spPr>
        <p:txBody>
          <a:bodyPr wrap="square">
            <a:spAutoFit/>
          </a:bodyPr>
          <a:lstStyle/>
          <a:p>
            <a:pPr algn="just"/>
            <a:r>
              <a:rPr lang="en-GB" sz="1400" b="1" kern="0" dirty="0">
                <a:solidFill>
                  <a:srgbClr val="336699"/>
                </a:solidFill>
                <a:latin typeface="+mn-lt"/>
              </a:rPr>
              <a:t>P</a:t>
            </a:r>
            <a:r>
              <a:rPr lang="en-GB" sz="1400" b="1" kern="0" dirty="0" smtClean="0">
                <a:solidFill>
                  <a:srgbClr val="336699"/>
                </a:solidFill>
                <a:latin typeface="+mn-lt"/>
              </a:rPr>
              <a:t>redominance of mobility of Youth workers, other mobility activities to a lesser extent.</a:t>
            </a:r>
            <a:endParaRPr lang="en-GB" sz="1400" b="1" kern="0" dirty="0">
              <a:solidFill>
                <a:srgbClr val="336699"/>
              </a:solidFill>
              <a:latin typeface="+mn-lt"/>
            </a:endParaRPr>
          </a:p>
        </p:txBody>
      </p:sp>
      <p:sp>
        <p:nvSpPr>
          <p:cNvPr id="11" name="Right Arrow 10"/>
          <p:cNvSpPr/>
          <p:nvPr/>
        </p:nvSpPr>
        <p:spPr bwMode="auto">
          <a:xfrm>
            <a:off x="4605065" y="5414307"/>
            <a:ext cx="353684" cy="155275"/>
          </a:xfrm>
          <a:prstGeom prst="rightArrow">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BE" sz="2400" b="0" i="0" u="none" strike="noStrike" cap="none" normalizeH="0" baseline="0" smtClean="0">
              <a:ln>
                <a:noFill/>
              </a:ln>
              <a:solidFill>
                <a:srgbClr val="FF0000"/>
              </a:solidFill>
              <a:effectLst/>
              <a:latin typeface="Verdana" pitchFamily="34" charset="0"/>
              <a:sym typeface="Webdings" pitchFamily="18" charset="2"/>
            </a:endParaRPr>
          </a:p>
        </p:txBody>
      </p:sp>
    </p:spTree>
    <p:extLst>
      <p:ext uri="{BB962C8B-B14F-4D97-AF65-F5344CB8AC3E}">
        <p14:creationId xmlns:p14="http://schemas.microsoft.com/office/powerpoint/2010/main" val="3844252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3F42EE6-6945-4E77-9814-D5F27BE04E7B}" type="slidenum">
              <a:rPr lang="en-GB" smtClean="0"/>
              <a:pPr/>
              <a:t>8</a:t>
            </a:fld>
            <a:endParaRPr lang="en-GB"/>
          </a:p>
        </p:txBody>
      </p:sp>
      <p:sp>
        <p:nvSpPr>
          <p:cNvPr id="4" name="Titre 1">
            <a:extLst>
              <a:ext uri="{FF2B5EF4-FFF2-40B4-BE49-F238E27FC236}">
                <a16:creationId xmlns="" xmlns:a16="http://schemas.microsoft.com/office/drawing/2014/main" id="{33660860-A53E-084D-8524-7B02B62FD041}"/>
              </a:ext>
            </a:extLst>
          </p:cNvPr>
          <p:cNvSpPr txBox="1">
            <a:spLocks/>
          </p:cNvSpPr>
          <p:nvPr/>
        </p:nvSpPr>
        <p:spPr bwMode="auto">
          <a:xfrm>
            <a:off x="173966" y="143653"/>
            <a:ext cx="4052977" cy="746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800" b="1">
                <a:solidFill>
                  <a:srgbClr val="336699"/>
                </a:solidFill>
                <a:latin typeface="+mj-lt"/>
                <a:ea typeface="+mj-ea"/>
                <a:cs typeface="+mj-cs"/>
              </a:defRPr>
            </a:lvl1pPr>
            <a:lvl2pPr algn="l" rtl="0" eaLnBrk="1" fontAlgn="base" hangingPunct="1">
              <a:spcBef>
                <a:spcPct val="0"/>
              </a:spcBef>
              <a:spcAft>
                <a:spcPct val="0"/>
              </a:spcAft>
              <a:defRPr sz="2800" b="1">
                <a:solidFill>
                  <a:schemeClr val="bg1"/>
                </a:solidFill>
                <a:latin typeface="Verdana" pitchFamily="34" charset="0"/>
              </a:defRPr>
            </a:lvl2pPr>
            <a:lvl3pPr algn="l" rtl="0" eaLnBrk="1" fontAlgn="base" hangingPunct="1">
              <a:spcBef>
                <a:spcPct val="0"/>
              </a:spcBef>
              <a:spcAft>
                <a:spcPct val="0"/>
              </a:spcAft>
              <a:defRPr sz="2800" b="1">
                <a:solidFill>
                  <a:schemeClr val="bg1"/>
                </a:solidFill>
                <a:latin typeface="Verdana" pitchFamily="34" charset="0"/>
              </a:defRPr>
            </a:lvl3pPr>
            <a:lvl4pPr algn="l" rtl="0" eaLnBrk="1" fontAlgn="base" hangingPunct="1">
              <a:spcBef>
                <a:spcPct val="0"/>
              </a:spcBef>
              <a:spcAft>
                <a:spcPct val="0"/>
              </a:spcAft>
              <a:defRPr sz="2800" b="1">
                <a:solidFill>
                  <a:schemeClr val="bg1"/>
                </a:solidFill>
                <a:latin typeface="Verdana" pitchFamily="34" charset="0"/>
              </a:defRPr>
            </a:lvl4pPr>
            <a:lvl5pPr algn="l" rtl="0" eaLnBrk="1" fontAlgn="base" hangingPunct="1">
              <a:spcBef>
                <a:spcPct val="0"/>
              </a:spcBef>
              <a:spcAft>
                <a:spcPct val="0"/>
              </a:spcAft>
              <a:defRPr sz="2800" b="1">
                <a:solidFill>
                  <a:schemeClr val="bg1"/>
                </a:solidFill>
                <a:latin typeface="Verdana" pitchFamily="34" charset="0"/>
              </a:defRPr>
            </a:lvl5pPr>
            <a:lvl6pPr marL="457200" algn="l" rtl="0" eaLnBrk="1" fontAlgn="base" hangingPunct="1">
              <a:spcBef>
                <a:spcPct val="0"/>
              </a:spcBef>
              <a:spcAft>
                <a:spcPct val="0"/>
              </a:spcAft>
              <a:defRPr sz="2800" b="1">
                <a:solidFill>
                  <a:schemeClr val="bg1"/>
                </a:solidFill>
                <a:latin typeface="Verdana" pitchFamily="34" charset="0"/>
              </a:defRPr>
            </a:lvl6pPr>
            <a:lvl7pPr marL="914400" algn="l" rtl="0" eaLnBrk="1" fontAlgn="base" hangingPunct="1">
              <a:spcBef>
                <a:spcPct val="0"/>
              </a:spcBef>
              <a:spcAft>
                <a:spcPct val="0"/>
              </a:spcAft>
              <a:defRPr sz="2800" b="1">
                <a:solidFill>
                  <a:schemeClr val="bg1"/>
                </a:solidFill>
                <a:latin typeface="Verdana" pitchFamily="34" charset="0"/>
              </a:defRPr>
            </a:lvl7pPr>
            <a:lvl8pPr marL="1371600" algn="l" rtl="0" eaLnBrk="1" fontAlgn="base" hangingPunct="1">
              <a:spcBef>
                <a:spcPct val="0"/>
              </a:spcBef>
              <a:spcAft>
                <a:spcPct val="0"/>
              </a:spcAft>
              <a:defRPr sz="2800" b="1">
                <a:solidFill>
                  <a:schemeClr val="bg1"/>
                </a:solidFill>
                <a:latin typeface="Verdana" pitchFamily="34" charset="0"/>
              </a:defRPr>
            </a:lvl8pPr>
            <a:lvl9pPr marL="1828800" algn="l" rtl="0" eaLnBrk="1" fontAlgn="base" hangingPunct="1">
              <a:spcBef>
                <a:spcPct val="0"/>
              </a:spcBef>
              <a:spcAft>
                <a:spcPct val="0"/>
              </a:spcAft>
              <a:defRPr sz="2800" b="1">
                <a:solidFill>
                  <a:schemeClr val="bg1"/>
                </a:solidFill>
                <a:latin typeface="Verdana" pitchFamily="34" charset="0"/>
              </a:defRPr>
            </a:lvl9pPr>
          </a:lstStyle>
          <a:p>
            <a:r>
              <a:rPr lang="fr-BE" sz="1800" kern="0" dirty="0" smtClean="0">
                <a:solidFill>
                  <a:schemeClr val="bg1"/>
                </a:solidFill>
              </a:rPr>
              <a:t>CBY- WB 2015-2016</a:t>
            </a:r>
            <a:endParaRPr lang="fr-FR" sz="1800" kern="0" dirty="0">
              <a:solidFill>
                <a:schemeClr val="bg1"/>
              </a:solidFill>
            </a:endParaRPr>
          </a:p>
        </p:txBody>
      </p:sp>
      <p:sp>
        <p:nvSpPr>
          <p:cNvPr id="5" name="Rectangle 4"/>
          <p:cNvSpPr/>
          <p:nvPr/>
        </p:nvSpPr>
        <p:spPr>
          <a:xfrm>
            <a:off x="173966" y="1385856"/>
            <a:ext cx="4953000" cy="4401205"/>
          </a:xfrm>
          <a:prstGeom prst="rect">
            <a:avLst/>
          </a:prstGeom>
        </p:spPr>
        <p:txBody>
          <a:bodyPr>
            <a:spAutoFit/>
          </a:bodyPr>
          <a:lstStyle/>
          <a:p>
            <a:pPr indent="-57150"/>
            <a:r>
              <a:rPr lang="en-GB" sz="1400" b="1" kern="0" dirty="0" smtClean="0">
                <a:solidFill>
                  <a:srgbClr val="336699"/>
                </a:solidFill>
                <a:latin typeface="+mn-lt"/>
              </a:rPr>
              <a:t>Main categories of projects</a:t>
            </a:r>
            <a:r>
              <a:rPr lang="en-GB" sz="1400" kern="0" dirty="0" smtClean="0">
                <a:solidFill>
                  <a:srgbClr val="336699"/>
                </a:solidFill>
                <a:latin typeface="+mn-lt"/>
              </a:rPr>
              <a:t> (non-exhaustive)</a:t>
            </a:r>
          </a:p>
          <a:p>
            <a:pPr marL="400050" lvl="1"/>
            <a:endParaRPr lang="en-GB" sz="1400" kern="0" dirty="0" smtClean="0">
              <a:solidFill>
                <a:srgbClr val="336699"/>
              </a:solidFill>
              <a:latin typeface="+mn-lt"/>
            </a:endParaRPr>
          </a:p>
          <a:p>
            <a:pPr marL="285750" indent="-285750" algn="just">
              <a:buFont typeface="Arial" panose="020B0604020202020204" pitchFamily="34" charset="0"/>
              <a:buChar char="•"/>
            </a:pPr>
            <a:r>
              <a:rPr lang="en-GB" sz="1400" kern="0" dirty="0" smtClean="0">
                <a:solidFill>
                  <a:srgbClr val="336699"/>
                </a:solidFill>
                <a:latin typeface="+mn-lt"/>
              </a:rPr>
              <a:t>Few projects on elaborating new informal and non-formal learning methods and tools </a:t>
            </a:r>
          </a:p>
          <a:p>
            <a:pPr marL="285750" indent="-285750" algn="just">
              <a:buFont typeface="Arial" panose="020B0604020202020204" pitchFamily="34" charset="0"/>
              <a:buChar char="•"/>
            </a:pPr>
            <a:r>
              <a:rPr lang="en-GB" sz="1400" kern="0" dirty="0" smtClean="0">
                <a:solidFill>
                  <a:srgbClr val="336699"/>
                </a:solidFill>
                <a:latin typeface="+mn-lt"/>
              </a:rPr>
              <a:t>Few projects on EVS (i.e. mainly projects on enlarging the network of organisations able to send and receive volunteers) </a:t>
            </a:r>
          </a:p>
          <a:p>
            <a:pPr marL="285750" indent="-285750" algn="just">
              <a:buFont typeface="Arial" panose="020B0604020202020204" pitchFamily="34" charset="0"/>
              <a:buChar char="•"/>
            </a:pPr>
            <a:r>
              <a:rPr lang="en-GB" sz="1400" kern="0" dirty="0">
                <a:solidFill>
                  <a:srgbClr val="336699"/>
                </a:solidFill>
                <a:latin typeface="+mn-lt"/>
              </a:rPr>
              <a:t>A majority of </a:t>
            </a:r>
            <a:r>
              <a:rPr lang="en-GB" sz="1400" kern="0" dirty="0" smtClean="0">
                <a:solidFill>
                  <a:srgbClr val="336699"/>
                </a:solidFill>
                <a:latin typeface="+mn-lt"/>
              </a:rPr>
              <a:t>projects on </a:t>
            </a:r>
            <a:r>
              <a:rPr lang="en-GB" sz="1400" kern="0" dirty="0">
                <a:solidFill>
                  <a:srgbClr val="336699"/>
                </a:solidFill>
                <a:latin typeface="+mn-lt"/>
              </a:rPr>
              <a:t>enhancing the capacity of </a:t>
            </a:r>
            <a:r>
              <a:rPr lang="en-GB" sz="1400" kern="0" dirty="0" smtClean="0">
                <a:solidFill>
                  <a:srgbClr val="336699"/>
                </a:solidFill>
                <a:latin typeface="+mn-lt"/>
              </a:rPr>
              <a:t>organisations and Youth </a:t>
            </a:r>
            <a:r>
              <a:rPr lang="en-GB" sz="1400" kern="0" dirty="0">
                <a:solidFill>
                  <a:srgbClr val="336699"/>
                </a:solidFill>
                <a:latin typeface="+mn-lt"/>
              </a:rPr>
              <a:t>workers to work with Young people </a:t>
            </a:r>
            <a:r>
              <a:rPr lang="en-GB" sz="1400" kern="0" dirty="0" smtClean="0">
                <a:solidFill>
                  <a:srgbClr val="336699"/>
                </a:solidFill>
                <a:latin typeface="+mn-lt"/>
              </a:rPr>
              <a:t>in particular </a:t>
            </a:r>
            <a:r>
              <a:rPr lang="en-GB" sz="1400" kern="0" dirty="0">
                <a:solidFill>
                  <a:srgbClr val="336699"/>
                </a:solidFill>
                <a:latin typeface="+mn-lt"/>
              </a:rPr>
              <a:t>young people with fewer </a:t>
            </a:r>
            <a:r>
              <a:rPr lang="en-GB" sz="1400" kern="0" dirty="0" smtClean="0">
                <a:solidFill>
                  <a:srgbClr val="336699"/>
                </a:solidFill>
                <a:latin typeface="+mn-lt"/>
              </a:rPr>
              <a:t>opportunities</a:t>
            </a:r>
          </a:p>
          <a:p>
            <a:pPr algn="just"/>
            <a:endParaRPr lang="en-GB" sz="1400" kern="0" dirty="0" smtClean="0">
              <a:solidFill>
                <a:srgbClr val="336699"/>
              </a:solidFill>
              <a:latin typeface="+mn-lt"/>
            </a:endParaRPr>
          </a:p>
          <a:p>
            <a:pPr algn="just"/>
            <a:r>
              <a:rPr lang="en-GB" sz="1400" kern="0" dirty="0" smtClean="0">
                <a:solidFill>
                  <a:srgbClr val="336699"/>
                </a:solidFill>
                <a:latin typeface="+mn-lt"/>
              </a:rPr>
              <a:t>=&gt; (</a:t>
            </a:r>
            <a:r>
              <a:rPr lang="en-GB" sz="1400" kern="0" dirty="0">
                <a:solidFill>
                  <a:srgbClr val="336699"/>
                </a:solidFill>
                <a:latin typeface="+mn-lt"/>
              </a:rPr>
              <a:t>Main activities: training, </a:t>
            </a:r>
            <a:r>
              <a:rPr lang="en-GB" sz="1400" kern="0" dirty="0" smtClean="0">
                <a:solidFill>
                  <a:srgbClr val="336699"/>
                </a:solidFill>
                <a:latin typeface="+mn-lt"/>
              </a:rPr>
              <a:t>peer learning, sharing </a:t>
            </a:r>
            <a:r>
              <a:rPr lang="en-GB" sz="1400" kern="0" dirty="0">
                <a:solidFill>
                  <a:srgbClr val="336699"/>
                </a:solidFill>
                <a:latin typeface="+mn-lt"/>
              </a:rPr>
              <a:t>experiences and testing of these </a:t>
            </a:r>
            <a:r>
              <a:rPr lang="en-GB" sz="1400" kern="0" dirty="0" smtClean="0">
                <a:solidFill>
                  <a:srgbClr val="336699"/>
                </a:solidFill>
                <a:latin typeface="+mn-lt"/>
              </a:rPr>
              <a:t>experiences. Obviously some projects include young </a:t>
            </a:r>
            <a:r>
              <a:rPr lang="en-GB" sz="1400" kern="0" dirty="0">
                <a:solidFill>
                  <a:srgbClr val="336699"/>
                </a:solidFill>
                <a:latin typeface="+mn-lt"/>
              </a:rPr>
              <a:t>people exchanges and even volunteer activities </a:t>
            </a:r>
            <a:r>
              <a:rPr lang="en-GB" sz="1400" kern="0" dirty="0" smtClean="0">
                <a:solidFill>
                  <a:srgbClr val="336699"/>
                </a:solidFill>
                <a:latin typeface="+mn-lt"/>
              </a:rPr>
              <a:t>but to </a:t>
            </a:r>
            <a:r>
              <a:rPr lang="en-GB" sz="1400" kern="0" dirty="0">
                <a:solidFill>
                  <a:srgbClr val="336699"/>
                </a:solidFill>
                <a:latin typeface="+mn-lt"/>
              </a:rPr>
              <a:t>a lesser extent </a:t>
            </a:r>
          </a:p>
        </p:txBody>
      </p:sp>
      <p:sp>
        <p:nvSpPr>
          <p:cNvPr id="6" name="Rectangle 5"/>
          <p:cNvSpPr/>
          <p:nvPr/>
        </p:nvSpPr>
        <p:spPr>
          <a:xfrm>
            <a:off x="5495026" y="1415760"/>
            <a:ext cx="4341962" cy="3431709"/>
          </a:xfrm>
          <a:prstGeom prst="rect">
            <a:avLst/>
          </a:prstGeom>
        </p:spPr>
        <p:txBody>
          <a:bodyPr wrap="square">
            <a:spAutoFit/>
          </a:bodyPr>
          <a:lstStyle/>
          <a:p>
            <a:pPr indent="-57150"/>
            <a:r>
              <a:rPr lang="en-GB" sz="1400" b="1" kern="0" dirty="0" smtClean="0">
                <a:solidFill>
                  <a:srgbClr val="336699"/>
                </a:solidFill>
                <a:latin typeface="+mn-lt"/>
              </a:rPr>
              <a:t>Main subjects </a:t>
            </a:r>
            <a:r>
              <a:rPr lang="en-GB" sz="1400" kern="0" dirty="0" smtClean="0">
                <a:solidFill>
                  <a:srgbClr val="336699"/>
                </a:solidFill>
                <a:latin typeface="+mn-lt"/>
              </a:rPr>
              <a:t>(non-exhaustive)</a:t>
            </a:r>
          </a:p>
          <a:p>
            <a:pPr marL="400050" lvl="1"/>
            <a:endParaRPr lang="en-GB" sz="1400" kern="0" dirty="0" smtClean="0">
              <a:solidFill>
                <a:srgbClr val="336699"/>
              </a:solidFill>
              <a:latin typeface="+mn-lt"/>
            </a:endParaRPr>
          </a:p>
          <a:p>
            <a:pPr marL="285750" indent="-285750">
              <a:buFont typeface="Arial" panose="020B0604020202020204" pitchFamily="34" charset="0"/>
              <a:buChar char="•"/>
            </a:pPr>
            <a:r>
              <a:rPr lang="en-GB" sz="1400" kern="0" dirty="0">
                <a:solidFill>
                  <a:srgbClr val="92D050"/>
                </a:solidFill>
                <a:latin typeface="+mn-lt"/>
              </a:rPr>
              <a:t>Human Rights</a:t>
            </a:r>
            <a:r>
              <a:rPr lang="en-GB" sz="1400" kern="0" dirty="0">
                <a:solidFill>
                  <a:srgbClr val="336699"/>
                </a:solidFill>
                <a:latin typeface="+mn-lt"/>
              </a:rPr>
              <a:t>,</a:t>
            </a:r>
          </a:p>
          <a:p>
            <a:pPr marL="285750" indent="-285750">
              <a:buFont typeface="Arial" panose="020B0604020202020204" pitchFamily="34" charset="0"/>
              <a:buChar char="•"/>
            </a:pPr>
            <a:r>
              <a:rPr lang="en-GB" sz="1400" kern="0" dirty="0" smtClean="0">
                <a:solidFill>
                  <a:srgbClr val="336699"/>
                </a:solidFill>
                <a:latin typeface="+mn-lt"/>
              </a:rPr>
              <a:t>Social </a:t>
            </a:r>
            <a:r>
              <a:rPr lang="en-GB" sz="1400" kern="0" dirty="0">
                <a:solidFill>
                  <a:srgbClr val="336699"/>
                </a:solidFill>
                <a:latin typeface="+mn-lt"/>
              </a:rPr>
              <a:t>inclusion </a:t>
            </a:r>
            <a:endParaRPr lang="en-GB" sz="1400" kern="0" dirty="0" smtClean="0">
              <a:solidFill>
                <a:srgbClr val="336699"/>
              </a:solidFill>
              <a:latin typeface="+mn-lt"/>
            </a:endParaRPr>
          </a:p>
          <a:p>
            <a:pPr marL="285750" indent="-285750">
              <a:buFont typeface="Arial" panose="020B0604020202020204" pitchFamily="34" charset="0"/>
              <a:buChar char="•"/>
            </a:pPr>
            <a:r>
              <a:rPr lang="en-GB" sz="1400" kern="0" dirty="0">
                <a:solidFill>
                  <a:srgbClr val="92D050"/>
                </a:solidFill>
              </a:rPr>
              <a:t>Migration and refugees </a:t>
            </a:r>
          </a:p>
          <a:p>
            <a:pPr marL="285750" indent="-285750">
              <a:buFont typeface="Arial" panose="020B0604020202020204" pitchFamily="34" charset="0"/>
              <a:buChar char="•"/>
            </a:pPr>
            <a:r>
              <a:rPr lang="en-GB" sz="1400" kern="0" dirty="0" smtClean="0">
                <a:solidFill>
                  <a:srgbClr val="336699"/>
                </a:solidFill>
                <a:latin typeface="+mn-lt"/>
              </a:rPr>
              <a:t>Gender equality</a:t>
            </a:r>
            <a:endParaRPr lang="en-GB" sz="1400" kern="0" dirty="0">
              <a:solidFill>
                <a:srgbClr val="336699"/>
              </a:solidFill>
              <a:latin typeface="+mn-lt"/>
            </a:endParaRPr>
          </a:p>
          <a:p>
            <a:pPr marL="285750" indent="-285750">
              <a:buFont typeface="Arial" panose="020B0604020202020204" pitchFamily="34" charset="0"/>
              <a:buChar char="•"/>
            </a:pPr>
            <a:r>
              <a:rPr lang="en-GB" sz="1400" kern="0" dirty="0" smtClean="0">
                <a:solidFill>
                  <a:srgbClr val="92D050"/>
                </a:solidFill>
                <a:latin typeface="+mn-lt"/>
              </a:rPr>
              <a:t>Democratic life and active </a:t>
            </a:r>
            <a:r>
              <a:rPr lang="en-GB" sz="1400" kern="0" dirty="0">
                <a:solidFill>
                  <a:srgbClr val="92D050"/>
                </a:solidFill>
                <a:latin typeface="+mn-lt"/>
              </a:rPr>
              <a:t>citizenship</a:t>
            </a:r>
          </a:p>
          <a:p>
            <a:pPr marL="285750" indent="-285750">
              <a:buFont typeface="Arial" panose="020B0604020202020204" pitchFamily="34" charset="0"/>
              <a:buChar char="•"/>
            </a:pPr>
            <a:r>
              <a:rPr lang="en-GB" sz="1400" kern="0" dirty="0" smtClean="0">
                <a:solidFill>
                  <a:srgbClr val="336699"/>
                </a:solidFill>
                <a:latin typeface="+mn-lt"/>
              </a:rPr>
              <a:t>Entrepreneurship, </a:t>
            </a:r>
            <a:r>
              <a:rPr lang="en-GB" sz="1400" kern="0" dirty="0">
                <a:solidFill>
                  <a:srgbClr val="336699"/>
                </a:solidFill>
                <a:latin typeface="+mn-lt"/>
              </a:rPr>
              <a:t>rural entrepreneurship</a:t>
            </a:r>
          </a:p>
          <a:p>
            <a:pPr marL="285750" indent="-285750">
              <a:buFont typeface="Arial" panose="020B0604020202020204" pitchFamily="34" charset="0"/>
              <a:buChar char="•"/>
            </a:pPr>
            <a:r>
              <a:rPr lang="en-GB" sz="1400" kern="0" dirty="0">
                <a:solidFill>
                  <a:srgbClr val="92D050"/>
                </a:solidFill>
                <a:latin typeface="+mn-lt"/>
              </a:rPr>
              <a:t>Unemployment </a:t>
            </a:r>
          </a:p>
          <a:p>
            <a:pPr marL="285750" indent="-285750">
              <a:buFont typeface="Arial" panose="020B0604020202020204" pitchFamily="34" charset="0"/>
              <a:buChar char="•"/>
            </a:pPr>
            <a:r>
              <a:rPr lang="en-GB" sz="1400" kern="0" dirty="0">
                <a:solidFill>
                  <a:srgbClr val="336699"/>
                </a:solidFill>
                <a:latin typeface="+mn-lt"/>
              </a:rPr>
              <a:t>Skills and competences for the labour market (i.e. leadership, etc</a:t>
            </a:r>
            <a:r>
              <a:rPr lang="en-GB" sz="1400" kern="0" dirty="0" smtClean="0">
                <a:solidFill>
                  <a:srgbClr val="336699"/>
                </a:solidFill>
                <a:latin typeface="+mn-lt"/>
              </a:rPr>
              <a:t>.)</a:t>
            </a:r>
            <a:endParaRPr lang="en-GB" sz="1400" kern="0" dirty="0">
              <a:solidFill>
                <a:srgbClr val="336699"/>
              </a:solidFill>
              <a:latin typeface="+mn-lt"/>
            </a:endParaRPr>
          </a:p>
        </p:txBody>
      </p:sp>
    </p:spTree>
    <p:extLst>
      <p:ext uri="{BB962C8B-B14F-4D97-AF65-F5344CB8AC3E}">
        <p14:creationId xmlns:p14="http://schemas.microsoft.com/office/powerpoint/2010/main" val="118293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3F42EE6-6945-4E77-9814-D5F27BE04E7B}" type="slidenum">
              <a:rPr lang="en-GB" smtClean="0"/>
              <a:pPr/>
              <a:t>9</a:t>
            </a:fld>
            <a:endParaRPr lang="en-GB"/>
          </a:p>
        </p:txBody>
      </p:sp>
      <p:sp>
        <p:nvSpPr>
          <p:cNvPr id="4" name="Rectangle 3"/>
          <p:cNvSpPr/>
          <p:nvPr/>
        </p:nvSpPr>
        <p:spPr>
          <a:xfrm>
            <a:off x="175820" y="256559"/>
            <a:ext cx="4213013" cy="461665"/>
          </a:xfrm>
          <a:prstGeom prst="rect">
            <a:avLst/>
          </a:prstGeom>
        </p:spPr>
        <p:txBody>
          <a:bodyPr wrap="none">
            <a:spAutoFit/>
          </a:bodyPr>
          <a:lstStyle/>
          <a:p>
            <a:r>
              <a:rPr lang="fr-BE" kern="0" dirty="0" smtClean="0">
                <a:solidFill>
                  <a:schemeClr val="bg1"/>
                </a:solidFill>
              </a:rPr>
              <a:t>CBY – 2017 - Applications</a:t>
            </a:r>
            <a:endParaRPr lang="fr-FR" kern="0"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257993840"/>
              </p:ext>
            </p:extLst>
          </p:nvPr>
        </p:nvGraphicFramePr>
        <p:xfrm>
          <a:off x="411312" y="1668763"/>
          <a:ext cx="4356100" cy="1381125"/>
        </p:xfrm>
        <a:graphic>
          <a:graphicData uri="http://schemas.openxmlformats.org/drawingml/2006/table">
            <a:tbl>
              <a:tblPr>
                <a:tableStyleId>{5C22544A-7EE6-4342-B048-85BDC9FD1C3A}</a:tableStyleId>
              </a:tblPr>
              <a:tblGrid>
                <a:gridCol w="2209800"/>
                <a:gridCol w="1028700"/>
                <a:gridCol w="1117600"/>
              </a:tblGrid>
              <a:tr h="428625">
                <a:tc>
                  <a:txBody>
                    <a:bodyPr/>
                    <a:lstStyle/>
                    <a:p>
                      <a:pPr algn="ctr" fontAlgn="ctr"/>
                      <a:r>
                        <a:rPr lang="en-GB" sz="1100" u="none" strike="noStrike" noProof="0" dirty="0" smtClean="0">
                          <a:effectLst/>
                        </a:rPr>
                        <a:t>Sub-actions</a:t>
                      </a:r>
                      <a:endParaRPr lang="en-GB" sz="1100" b="0" i="0" u="none" strike="noStrike" noProof="0" dirty="0">
                        <a:solidFill>
                          <a:srgbClr val="9C6500"/>
                        </a:solidFill>
                        <a:effectLst/>
                        <a:latin typeface="Calibri"/>
                      </a:endParaRPr>
                    </a:p>
                  </a:txBody>
                  <a:tcPr marL="9525" marR="9525" marT="9525" marB="0" anchor="ctr">
                    <a:solidFill>
                      <a:schemeClr val="accent6">
                        <a:lumMod val="20000"/>
                        <a:lumOff val="80000"/>
                      </a:schemeClr>
                    </a:solidFill>
                  </a:tcPr>
                </a:tc>
                <a:tc>
                  <a:txBody>
                    <a:bodyPr/>
                    <a:lstStyle/>
                    <a:p>
                      <a:pPr algn="ctr" fontAlgn="ctr"/>
                      <a:r>
                        <a:rPr lang="en-GB" sz="1100" u="none" strike="noStrike" noProof="0" dirty="0" smtClean="0">
                          <a:effectLst/>
                        </a:rPr>
                        <a:t>Number of applications</a:t>
                      </a:r>
                      <a:endParaRPr lang="en-GB" sz="1100" b="0" i="0" u="none" strike="noStrike" noProof="0" dirty="0">
                        <a:solidFill>
                          <a:srgbClr val="9C6500"/>
                        </a:solidFill>
                        <a:effectLst/>
                        <a:latin typeface="Calibri"/>
                      </a:endParaRPr>
                    </a:p>
                  </a:txBody>
                  <a:tcPr marL="9525" marR="9525" marT="9525" marB="0" anchor="ctr">
                    <a:solidFill>
                      <a:schemeClr val="accent6">
                        <a:lumMod val="20000"/>
                        <a:lumOff val="80000"/>
                      </a:schemeClr>
                    </a:solidFill>
                  </a:tcPr>
                </a:tc>
                <a:tc>
                  <a:txBody>
                    <a:bodyPr/>
                    <a:lstStyle/>
                    <a:p>
                      <a:pPr algn="ctr" fontAlgn="ctr"/>
                      <a:r>
                        <a:rPr lang="en-GB" sz="1100" u="none" strike="noStrike" noProof="0" dirty="0" smtClean="0">
                          <a:effectLst/>
                        </a:rPr>
                        <a:t>Available budget</a:t>
                      </a:r>
                      <a:endParaRPr lang="en-GB" sz="1100" b="0" i="0" u="none" strike="noStrike" noProof="0" dirty="0">
                        <a:solidFill>
                          <a:srgbClr val="9C6500"/>
                        </a:solidFill>
                        <a:effectLst/>
                        <a:latin typeface="Calibri"/>
                      </a:endParaRPr>
                    </a:p>
                  </a:txBody>
                  <a:tcPr marL="9525" marR="9525" marT="9525" marB="0" anchor="ctr">
                    <a:solidFill>
                      <a:schemeClr val="accent6">
                        <a:lumMod val="20000"/>
                        <a:lumOff val="80000"/>
                      </a:schemeClr>
                    </a:solidFill>
                  </a:tcPr>
                </a:tc>
              </a:tr>
              <a:tr h="190500">
                <a:tc>
                  <a:txBody>
                    <a:bodyPr/>
                    <a:lstStyle/>
                    <a:p>
                      <a:pPr algn="l" fontAlgn="b"/>
                      <a:r>
                        <a:rPr lang="en-GB" sz="1100" u="none" strike="noStrike" noProof="0" dirty="0" smtClean="0">
                          <a:effectLst/>
                        </a:rPr>
                        <a:t>CBY-ACPALA</a:t>
                      </a:r>
                      <a:endParaRPr lang="en-GB" sz="1100" b="0" i="0" u="none" strike="noStrike" noProof="0" dirty="0">
                        <a:solidFill>
                          <a:srgbClr val="000000"/>
                        </a:solidFill>
                        <a:effectLst/>
                        <a:latin typeface="Calibri"/>
                      </a:endParaRPr>
                    </a:p>
                  </a:txBody>
                  <a:tcPr marL="9525" marR="9525" marT="9525" marB="0" anchor="b"/>
                </a:tc>
                <a:tc>
                  <a:txBody>
                    <a:bodyPr/>
                    <a:lstStyle/>
                    <a:p>
                      <a:pPr algn="ctr" fontAlgn="b"/>
                      <a:r>
                        <a:rPr lang="en-GB" sz="1100" u="none" strike="noStrike" noProof="0" dirty="0" smtClean="0">
                          <a:effectLst/>
                        </a:rPr>
                        <a:t>191</a:t>
                      </a:r>
                      <a:endParaRPr lang="en-GB" sz="1100" b="0" i="0" u="none" strike="noStrike" noProof="0" dirty="0">
                        <a:solidFill>
                          <a:srgbClr val="000000"/>
                        </a:solidFill>
                        <a:effectLst/>
                        <a:latin typeface="Calibri"/>
                      </a:endParaRPr>
                    </a:p>
                  </a:txBody>
                  <a:tcPr marL="9525" marR="9525" marT="9525" marB="0" anchor="b"/>
                </a:tc>
                <a:tc>
                  <a:txBody>
                    <a:bodyPr/>
                    <a:lstStyle/>
                    <a:p>
                      <a:pPr algn="ctr" fontAlgn="b"/>
                      <a:r>
                        <a:rPr lang="en-GB" sz="1100" u="none" strike="noStrike" noProof="0" dirty="0" smtClean="0">
                          <a:effectLst/>
                        </a:rPr>
                        <a:t>€ 9.462.000</a:t>
                      </a:r>
                      <a:endParaRPr lang="en-GB" sz="1100" b="0" i="0" u="none" strike="noStrike" noProof="0" dirty="0">
                        <a:solidFill>
                          <a:srgbClr val="000000"/>
                        </a:solidFill>
                        <a:effectLst/>
                        <a:latin typeface="Calibri"/>
                      </a:endParaRPr>
                    </a:p>
                  </a:txBody>
                  <a:tcPr marL="9525" marR="9525" marT="9525" marB="0" anchor="b"/>
                </a:tc>
              </a:tr>
              <a:tr h="190500">
                <a:tc>
                  <a:txBody>
                    <a:bodyPr/>
                    <a:lstStyle/>
                    <a:p>
                      <a:pPr algn="l" fontAlgn="b"/>
                      <a:r>
                        <a:rPr lang="en-GB" sz="1100" u="none" strike="noStrike" noProof="0" dirty="0" smtClean="0">
                          <a:effectLst/>
                        </a:rPr>
                        <a:t>CBY-WB</a:t>
                      </a:r>
                      <a:endParaRPr lang="en-GB" sz="1100" b="0" i="0" u="none" strike="noStrike" noProof="0" dirty="0">
                        <a:solidFill>
                          <a:srgbClr val="000000"/>
                        </a:solidFill>
                        <a:effectLst/>
                        <a:latin typeface="Calibri"/>
                      </a:endParaRPr>
                    </a:p>
                  </a:txBody>
                  <a:tcPr marL="9525" marR="9525" marT="9525" marB="0" anchor="b">
                    <a:solidFill>
                      <a:schemeClr val="bg1">
                        <a:lumMod val="85000"/>
                      </a:schemeClr>
                    </a:solidFill>
                  </a:tcPr>
                </a:tc>
                <a:tc>
                  <a:txBody>
                    <a:bodyPr/>
                    <a:lstStyle/>
                    <a:p>
                      <a:pPr algn="ctr" fontAlgn="b"/>
                      <a:r>
                        <a:rPr lang="en-GB" sz="1100" u="none" strike="noStrike" noProof="0" dirty="0" smtClean="0">
                          <a:effectLst/>
                        </a:rPr>
                        <a:t>200</a:t>
                      </a:r>
                      <a:endParaRPr lang="en-GB" sz="1100" b="0" i="0" u="none" strike="noStrike" noProof="0" dirty="0">
                        <a:solidFill>
                          <a:srgbClr val="000000"/>
                        </a:solidFill>
                        <a:effectLst/>
                        <a:latin typeface="Calibri"/>
                      </a:endParaRPr>
                    </a:p>
                  </a:txBody>
                  <a:tcPr marL="9525" marR="9525" marT="9525" marB="0" anchor="b">
                    <a:solidFill>
                      <a:schemeClr val="bg1">
                        <a:lumMod val="85000"/>
                      </a:schemeClr>
                    </a:solidFill>
                  </a:tcPr>
                </a:tc>
                <a:tc>
                  <a:txBody>
                    <a:bodyPr/>
                    <a:lstStyle/>
                    <a:p>
                      <a:pPr algn="ctr" fontAlgn="b"/>
                      <a:r>
                        <a:rPr lang="en-GB" sz="1100" u="none" strike="noStrike" noProof="0" dirty="0" smtClean="0">
                          <a:effectLst/>
                        </a:rPr>
                        <a:t>€ 3.000.000</a:t>
                      </a:r>
                      <a:endParaRPr lang="en-GB" sz="1100" b="0" i="0" u="none" strike="noStrike" noProof="0" dirty="0">
                        <a:solidFill>
                          <a:srgbClr val="000000"/>
                        </a:solidFill>
                        <a:effectLst/>
                        <a:latin typeface="Calibri"/>
                      </a:endParaRPr>
                    </a:p>
                  </a:txBody>
                  <a:tcPr marL="9525" marR="9525" marT="9525" marB="0" anchor="b">
                    <a:solidFill>
                      <a:schemeClr val="bg1">
                        <a:lumMod val="85000"/>
                      </a:schemeClr>
                    </a:solidFill>
                  </a:tcPr>
                </a:tc>
              </a:tr>
              <a:tr h="190500">
                <a:tc>
                  <a:txBody>
                    <a:bodyPr/>
                    <a:lstStyle/>
                    <a:p>
                      <a:pPr algn="l" fontAlgn="b"/>
                      <a:r>
                        <a:rPr lang="en-GB" sz="1100" u="none" strike="noStrike" noProof="0" dirty="0" smtClean="0">
                          <a:effectLst/>
                        </a:rPr>
                        <a:t>CBY -SMED</a:t>
                      </a:r>
                      <a:endParaRPr lang="en-GB" sz="1100" b="0" i="0" u="none" strike="noStrike" noProof="0" dirty="0">
                        <a:solidFill>
                          <a:srgbClr val="000000"/>
                        </a:solidFill>
                        <a:effectLst/>
                        <a:latin typeface="Calibri"/>
                      </a:endParaRPr>
                    </a:p>
                  </a:txBody>
                  <a:tcPr marL="9525" marR="9525" marT="9525" marB="0" anchor="b"/>
                </a:tc>
                <a:tc>
                  <a:txBody>
                    <a:bodyPr/>
                    <a:lstStyle/>
                    <a:p>
                      <a:pPr algn="ctr" fontAlgn="b"/>
                      <a:r>
                        <a:rPr lang="en-GB" sz="1100" u="none" strike="noStrike" noProof="0" dirty="0" smtClean="0">
                          <a:effectLst/>
                        </a:rPr>
                        <a:t>15</a:t>
                      </a:r>
                      <a:endParaRPr lang="en-GB" sz="1100" b="0" i="0" u="none" strike="noStrike" noProof="0" dirty="0">
                        <a:solidFill>
                          <a:srgbClr val="000000"/>
                        </a:solidFill>
                        <a:effectLst/>
                        <a:latin typeface="Calibri"/>
                      </a:endParaRPr>
                    </a:p>
                  </a:txBody>
                  <a:tcPr marL="9525" marR="9525" marT="9525" marB="0" anchor="b"/>
                </a:tc>
                <a:tc>
                  <a:txBody>
                    <a:bodyPr/>
                    <a:lstStyle/>
                    <a:p>
                      <a:pPr algn="ctr" fontAlgn="b"/>
                      <a:r>
                        <a:rPr lang="en-GB" sz="1100" u="none" strike="noStrike" noProof="0" dirty="0" smtClean="0">
                          <a:effectLst/>
                        </a:rPr>
                        <a:t>€ 500.000</a:t>
                      </a:r>
                      <a:endParaRPr lang="en-GB" sz="1100" b="0" i="0" u="none" strike="noStrike" noProof="0" dirty="0">
                        <a:solidFill>
                          <a:srgbClr val="000000"/>
                        </a:solidFill>
                        <a:effectLst/>
                        <a:latin typeface="Calibri"/>
                      </a:endParaRPr>
                    </a:p>
                  </a:txBody>
                  <a:tcPr marL="9525" marR="9525" marT="9525" marB="0" anchor="b"/>
                </a:tc>
              </a:tr>
              <a:tr h="190500">
                <a:tc>
                  <a:txBody>
                    <a:bodyPr/>
                    <a:lstStyle/>
                    <a:p>
                      <a:pPr algn="l" fontAlgn="b"/>
                      <a:r>
                        <a:rPr lang="en-GB" sz="1100" u="none" strike="noStrike" noProof="0" dirty="0" smtClean="0">
                          <a:effectLst/>
                        </a:rPr>
                        <a:t>CBY-EP</a:t>
                      </a:r>
                      <a:endParaRPr lang="en-GB" sz="1100" b="0" i="0" u="none" strike="noStrike" noProof="0" dirty="0">
                        <a:solidFill>
                          <a:srgbClr val="000000"/>
                        </a:solidFill>
                        <a:effectLst/>
                        <a:latin typeface="Calibri"/>
                      </a:endParaRPr>
                    </a:p>
                  </a:txBody>
                  <a:tcPr marL="9525" marR="9525" marT="9525" marB="0" anchor="b">
                    <a:solidFill>
                      <a:schemeClr val="bg1">
                        <a:lumMod val="85000"/>
                      </a:schemeClr>
                    </a:solidFill>
                  </a:tcPr>
                </a:tc>
                <a:tc>
                  <a:txBody>
                    <a:bodyPr/>
                    <a:lstStyle/>
                    <a:p>
                      <a:pPr algn="ctr" fontAlgn="b"/>
                      <a:r>
                        <a:rPr lang="en-GB" sz="1100" u="none" strike="noStrike" noProof="0" dirty="0" smtClean="0">
                          <a:effectLst/>
                        </a:rPr>
                        <a:t>119</a:t>
                      </a:r>
                      <a:endParaRPr lang="en-GB" sz="1100" b="0" i="0" u="none" strike="noStrike" noProof="0" dirty="0">
                        <a:solidFill>
                          <a:srgbClr val="000000"/>
                        </a:solidFill>
                        <a:effectLst/>
                        <a:latin typeface="Calibri"/>
                      </a:endParaRPr>
                    </a:p>
                  </a:txBody>
                  <a:tcPr marL="9525" marR="9525" marT="9525" marB="0" anchor="b">
                    <a:solidFill>
                      <a:schemeClr val="bg1">
                        <a:lumMod val="85000"/>
                      </a:schemeClr>
                    </a:solidFill>
                  </a:tcPr>
                </a:tc>
                <a:tc>
                  <a:txBody>
                    <a:bodyPr/>
                    <a:lstStyle/>
                    <a:p>
                      <a:pPr algn="ctr" fontAlgn="b"/>
                      <a:r>
                        <a:rPr lang="en-GB" sz="1100" u="none" strike="noStrike" noProof="0" dirty="0" smtClean="0">
                          <a:effectLst/>
                        </a:rPr>
                        <a:t>€ 3.450.000</a:t>
                      </a:r>
                      <a:endParaRPr lang="en-GB" sz="1100" b="0" i="0" u="none" strike="noStrike" noProof="0" dirty="0">
                        <a:solidFill>
                          <a:srgbClr val="000000"/>
                        </a:solidFill>
                        <a:effectLst/>
                        <a:latin typeface="Calibri"/>
                      </a:endParaRPr>
                    </a:p>
                  </a:txBody>
                  <a:tcPr marL="9525" marR="9525" marT="9525" marB="0" anchor="b">
                    <a:solidFill>
                      <a:schemeClr val="bg1">
                        <a:lumMod val="85000"/>
                      </a:schemeClr>
                    </a:solidFill>
                  </a:tcPr>
                </a:tc>
              </a:tr>
              <a:tr h="190500">
                <a:tc>
                  <a:txBody>
                    <a:bodyPr/>
                    <a:lstStyle/>
                    <a:p>
                      <a:pPr algn="l" fontAlgn="b"/>
                      <a:endParaRPr lang="en-GB" sz="1100" b="0" i="0" u="none" strike="noStrike" noProof="0" dirty="0">
                        <a:solidFill>
                          <a:srgbClr val="000000"/>
                        </a:solidFill>
                        <a:effectLst/>
                        <a:latin typeface="Calibri"/>
                      </a:endParaRPr>
                    </a:p>
                  </a:txBody>
                  <a:tcPr marL="9525" marR="9525" marT="9525" marB="0" anchor="b"/>
                </a:tc>
                <a:tc>
                  <a:txBody>
                    <a:bodyPr/>
                    <a:lstStyle/>
                    <a:p>
                      <a:pPr algn="ctr" fontAlgn="b"/>
                      <a:r>
                        <a:rPr lang="en-GB" sz="1100" b="1" u="none" strike="noStrike" noProof="0" dirty="0" smtClean="0">
                          <a:effectLst/>
                        </a:rPr>
                        <a:t>525</a:t>
                      </a:r>
                      <a:endParaRPr lang="en-GB" sz="1100" b="1" i="0" u="none" strike="noStrike" noProof="0" dirty="0">
                        <a:solidFill>
                          <a:srgbClr val="000000"/>
                        </a:solidFill>
                        <a:effectLst/>
                        <a:latin typeface="Calibri"/>
                      </a:endParaRPr>
                    </a:p>
                  </a:txBody>
                  <a:tcPr marL="9525" marR="9525" marT="9525" marB="0" anchor="b"/>
                </a:tc>
                <a:tc>
                  <a:txBody>
                    <a:bodyPr/>
                    <a:lstStyle/>
                    <a:p>
                      <a:pPr algn="ctr" fontAlgn="b"/>
                      <a:r>
                        <a:rPr lang="en-GB" sz="1100" b="1" u="none" strike="noStrike" noProof="0" dirty="0" smtClean="0">
                          <a:effectLst/>
                        </a:rPr>
                        <a:t>€ 16.412.000</a:t>
                      </a:r>
                      <a:endParaRPr lang="en-GB" sz="1100" b="1" i="0" u="none" strike="noStrike" noProof="0" dirty="0">
                        <a:solidFill>
                          <a:srgbClr val="000000"/>
                        </a:solidFill>
                        <a:effectLst/>
                        <a:latin typeface="Calibri"/>
                      </a:endParaRPr>
                    </a:p>
                  </a:txBody>
                  <a:tcPr marL="9525" marR="9525" marT="9525" marB="0" anchor="b"/>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747949662"/>
              </p:ext>
            </p:extLst>
          </p:nvPr>
        </p:nvGraphicFramePr>
        <p:xfrm>
          <a:off x="414070" y="3329797"/>
          <a:ext cx="5391510" cy="1254808"/>
        </p:xfrm>
        <a:graphic>
          <a:graphicData uri="http://schemas.openxmlformats.org/drawingml/2006/table">
            <a:tbl>
              <a:tblPr>
                <a:tableStyleId>{5C22544A-7EE6-4342-B048-85BDC9FD1C3A}</a:tableStyleId>
              </a:tblPr>
              <a:tblGrid>
                <a:gridCol w="2274540"/>
                <a:gridCol w="1037922"/>
                <a:gridCol w="1127619"/>
                <a:gridCol w="951429"/>
              </a:tblGrid>
              <a:tr h="374698">
                <a:tc gridSpan="2">
                  <a:txBody>
                    <a:bodyPr/>
                    <a:lstStyle/>
                    <a:p>
                      <a:pPr algn="ctr" fontAlgn="b"/>
                      <a:r>
                        <a:rPr lang="en-GB" sz="1100" u="none" strike="noStrike" noProof="0" dirty="0" smtClean="0">
                          <a:effectLst/>
                        </a:rPr>
                        <a:t>CBY-EP</a:t>
                      </a:r>
                      <a:endParaRPr lang="en-GB" sz="1100" b="0" i="0" u="none" strike="noStrike" noProof="0" dirty="0">
                        <a:solidFill>
                          <a:srgbClr val="9C6500"/>
                        </a:solidFill>
                        <a:effectLst/>
                        <a:latin typeface="Calibri"/>
                      </a:endParaRPr>
                    </a:p>
                  </a:txBody>
                  <a:tcPr marL="9525" marR="9525" marT="9525" marB="0" anchor="b">
                    <a:solidFill>
                      <a:schemeClr val="accent6">
                        <a:lumMod val="20000"/>
                        <a:lumOff val="80000"/>
                      </a:schemeClr>
                    </a:solidFill>
                  </a:tcPr>
                </a:tc>
                <a:tc hMerge="1">
                  <a:txBody>
                    <a:bodyPr/>
                    <a:lstStyle/>
                    <a:p>
                      <a:endParaRPr lang="fr-BE"/>
                    </a:p>
                  </a:txBody>
                  <a:tcPr/>
                </a:tc>
                <a:tc>
                  <a:txBody>
                    <a:bodyPr/>
                    <a:lstStyle/>
                    <a:p>
                      <a:pPr algn="ctr" fontAlgn="ctr"/>
                      <a:r>
                        <a:rPr lang="en-GB" sz="1100" u="none" strike="noStrike" noProof="0" dirty="0" smtClean="0">
                          <a:effectLst/>
                        </a:rPr>
                        <a:t>Available budget</a:t>
                      </a:r>
                      <a:endParaRPr lang="en-GB" sz="1100" b="0" i="0" u="none" strike="noStrike" noProof="0" dirty="0">
                        <a:solidFill>
                          <a:srgbClr val="9C6500"/>
                        </a:solidFill>
                        <a:effectLst/>
                        <a:latin typeface="Calibri"/>
                      </a:endParaRPr>
                    </a:p>
                  </a:txBody>
                  <a:tcPr marL="9525" marR="9525" marT="9525" marB="0" anchor="ctr">
                    <a:solidFill>
                      <a:schemeClr val="accent6">
                        <a:lumMod val="20000"/>
                        <a:lumOff val="80000"/>
                      </a:schemeClr>
                    </a:solidFill>
                  </a:tcPr>
                </a:tc>
                <a:tc>
                  <a:txBody>
                    <a:bodyPr/>
                    <a:lstStyle/>
                    <a:p>
                      <a:pPr algn="l" fontAlgn="b"/>
                      <a:endParaRPr lang="en-GB" sz="1100" b="0" i="0" u="none" strike="noStrike" noProof="0" dirty="0">
                        <a:solidFill>
                          <a:srgbClr val="000000"/>
                        </a:solidFill>
                        <a:effectLst/>
                        <a:latin typeface="Calibri"/>
                      </a:endParaRPr>
                    </a:p>
                  </a:txBody>
                  <a:tcPr marL="9525" marR="9525" marT="9525" marB="0" anchor="b">
                    <a:solidFill>
                      <a:schemeClr val="accent6">
                        <a:lumMod val="20000"/>
                        <a:lumOff val="80000"/>
                      </a:schemeClr>
                    </a:solidFill>
                  </a:tcPr>
                </a:tc>
              </a:tr>
              <a:tr h="190500">
                <a:tc>
                  <a:txBody>
                    <a:bodyPr/>
                    <a:lstStyle/>
                    <a:p>
                      <a:pPr algn="l" fontAlgn="b"/>
                      <a:r>
                        <a:rPr lang="en-GB" sz="1100" u="none" strike="noStrike" noProof="0" dirty="0" smtClean="0">
                          <a:effectLst/>
                        </a:rPr>
                        <a:t>Civil Society fellowship for Youth</a:t>
                      </a:r>
                      <a:endParaRPr lang="en-GB" sz="1100" b="0" i="0" u="none" strike="noStrike" noProof="0" dirty="0">
                        <a:solidFill>
                          <a:srgbClr val="000000"/>
                        </a:solidFill>
                        <a:effectLst/>
                        <a:latin typeface="Calibri"/>
                      </a:endParaRPr>
                    </a:p>
                  </a:txBody>
                  <a:tcPr marL="9525" marR="9525" marT="9525" marB="0" anchor="b"/>
                </a:tc>
                <a:tc>
                  <a:txBody>
                    <a:bodyPr/>
                    <a:lstStyle/>
                    <a:p>
                      <a:pPr algn="ctr" fontAlgn="b"/>
                      <a:r>
                        <a:rPr lang="en-GB" sz="1100" u="none" strike="noStrike" noProof="0" dirty="0" smtClean="0">
                          <a:effectLst/>
                        </a:rPr>
                        <a:t>58</a:t>
                      </a:r>
                      <a:endParaRPr lang="en-GB" sz="1100" b="0" i="0" u="none" strike="noStrike" noProof="0" dirty="0">
                        <a:solidFill>
                          <a:srgbClr val="000000"/>
                        </a:solidFill>
                        <a:effectLst/>
                        <a:latin typeface="Calibri"/>
                      </a:endParaRPr>
                    </a:p>
                  </a:txBody>
                  <a:tcPr marL="9525" marR="9525" marT="9525" marB="0" anchor="b"/>
                </a:tc>
                <a:tc>
                  <a:txBody>
                    <a:bodyPr/>
                    <a:lstStyle/>
                    <a:p>
                      <a:pPr algn="r" fontAlgn="b"/>
                      <a:r>
                        <a:rPr lang="en-GB" sz="1100" u="none" strike="noStrike" noProof="0" dirty="0" smtClean="0">
                          <a:effectLst/>
                        </a:rPr>
                        <a:t>€ 2.070.000</a:t>
                      </a:r>
                      <a:endParaRPr lang="en-GB" sz="1100" b="0" i="0" u="none" strike="noStrike" noProof="0" dirty="0">
                        <a:solidFill>
                          <a:srgbClr val="000000"/>
                        </a:solidFill>
                        <a:effectLst/>
                        <a:latin typeface="Calibri"/>
                      </a:endParaRPr>
                    </a:p>
                  </a:txBody>
                  <a:tcPr marL="9525" marR="9525" marT="9525" marB="0" anchor="b"/>
                </a:tc>
                <a:tc>
                  <a:txBody>
                    <a:bodyPr/>
                    <a:lstStyle/>
                    <a:p>
                      <a:pPr algn="l" fontAlgn="b"/>
                      <a:r>
                        <a:rPr lang="en-GB" sz="1100" u="none" strike="noStrike" noProof="0" dirty="0" smtClean="0">
                          <a:effectLst/>
                        </a:rPr>
                        <a:t>around 60%</a:t>
                      </a:r>
                      <a:endParaRPr lang="en-GB" sz="1100" b="0" i="0" u="none" strike="noStrike" noProof="0" dirty="0">
                        <a:solidFill>
                          <a:srgbClr val="000000"/>
                        </a:solidFill>
                        <a:effectLst/>
                        <a:latin typeface="Calibri"/>
                      </a:endParaRPr>
                    </a:p>
                  </a:txBody>
                  <a:tcPr marL="9525" marR="9525" marT="9525" marB="0" anchor="b"/>
                </a:tc>
              </a:tr>
              <a:tr h="190500">
                <a:tc>
                  <a:txBody>
                    <a:bodyPr/>
                    <a:lstStyle/>
                    <a:p>
                      <a:pPr algn="l" fontAlgn="b"/>
                      <a:r>
                        <a:rPr lang="en-GB" sz="1100" u="none" strike="noStrike" noProof="0" dirty="0" smtClean="0">
                          <a:effectLst/>
                        </a:rPr>
                        <a:t>Partnership for Entrepreneurship</a:t>
                      </a:r>
                      <a:endParaRPr lang="en-GB" sz="1100" b="0" i="0" u="none" strike="noStrike" noProof="0" dirty="0">
                        <a:solidFill>
                          <a:srgbClr val="000000"/>
                        </a:solidFill>
                        <a:effectLst/>
                        <a:latin typeface="Calibri"/>
                      </a:endParaRPr>
                    </a:p>
                  </a:txBody>
                  <a:tcPr marL="9525" marR="9525" marT="9525" marB="0" anchor="b">
                    <a:solidFill>
                      <a:schemeClr val="bg1">
                        <a:lumMod val="85000"/>
                      </a:schemeClr>
                    </a:solidFill>
                  </a:tcPr>
                </a:tc>
                <a:tc>
                  <a:txBody>
                    <a:bodyPr/>
                    <a:lstStyle/>
                    <a:p>
                      <a:pPr algn="ctr" fontAlgn="b"/>
                      <a:r>
                        <a:rPr lang="en-GB" sz="1100" u="none" strike="noStrike" noProof="0" dirty="0" smtClean="0">
                          <a:effectLst/>
                        </a:rPr>
                        <a:t>61</a:t>
                      </a:r>
                      <a:endParaRPr lang="en-GB" sz="1100" b="0" i="0" u="none" strike="noStrike" noProof="0" dirty="0">
                        <a:solidFill>
                          <a:srgbClr val="000000"/>
                        </a:solidFill>
                        <a:effectLst/>
                        <a:latin typeface="Calibri"/>
                      </a:endParaRPr>
                    </a:p>
                  </a:txBody>
                  <a:tcPr marL="9525" marR="9525" marT="9525" marB="0" anchor="b">
                    <a:solidFill>
                      <a:schemeClr val="bg1">
                        <a:lumMod val="85000"/>
                      </a:schemeClr>
                    </a:solidFill>
                  </a:tcPr>
                </a:tc>
                <a:tc>
                  <a:txBody>
                    <a:bodyPr/>
                    <a:lstStyle/>
                    <a:p>
                      <a:pPr algn="r" fontAlgn="b"/>
                      <a:r>
                        <a:rPr lang="en-GB" sz="1100" u="none" strike="noStrike" noProof="0" dirty="0" smtClean="0">
                          <a:effectLst/>
                        </a:rPr>
                        <a:t>€ 1.380.000</a:t>
                      </a:r>
                      <a:endParaRPr lang="en-GB" sz="1100" b="0" i="0" u="none" strike="noStrike" noProof="0" dirty="0">
                        <a:solidFill>
                          <a:srgbClr val="000000"/>
                        </a:solidFill>
                        <a:effectLst/>
                        <a:latin typeface="Calibri"/>
                      </a:endParaRPr>
                    </a:p>
                  </a:txBody>
                  <a:tcPr marL="9525" marR="9525" marT="9525" marB="0" anchor="b">
                    <a:solidFill>
                      <a:schemeClr val="bg1">
                        <a:lumMod val="85000"/>
                      </a:schemeClr>
                    </a:solidFill>
                  </a:tcPr>
                </a:tc>
                <a:tc>
                  <a:txBody>
                    <a:bodyPr/>
                    <a:lstStyle/>
                    <a:p>
                      <a:pPr algn="l" fontAlgn="b"/>
                      <a:r>
                        <a:rPr lang="en-GB" sz="1100" u="none" strike="noStrike" noProof="0" dirty="0" smtClean="0">
                          <a:effectLst/>
                        </a:rPr>
                        <a:t>around 40%</a:t>
                      </a:r>
                      <a:endParaRPr lang="en-GB" sz="1100" b="0" i="0" u="none" strike="noStrike" noProof="0" dirty="0">
                        <a:solidFill>
                          <a:srgbClr val="000000"/>
                        </a:solidFill>
                        <a:effectLst/>
                        <a:latin typeface="Calibri"/>
                      </a:endParaRPr>
                    </a:p>
                  </a:txBody>
                  <a:tcPr marL="9525" marR="9525" marT="9525" marB="0" anchor="b">
                    <a:solidFill>
                      <a:schemeClr val="bg1">
                        <a:lumMod val="85000"/>
                      </a:schemeClr>
                    </a:solidFill>
                  </a:tcPr>
                </a:tc>
              </a:tr>
              <a:tr h="190500">
                <a:tc>
                  <a:txBody>
                    <a:bodyPr/>
                    <a:lstStyle/>
                    <a:p>
                      <a:pPr algn="l" fontAlgn="b"/>
                      <a:endParaRPr lang="en-GB" sz="1100" b="0" i="0" u="none" strike="noStrike" noProof="0" dirty="0">
                        <a:solidFill>
                          <a:srgbClr val="000000"/>
                        </a:solidFill>
                        <a:effectLst/>
                        <a:latin typeface="Calibri"/>
                      </a:endParaRPr>
                    </a:p>
                  </a:txBody>
                  <a:tcPr marL="9525" marR="9525" marT="9525" marB="0" anchor="b"/>
                </a:tc>
                <a:tc>
                  <a:txBody>
                    <a:bodyPr/>
                    <a:lstStyle/>
                    <a:p>
                      <a:pPr algn="ctr" fontAlgn="b"/>
                      <a:r>
                        <a:rPr lang="en-GB" sz="1100" b="1" u="none" strike="noStrike" noProof="0" dirty="0" smtClean="0">
                          <a:effectLst/>
                        </a:rPr>
                        <a:t>119</a:t>
                      </a:r>
                      <a:endParaRPr lang="en-GB" sz="1100" b="1" i="0" u="none" strike="noStrike" noProof="0" dirty="0">
                        <a:solidFill>
                          <a:srgbClr val="000000"/>
                        </a:solidFill>
                        <a:effectLst/>
                        <a:latin typeface="Calibri"/>
                      </a:endParaRPr>
                    </a:p>
                  </a:txBody>
                  <a:tcPr marL="9525" marR="9525" marT="9525" marB="0" anchor="b"/>
                </a:tc>
                <a:tc>
                  <a:txBody>
                    <a:bodyPr/>
                    <a:lstStyle/>
                    <a:p>
                      <a:pPr algn="r" fontAlgn="b"/>
                      <a:r>
                        <a:rPr lang="en-GB" sz="1100" b="1" u="none" strike="noStrike" noProof="0" dirty="0" smtClean="0">
                          <a:effectLst/>
                        </a:rPr>
                        <a:t>€ 3.450.000</a:t>
                      </a:r>
                      <a:endParaRPr lang="en-GB" sz="1100" b="1" i="0" u="none" strike="noStrike" noProof="0" dirty="0">
                        <a:solidFill>
                          <a:srgbClr val="000000"/>
                        </a:solidFill>
                        <a:effectLst/>
                        <a:latin typeface="Calibri"/>
                      </a:endParaRPr>
                    </a:p>
                  </a:txBody>
                  <a:tcPr marL="9525" marR="9525" marT="9525" marB="0" anchor="b"/>
                </a:tc>
                <a:tc>
                  <a:txBody>
                    <a:bodyPr/>
                    <a:lstStyle/>
                    <a:p>
                      <a:pPr algn="l" fontAlgn="b"/>
                      <a:endParaRPr lang="en-GB" sz="1100" b="0" i="0" u="none" strike="noStrike" noProof="0" dirty="0">
                        <a:solidFill>
                          <a:srgbClr val="000000"/>
                        </a:solidFill>
                        <a:effectLst/>
                        <a:latin typeface="Calibri"/>
                      </a:endParaRPr>
                    </a:p>
                  </a:txBody>
                  <a:tcPr marL="9525" marR="9525" marT="9525" marB="0" anchor="b"/>
                </a:tc>
              </a:tr>
            </a:tbl>
          </a:graphicData>
        </a:graphic>
      </p:graphicFrame>
      <p:sp>
        <p:nvSpPr>
          <p:cNvPr id="9" name="TextBox 8"/>
          <p:cNvSpPr txBox="1"/>
          <p:nvPr/>
        </p:nvSpPr>
        <p:spPr>
          <a:xfrm>
            <a:off x="5702060" y="1328468"/>
            <a:ext cx="3899140" cy="1600438"/>
          </a:xfrm>
          <a:prstGeom prst="rect">
            <a:avLst/>
          </a:prstGeom>
          <a:noFill/>
        </p:spPr>
        <p:txBody>
          <a:bodyPr wrap="square" rtlCol="0">
            <a:spAutoFit/>
          </a:bodyPr>
          <a:lstStyle/>
          <a:p>
            <a:r>
              <a:rPr lang="en-GB" sz="1400" b="1" kern="0" dirty="0" smtClean="0">
                <a:solidFill>
                  <a:srgbClr val="336699"/>
                </a:solidFill>
                <a:latin typeface="+mn-lt"/>
              </a:rPr>
              <a:t>CBY-WB</a:t>
            </a:r>
            <a:r>
              <a:rPr lang="en-GB" sz="1400" kern="0" dirty="0" smtClean="0">
                <a:solidFill>
                  <a:srgbClr val="336699"/>
                </a:solidFill>
                <a:latin typeface="+mn-lt"/>
              </a:rPr>
              <a:t>: Serbian organisations still the most active followed by Albanian, Bosnian and Montenegrin organisations.  And finally Kosovo* UN resolution (but the number of applications is increasing). Average amount per project is also increasing to the level of CBY-ACPALA.</a:t>
            </a:r>
            <a:endParaRPr lang="en-GB" sz="1400" kern="0" dirty="0">
              <a:solidFill>
                <a:srgbClr val="336699"/>
              </a:solidFill>
              <a:latin typeface="+mn-lt"/>
            </a:endParaRPr>
          </a:p>
        </p:txBody>
      </p:sp>
      <p:sp>
        <p:nvSpPr>
          <p:cNvPr id="10" name="TextBox 9"/>
          <p:cNvSpPr txBox="1"/>
          <p:nvPr/>
        </p:nvSpPr>
        <p:spPr>
          <a:xfrm>
            <a:off x="6006860" y="3706483"/>
            <a:ext cx="3671978" cy="1384995"/>
          </a:xfrm>
          <a:prstGeom prst="rect">
            <a:avLst/>
          </a:prstGeom>
          <a:noFill/>
        </p:spPr>
        <p:txBody>
          <a:bodyPr wrap="square" rtlCol="0">
            <a:spAutoFit/>
          </a:bodyPr>
          <a:lstStyle/>
          <a:p>
            <a:r>
              <a:rPr lang="en-GB" sz="1400" b="1" kern="0" dirty="0" smtClean="0">
                <a:solidFill>
                  <a:srgbClr val="336699"/>
                </a:solidFill>
                <a:latin typeface="+mn-lt"/>
              </a:rPr>
              <a:t>CBY-EP</a:t>
            </a:r>
            <a:r>
              <a:rPr lang="en-GB" sz="1400" kern="0" dirty="0" smtClean="0">
                <a:solidFill>
                  <a:srgbClr val="336699"/>
                </a:solidFill>
                <a:latin typeface="+mn-lt"/>
              </a:rPr>
              <a:t>: Georgian and Ukrainian organisations the most active followed by Armenia and Azerbaijan. And finally Moldova and Belarus to a lesser extent. Average amount per project is around 80,000 EUR.</a:t>
            </a:r>
            <a:endParaRPr lang="en-GB" sz="1400" kern="0" dirty="0">
              <a:solidFill>
                <a:srgbClr val="336699"/>
              </a:solidFill>
              <a:latin typeface="+mn-lt"/>
            </a:endParaRPr>
          </a:p>
        </p:txBody>
      </p:sp>
      <p:sp>
        <p:nvSpPr>
          <p:cNvPr id="11" name="TextBox 10"/>
          <p:cNvSpPr txBox="1"/>
          <p:nvPr/>
        </p:nvSpPr>
        <p:spPr>
          <a:xfrm>
            <a:off x="2156603" y="4954438"/>
            <a:ext cx="3671978" cy="523220"/>
          </a:xfrm>
          <a:prstGeom prst="rect">
            <a:avLst/>
          </a:prstGeom>
          <a:noFill/>
        </p:spPr>
        <p:txBody>
          <a:bodyPr wrap="square" rtlCol="0">
            <a:spAutoFit/>
          </a:bodyPr>
          <a:lstStyle/>
          <a:p>
            <a:r>
              <a:rPr lang="en-GB" sz="1400" b="1" kern="0" dirty="0" smtClean="0">
                <a:solidFill>
                  <a:srgbClr val="336699"/>
                </a:solidFill>
                <a:latin typeface="+mn-lt"/>
              </a:rPr>
              <a:t>CBY-SMED</a:t>
            </a:r>
            <a:r>
              <a:rPr lang="en-GB" sz="1400" kern="0" dirty="0" smtClean="0">
                <a:solidFill>
                  <a:srgbClr val="336699"/>
                </a:solidFill>
                <a:latin typeface="+mn-lt"/>
              </a:rPr>
              <a:t>: Average amount per project is also around 80,000 EUR.</a:t>
            </a:r>
            <a:endParaRPr lang="en-GB" sz="1400" kern="0" dirty="0">
              <a:solidFill>
                <a:srgbClr val="336699"/>
              </a:solidFill>
              <a:latin typeface="+mn-lt"/>
            </a:endParaRPr>
          </a:p>
        </p:txBody>
      </p:sp>
    </p:spTree>
    <p:extLst>
      <p:ext uri="{BB962C8B-B14F-4D97-AF65-F5344CB8AC3E}">
        <p14:creationId xmlns:p14="http://schemas.microsoft.com/office/powerpoint/2010/main" val="27637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Erasmus+_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400" b="0" i="0" u="none" strike="noStrike" cap="none" normalizeH="0" baseline="0" smtClean="0">
            <a:ln>
              <a:noFill/>
            </a:ln>
            <a:solidFill>
              <a:srgbClr val="FF0000"/>
            </a:solidFill>
            <a:effectLst/>
            <a:latin typeface="Verdana" pitchFamily="34" charset="0"/>
            <a:sym typeface="Webdings" pitchFamily="18" charset="2"/>
          </a:defRPr>
        </a:defPPr>
      </a:lstStyle>
    </a:spDef>
    <a:lnDef>
      <a:spPr bwMode="auto">
        <a:xfrm>
          <a:off x="0" y="0"/>
          <a:ext cx="1" cy="1"/>
        </a:xfrm>
        <a:custGeom>
          <a:avLst/>
          <a:gdLst/>
          <a:ahLst/>
          <a:cxnLst/>
          <a:rect l="0" t="0" r="0" b="0"/>
          <a:pathLst/>
        </a:custGeom>
        <a:noFill/>
        <a:ln w="285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400" b="0" i="0" u="none" strike="noStrike" cap="none" normalizeH="0" baseline="0" smtClean="0">
            <a:ln>
              <a:noFill/>
            </a:ln>
            <a:solidFill>
              <a:srgbClr val="FF0000"/>
            </a:solidFill>
            <a:effectLst/>
            <a:latin typeface="Verdana" pitchFamily="34" charset="0"/>
            <a:sym typeface="Webdings" pitchFamily="18" charset="2"/>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ECA58AFA150E14186F82329272FF7A8" ma:contentTypeVersion="3" ma:contentTypeDescription="Create a new document." ma:contentTypeScope="" ma:versionID="ae82fe2decaedfe0477810f6be5888a1">
  <xsd:schema xmlns:xsd="http://www.w3.org/2001/XMLSchema" xmlns:xs="http://www.w3.org/2001/XMLSchema" xmlns:p="http://schemas.microsoft.com/office/2006/metadata/properties" targetNamespace="http://schemas.microsoft.com/office/2006/metadata/properties" ma:root="true" ma:fieldsID="1e5db682b37e7972ee8b6ef4a5d8441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0905D6-5295-4BAB-9B2D-C9D1F76C9C1A}">
  <ds:schemaRefs>
    <ds:schemaRef ds:uri="http://purl.org/dc/dcmitype/"/>
    <ds:schemaRef ds:uri="http://purl.org/dc/term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F62ED66A-7D25-4211-AC4D-9413F8A2E8FD}">
  <ds:schemaRefs>
    <ds:schemaRef ds:uri="http://schemas.microsoft.com/sharepoint/v3/contenttype/forms"/>
  </ds:schemaRefs>
</ds:datastoreItem>
</file>

<file path=customXml/itemProps3.xml><?xml version="1.0" encoding="utf-8"?>
<ds:datastoreItem xmlns:ds="http://schemas.openxmlformats.org/officeDocument/2006/customXml" ds:itemID="{EE018084-0CEE-434C-8915-294FC14179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2275</TotalTime>
  <Words>1450</Words>
  <Application>Microsoft Office PowerPoint</Application>
  <PresentationFormat>Format A4 (210 x 297 mm)</PresentationFormat>
  <Paragraphs>170</Paragraphs>
  <Slides>11</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11</vt:i4>
      </vt:variant>
    </vt:vector>
  </HeadingPairs>
  <TitlesOfParts>
    <vt:vector size="18" baseType="lpstr">
      <vt:lpstr>Arial</vt:lpstr>
      <vt:lpstr>Calibri</vt:lpstr>
      <vt:lpstr>Symbol</vt:lpstr>
      <vt:lpstr>Verdana</vt:lpstr>
      <vt:lpstr>Webdings</vt:lpstr>
      <vt:lpstr>Wingdings</vt:lpstr>
      <vt:lpstr>Erasmus+_en</vt:lpstr>
      <vt:lpstr>Présentation PowerPoint</vt:lpstr>
      <vt:lpstr>2014 – 2016: Results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European Commission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sladdch</dc:creator>
  <cp:lastModifiedBy>Gestion</cp:lastModifiedBy>
  <cp:revision>164</cp:revision>
  <cp:lastPrinted>2017-05-29T16:18:42Z</cp:lastPrinted>
  <dcterms:created xsi:type="dcterms:W3CDTF">2014-04-04T10:23:11Z</dcterms:created>
  <dcterms:modified xsi:type="dcterms:W3CDTF">2017-05-30T09:17:09Z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_Format">
    <vt:lpwstr>PPT Document</vt:lpwstr>
  </property>
  <property fmtid="{D5CDD505-2E9C-101B-9397-08002B2CF9AE}" pid="4" name="Supplier">
    <vt:lpwstr/>
  </property>
  <property fmtid="{D5CDD505-2E9C-101B-9397-08002B2CF9AE}" pid="5" name="_Contributor">
    <vt:lpwstr/>
  </property>
  <property fmtid="{D5CDD505-2E9C-101B-9397-08002B2CF9AE}" pid="6" name="Link To Folder">
    <vt:lpwstr>, </vt:lpwstr>
  </property>
  <property fmtid="{D5CDD505-2E9C-101B-9397-08002B2CF9AE}" pid="7" name="edomec">
    <vt:lpwstr>10.02.04.82      IT Sector</vt:lpwstr>
  </property>
  <property fmtid="{D5CDD505-2E9C-101B-9397-08002B2CF9AE}" pid="8" name="docID">
    <vt:lpwstr/>
  </property>
  <property fmtid="{D5CDD505-2E9C-101B-9397-08002B2CF9AE}" pid="9" name="_ResourceType">
    <vt:lpwstr/>
  </property>
  <property fmtid="{D5CDD505-2E9C-101B-9397-08002B2CF9AE}" pid="10" name="Subject">
    <vt:lpwstr/>
  </property>
  <property fmtid="{D5CDD505-2E9C-101B-9397-08002B2CF9AE}" pid="11" name="Keywords">
    <vt:lpwstr/>
  </property>
  <property fmtid="{D5CDD505-2E9C-101B-9397-08002B2CF9AE}" pid="12" name="_Author">
    <vt:lpwstr>sladdch</vt:lpwstr>
  </property>
  <property fmtid="{D5CDD505-2E9C-101B-9397-08002B2CF9AE}" pid="13" name="_Category">
    <vt:lpwstr/>
  </property>
  <property fmtid="{D5CDD505-2E9C-101B-9397-08002B2CF9AE}" pid="14" name="Slides">
    <vt:lpwstr>107</vt:lpwstr>
  </property>
  <property fmtid="{D5CDD505-2E9C-101B-9397-08002B2CF9AE}" pid="15" name="Categories">
    <vt:lpwstr/>
  </property>
  <property fmtid="{D5CDD505-2E9C-101B-9397-08002B2CF9AE}" pid="16" name="Approval Level">
    <vt:lpwstr/>
  </property>
  <property fmtid="{D5CDD505-2E9C-101B-9397-08002B2CF9AE}" pid="17" name="_Comments">
    <vt:lpwstr/>
  </property>
  <property fmtid="{D5CDD505-2E9C-101B-9397-08002B2CF9AE}" pid="18" name="Assigned To">
    <vt:lpwstr/>
  </property>
  <property fmtid="{D5CDD505-2E9C-101B-9397-08002B2CF9AE}" pid="19" name="URL">
    <vt:lpwstr/>
  </property>
  <property fmtid="{D5CDD505-2E9C-101B-9397-08002B2CF9AE}" pid="20" name="Language">
    <vt:lpwstr/>
  </property>
  <property fmtid="{D5CDD505-2E9C-101B-9397-08002B2CF9AE}" pid="21" name="ContentTypeId">
    <vt:lpwstr>0x010100AECA58AFA150E14186F82329272FF7A8</vt:lpwstr>
  </property>
</Properties>
</file>