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74" r:id="rId5"/>
    <p:sldId id="424" r:id="rId6"/>
    <p:sldId id="433" r:id="rId7"/>
    <p:sldId id="434" r:id="rId8"/>
    <p:sldId id="432" r:id="rId9"/>
    <p:sldId id="435" r:id="rId10"/>
    <p:sldId id="440" r:id="rId11"/>
    <p:sldId id="436" r:id="rId12"/>
    <p:sldId id="439" r:id="rId13"/>
    <p:sldId id="437" r:id="rId14"/>
    <p:sldId id="438" r:id="rId15"/>
  </p:sldIdLst>
  <p:sldSz cx="9906000" cy="6858000" type="A4"/>
  <p:notesSz cx="6858000" cy="9926638"/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+mn-cs"/>
        <a:sym typeface="Webdings" pitchFamily="18" charset="2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+mn-cs"/>
        <a:sym typeface="Webdings" pitchFamily="18" charset="2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+mn-cs"/>
        <a:sym typeface="Webdings" pitchFamily="18" charset="2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+mn-cs"/>
        <a:sym typeface="Webdings" pitchFamily="18" charset="2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+mn-cs"/>
        <a:sym typeface="Webdings" pitchFamily="18" charset="2"/>
      </a:defRPr>
    </a:lvl5pPr>
    <a:lvl6pPr marL="2286000" algn="l" defTabSz="914400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+mn-cs"/>
        <a:sym typeface="Webdings" pitchFamily="18" charset="2"/>
      </a:defRPr>
    </a:lvl6pPr>
    <a:lvl7pPr marL="2743200" algn="l" defTabSz="914400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+mn-cs"/>
        <a:sym typeface="Webdings" pitchFamily="18" charset="2"/>
      </a:defRPr>
    </a:lvl7pPr>
    <a:lvl8pPr marL="3200400" algn="l" defTabSz="914400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+mn-cs"/>
        <a:sym typeface="Webdings" pitchFamily="18" charset="2"/>
      </a:defRPr>
    </a:lvl8pPr>
    <a:lvl9pPr marL="3657600" algn="l" defTabSz="914400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+mn-cs"/>
        <a:sym typeface="Webdings" pitchFamily="18" charset="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80C6"/>
    <a:srgbClr val="FFFFCC"/>
    <a:srgbClr val="FF9900"/>
    <a:srgbClr val="007E3F"/>
    <a:srgbClr val="FFCC00"/>
    <a:srgbClr val="333399"/>
    <a:srgbClr val="FF3300"/>
    <a:srgbClr val="FF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90" autoAdjust="0"/>
  </p:normalViewPr>
  <p:slideViewPr>
    <p:cSldViewPr snapToGrid="0" showGuides="1">
      <p:cViewPr>
        <p:scale>
          <a:sx n="87" d="100"/>
          <a:sy n="87" d="100"/>
        </p:scale>
        <p:origin x="-360" y="-462"/>
      </p:cViewPr>
      <p:guideLst>
        <p:guide orient="horz" pos="784"/>
        <p:guide pos="1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3" d="100"/>
          <a:sy n="73" d="100"/>
        </p:scale>
        <p:origin x="-1560" y="-102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71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29750"/>
            <a:ext cx="2971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475E0C6D-2B53-4FDB-BF2C-78092FB2B1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195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2950" y="744538"/>
            <a:ext cx="537686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14875"/>
            <a:ext cx="54864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71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29750"/>
            <a:ext cx="2971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9AE58AA2-7774-4C51-BA74-587EBF68F25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8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345899-638A-4A68-A9F8-39C498455A12}" type="slidenum">
              <a:rPr lang="en-GB"/>
              <a:pPr/>
              <a:t>1</a:t>
            </a:fld>
            <a:endParaRPr lang="en-GB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390150" name="Rectangle 6"/>
          <p:cNvSpPr>
            <a:spLocks noGrp="1" noChangeArrowheads="1"/>
          </p:cNvSpPr>
          <p:nvPr>
            <p:ph type="dt" sz="half" idx="2"/>
          </p:nvPr>
        </p:nvSpPr>
        <p:spPr>
          <a:xfrm>
            <a:off x="736600" y="6245225"/>
            <a:ext cx="23114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F863E-418F-444D-893A-14FF4DCBF084}" type="datetime1">
              <a:rPr lang="en-GB" smtClean="0"/>
              <a:pPr/>
              <a:t>31/05/2017</a:t>
            </a:fld>
            <a:endParaRPr lang="en-GB" dirty="0"/>
          </a:p>
        </p:txBody>
      </p:sp>
      <p:sp>
        <p:nvSpPr>
          <p:cNvPr id="39015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5F56CD-7EFE-4DED-BB3B-9194CCA9487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90154" name="Rectangle 10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55650" y="2155825"/>
            <a:ext cx="8420100" cy="1470025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</a:t>
            </a:r>
            <a:r>
              <a:rPr lang="en-GB" dirty="0" smtClean="0"/>
              <a:t>style</a:t>
            </a:r>
            <a:endParaRPr lang="en-GB" dirty="0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5105400" y="989012"/>
            <a:ext cx="4800600" cy="5868988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sym typeface="Webdings" pitchFamily="18" charset="2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4610100" y="1223971"/>
            <a:ext cx="1446234" cy="5418129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sym typeface="Webdings" pitchFamily="18" charset="2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4442" y="0"/>
            <a:ext cx="9920442" cy="989013"/>
          </a:xfrm>
          <a:prstGeom prst="rect">
            <a:avLst/>
          </a:prstGeom>
          <a:solidFill>
            <a:srgbClr val="0080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bg1"/>
              </a:solidFill>
            </a:endParaRPr>
          </a:p>
        </p:txBody>
      </p:sp>
      <p:pic>
        <p:nvPicPr>
          <p:cNvPr id="11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4162" y="170115"/>
            <a:ext cx="1243232" cy="124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 userDrawn="1"/>
        </p:nvSpPr>
        <p:spPr>
          <a:xfrm>
            <a:off x="4610100" y="1187971"/>
            <a:ext cx="504000" cy="36000"/>
          </a:xfrm>
          <a:prstGeom prst="rect">
            <a:avLst/>
          </a:prstGeom>
          <a:solidFill>
            <a:srgbClr val="0080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ln>
                <a:noFill/>
              </a:ln>
              <a:noFill/>
              <a:effectLst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6459677"/>
            <a:ext cx="504000" cy="3983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7" t="583" r="12866"/>
          <a:stretch/>
        </p:blipFill>
        <p:spPr>
          <a:xfrm>
            <a:off x="-3556" y="989012"/>
            <a:ext cx="4610100" cy="58739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93" y="4187487"/>
            <a:ext cx="2454613" cy="24546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D0859E-E382-4C81-A158-758344177B04}" type="datetime1">
              <a:rPr lang="en-GB"/>
              <a:pPr/>
              <a:t>31/05/2017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B798C-B9CB-4CA1-8969-ABDCD36B5CD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2500" y="184150"/>
            <a:ext cx="2336800" cy="5738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184150"/>
            <a:ext cx="6858000" cy="5738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FA01F2-6CF7-449D-897B-AC26AC699E70}" type="datetime1">
              <a:rPr lang="en-GB"/>
              <a:pPr/>
              <a:t>31/05/2017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2FFC8-8C46-46D9-8EE8-A39196D58EA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AFF290-009D-4FF7-9425-A3210BC180DA}" type="datetime1">
              <a:rPr lang="en-GB"/>
              <a:pPr/>
              <a:t>31/05/2017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D3809-15FD-45C1-8290-613EA603253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-14442" y="0"/>
            <a:ext cx="9920442" cy="989013"/>
          </a:xfrm>
          <a:prstGeom prst="rect">
            <a:avLst/>
          </a:prstGeom>
          <a:solidFill>
            <a:srgbClr val="0080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bg1"/>
              </a:solidFill>
            </a:endParaRPr>
          </a:p>
        </p:txBody>
      </p:sp>
      <p:pic>
        <p:nvPicPr>
          <p:cNvPr id="8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4162" y="170115"/>
            <a:ext cx="1243232" cy="124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4610100" y="1187971"/>
            <a:ext cx="504000" cy="36000"/>
          </a:xfrm>
          <a:prstGeom prst="rect">
            <a:avLst/>
          </a:prstGeom>
          <a:solidFill>
            <a:srgbClr val="0080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ln>
                <a:noFill/>
              </a:ln>
              <a:noFill/>
              <a:effectLst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01426" y="1223970"/>
            <a:ext cx="736429" cy="147629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sym typeface="Webdings" pitchFamily="18" charset="2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-14442" y="989013"/>
            <a:ext cx="4624542" cy="45719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sym typeface="Webdings" pitchFamily="18" charset="2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5114100" y="989013"/>
            <a:ext cx="4791900" cy="45719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sym typeface="Webdings" pitchFamily="18" charset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8138E0-F20A-4B24-B8BE-C83B9EAF722F}" type="datetime1">
              <a:rPr lang="en-GB"/>
              <a:pPr/>
              <a:t>31/05/2017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45DE9-AC3F-44C1-95C0-7AAC7EF9B19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1397000"/>
            <a:ext cx="4597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1900" y="1397000"/>
            <a:ext cx="4597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FAEA9E-4A58-4BD5-95EA-B2C541133775}" type="datetime1">
              <a:rPr lang="en-GB"/>
              <a:pPr/>
              <a:t>31/05/2017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B57D-54F0-4CA3-B1C8-F6647995F43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36D65A-BC9D-4C05-B1AB-C6C58744ABAF}" type="datetime1">
              <a:rPr lang="en-GB"/>
              <a:pPr/>
              <a:t>31/05/2017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E3A59-18ED-4AD6-91AC-7C9FEF139AD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AFD22F-B990-4D8A-B567-FBBC86254984}" type="datetime1">
              <a:rPr lang="en-GB"/>
              <a:pPr/>
              <a:t>31/05/2017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42EE6-6945-4E77-9814-D5F27BE04E7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9E3BE-5F8D-4C65-92B1-8D62C0531271}" type="datetime1">
              <a:rPr lang="en-GB"/>
              <a:pPr/>
              <a:t>31/05/2017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B9251-4108-4C29-B24D-E72DA1D0842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F6510-F945-484F-8B7F-4CB7891052F1}" type="datetime1">
              <a:rPr lang="en-GB"/>
              <a:pPr/>
              <a:t>31/05/2017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3CF04-CAC7-41C7-BB6D-AE2B09DA16A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B73D37-3EF2-4B2E-B7D6-02BBD8DBF88D}" type="datetime1">
              <a:rPr lang="en-GB"/>
              <a:pPr/>
              <a:t>31/05/2017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89AFF-A588-499A-BCEF-02E3C2F0D7D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" y="1968500"/>
            <a:ext cx="9448800" cy="39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6688" y="6467475"/>
            <a:ext cx="1873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808080"/>
                </a:solidFill>
              </a:defRPr>
            </a:lvl1pPr>
          </a:lstStyle>
          <a:p>
            <a:fld id="{D33FC47D-E9E8-4F21-9715-CEB98CB80064}" type="datetime1">
              <a:rPr lang="en-GB" smtClean="0"/>
              <a:pPr/>
              <a:t>31/05/2017</a:t>
            </a:fld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6747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rgbClr val="808080"/>
                </a:solidFill>
              </a:defRPr>
            </a:lvl1pPr>
          </a:lstStyle>
          <a:p>
            <a:fld id="{80D64338-6FBD-4EC5-8E4B-9AFC0740AC9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90500" y="1193800"/>
            <a:ext cx="9474199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-14442" y="0"/>
            <a:ext cx="9920442" cy="989013"/>
          </a:xfrm>
          <a:prstGeom prst="rect">
            <a:avLst/>
          </a:prstGeom>
          <a:solidFill>
            <a:srgbClr val="0080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bg1"/>
              </a:solidFill>
            </a:endParaRPr>
          </a:p>
        </p:txBody>
      </p:sp>
      <p:pic>
        <p:nvPicPr>
          <p:cNvPr id="12" name="Picture 5" descr="LOGO CE-EN-NEG-quadri.ai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24162" y="170115"/>
            <a:ext cx="1243232" cy="124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610100" y="1187971"/>
            <a:ext cx="504000" cy="36000"/>
          </a:xfrm>
          <a:prstGeom prst="rect">
            <a:avLst/>
          </a:prstGeom>
          <a:solidFill>
            <a:srgbClr val="0080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ln>
                <a:noFill/>
              </a:ln>
              <a:noFill/>
              <a:effectLst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501426" y="1223970"/>
            <a:ext cx="736429" cy="147629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sym typeface="Webdings" pitchFamily="18" charset="2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-14442" y="989013"/>
            <a:ext cx="4624542" cy="45719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sym typeface="Webdings" pitchFamily="18" charset="2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114100" y="989013"/>
            <a:ext cx="4791900" cy="45719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sym typeface="Webdings" pitchFamily="18" charset="2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6459677"/>
            <a:ext cx="504000" cy="3983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580" y="5889171"/>
            <a:ext cx="570505" cy="5705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3366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366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366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D4683877-CCE3-4F52-BA5D-F7AF5CB0DD68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980816" y="1654643"/>
            <a:ext cx="4536504" cy="377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altLang="en-US" sz="2800" dirty="0" smtClean="0">
                <a:solidFill>
                  <a:srgbClr val="336699"/>
                </a:solidFill>
              </a:rPr>
              <a:t>Erasmus+; Youth </a:t>
            </a:r>
            <a:endParaRPr lang="en-GB" altLang="en-US" sz="2800" dirty="0">
              <a:solidFill>
                <a:srgbClr val="336699"/>
              </a:solidFill>
            </a:endParaRPr>
          </a:p>
          <a:p>
            <a:r>
              <a:rPr lang="fr-BE" altLang="en-US" sz="2800" dirty="0" smtClean="0">
                <a:solidFill>
                  <a:srgbClr val="336699"/>
                </a:solidFill>
              </a:rPr>
              <a:t>International</a:t>
            </a:r>
          </a:p>
          <a:p>
            <a:r>
              <a:rPr lang="fr-BE" altLang="en-US" sz="2800" dirty="0" err="1" smtClean="0">
                <a:solidFill>
                  <a:srgbClr val="336699"/>
                </a:solidFill>
              </a:rPr>
              <a:t>cooperation</a:t>
            </a:r>
            <a:endParaRPr lang="en-GB" altLang="en-US" sz="2800" dirty="0">
              <a:solidFill>
                <a:srgbClr val="336699"/>
              </a:solidFill>
            </a:endParaRPr>
          </a:p>
          <a:p>
            <a:r>
              <a:rPr lang="fr-BE" altLang="en-US" sz="2800" dirty="0" smtClean="0">
                <a:solidFill>
                  <a:srgbClr val="FF0000"/>
                </a:solidFill>
              </a:rPr>
              <a:t>Youth Windows</a:t>
            </a:r>
          </a:p>
          <a:p>
            <a:endParaRPr lang="fr-BE" altLang="en-US" sz="2800" dirty="0" smtClean="0">
              <a:solidFill>
                <a:srgbClr val="336699"/>
              </a:solidFill>
            </a:endParaRPr>
          </a:p>
          <a:p>
            <a:r>
              <a:rPr lang="fr-BE" altLang="en-US" sz="2800" dirty="0" smtClean="0">
                <a:solidFill>
                  <a:srgbClr val="FFC000"/>
                </a:solidFill>
              </a:rPr>
              <a:t>Eastern Partnership</a:t>
            </a:r>
          </a:p>
          <a:p>
            <a:r>
              <a:rPr lang="fr-BE" altLang="en-US" sz="2800" dirty="0" smtClean="0">
                <a:solidFill>
                  <a:srgbClr val="FFC000"/>
                </a:solidFill>
              </a:rPr>
              <a:t>Western Balkans</a:t>
            </a:r>
          </a:p>
          <a:p>
            <a:r>
              <a:rPr lang="fr-BE" altLang="en-US" sz="2800" dirty="0" err="1" smtClean="0">
                <a:solidFill>
                  <a:srgbClr val="FFC000"/>
                </a:solidFill>
              </a:rPr>
              <a:t>Tunisia</a:t>
            </a:r>
            <a:r>
              <a:rPr lang="fr-BE" altLang="en-US" sz="2800" dirty="0" smtClean="0">
                <a:solidFill>
                  <a:srgbClr val="FFC000"/>
                </a:solidFill>
              </a:rPr>
              <a:t> </a:t>
            </a:r>
            <a:endParaRPr lang="en-GB" altLang="en-US" sz="2800" dirty="0">
              <a:solidFill>
                <a:srgbClr val="FFC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061368" y="5699318"/>
            <a:ext cx="423503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336699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+mn-lt"/>
              </a:defRPr>
            </a:lvl9pPr>
          </a:lstStyle>
          <a:p>
            <a:r>
              <a:rPr lang="fr-BE" b="1" kern="0" dirty="0" smtClean="0">
                <a:solidFill>
                  <a:schemeClr val="bg1">
                    <a:lumMod val="50000"/>
                  </a:schemeClr>
                </a:solidFill>
              </a:rPr>
              <a:t>NA staff training</a:t>
            </a:r>
            <a:endParaRPr lang="en-GB" b="1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837127" y="6199493"/>
            <a:ext cx="374441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 sz="3000" b="1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BE" sz="2400" b="0" kern="0" dirty="0" smtClean="0">
                <a:solidFill>
                  <a:schemeClr val="bg1">
                    <a:lumMod val="50000"/>
                  </a:schemeClr>
                </a:solidFill>
              </a:rPr>
              <a:t>30-5-2017 </a:t>
            </a:r>
            <a:endParaRPr lang="en-GB" sz="2400" b="0" kern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62" y="6386422"/>
            <a:ext cx="9906000" cy="663575"/>
          </a:xfrm>
        </p:spPr>
        <p:txBody>
          <a:bodyPr/>
          <a:lstStyle/>
          <a:p>
            <a:r>
              <a:rPr lang="fr-BE" dirty="0" smtClean="0"/>
              <a:t>			</a:t>
            </a:r>
            <a:r>
              <a:rPr lang="en-GB" sz="2400" dirty="0" smtClean="0">
                <a:ea typeface="+mn-ea"/>
                <a:cs typeface="+mn-cs"/>
              </a:rPr>
              <a:t/>
            </a:r>
            <a:br>
              <a:rPr lang="en-GB" sz="2400" dirty="0" smtClean="0">
                <a:ea typeface="+mn-ea"/>
                <a:cs typeface="+mn-cs"/>
              </a:rPr>
            </a:br>
            <a:r>
              <a:rPr lang="en-GB" sz="2400" dirty="0" smtClean="0">
                <a:ea typeface="+mn-ea"/>
                <a:cs typeface="+mn-cs"/>
              </a:rPr>
              <a:t/>
            </a:r>
            <a:br>
              <a:rPr lang="en-GB" sz="2400" dirty="0" smtClean="0">
                <a:ea typeface="+mn-ea"/>
                <a:cs typeface="+mn-cs"/>
              </a:rPr>
            </a:br>
            <a:r>
              <a:rPr lang="en-GB" dirty="0" smtClean="0">
                <a:solidFill>
                  <a:srgbClr val="FFC000"/>
                </a:solidFill>
              </a:rPr>
              <a:t>Structures</a:t>
            </a:r>
            <a:br>
              <a:rPr lang="en-GB" dirty="0" smtClean="0">
                <a:solidFill>
                  <a:srgbClr val="FFC000"/>
                </a:solidFill>
              </a:rPr>
            </a:br>
            <a:r>
              <a:rPr lang="en-GB" dirty="0" smtClean="0">
                <a:solidFill>
                  <a:srgbClr val="FFC000"/>
                </a:solidFill>
              </a:rPr>
              <a:t/>
            </a:r>
            <a:br>
              <a:rPr lang="en-GB" dirty="0" smtClean="0">
                <a:solidFill>
                  <a:srgbClr val="FFC000"/>
                </a:solidFill>
              </a:rPr>
            </a:br>
            <a:r>
              <a:rPr lang="en-GB" sz="1100" b="0" dirty="0">
                <a:latin typeface="+mn-lt"/>
              </a:rPr>
              <a:t>For example</a:t>
            </a:r>
            <a:r>
              <a:rPr lang="en-GB" dirty="0">
                <a:solidFill>
                  <a:srgbClr val="FFC000"/>
                </a:solidFill>
              </a:rPr>
              <a:t/>
            </a:r>
            <a:br>
              <a:rPr lang="en-GB" dirty="0">
                <a:solidFill>
                  <a:srgbClr val="FFC000"/>
                </a:solidFill>
              </a:rPr>
            </a:br>
            <a:r>
              <a:rPr lang="en-GB" dirty="0">
                <a:solidFill>
                  <a:srgbClr val="FFC000"/>
                </a:solidFill>
              </a:rPr>
              <a:t/>
            </a:r>
            <a:br>
              <a:rPr lang="en-GB" dirty="0">
                <a:solidFill>
                  <a:srgbClr val="FFC000"/>
                </a:solidFill>
              </a:rPr>
            </a:br>
            <a:r>
              <a:rPr lang="en-GB" b="0" dirty="0">
                <a:latin typeface="+mn-lt"/>
              </a:rPr>
              <a:t>- NAs including SALTOs</a:t>
            </a:r>
            <a:r>
              <a:rPr lang="en-GB" b="0" dirty="0" smtClean="0">
                <a:latin typeface="+mn-lt"/>
              </a:rPr>
              <a:t>,</a:t>
            </a:r>
            <a:br>
              <a:rPr lang="en-GB" b="0" dirty="0" smtClean="0">
                <a:latin typeface="+mn-lt"/>
              </a:rPr>
            </a:br>
            <a:r>
              <a:rPr lang="en-GB" b="0" dirty="0" smtClean="0">
                <a:latin typeface="+mn-lt"/>
              </a:rPr>
              <a:t>- NEOs (National Erasmus+ Offices)</a:t>
            </a:r>
            <a:br>
              <a:rPr lang="en-GB" b="0" dirty="0" smtClean="0">
                <a:latin typeface="+mn-lt"/>
              </a:rPr>
            </a:br>
            <a:r>
              <a:rPr lang="en-GB" b="0" dirty="0">
                <a:latin typeface="+mn-lt"/>
              </a:rPr>
              <a:t/>
            </a:r>
            <a:br>
              <a:rPr lang="en-GB" b="0" dirty="0">
                <a:latin typeface="+mn-lt"/>
              </a:rPr>
            </a:br>
            <a:r>
              <a:rPr lang="en-GB" b="0" dirty="0" smtClean="0">
                <a:latin typeface="+mn-lt"/>
              </a:rPr>
              <a:t>- EU-</a:t>
            </a:r>
            <a:r>
              <a:rPr lang="en-GB" b="0" dirty="0" err="1" smtClean="0">
                <a:latin typeface="+mn-lt"/>
              </a:rPr>
              <a:t>CoE</a:t>
            </a:r>
            <a:r>
              <a:rPr lang="en-GB" b="0" dirty="0" smtClean="0">
                <a:latin typeface="+mn-lt"/>
              </a:rPr>
              <a:t> youth partnership</a:t>
            </a:r>
            <a:br>
              <a:rPr lang="en-GB" b="0" dirty="0" smtClean="0">
                <a:latin typeface="+mn-lt"/>
              </a:rPr>
            </a:br>
            <a:r>
              <a:rPr lang="en-GB" b="0" dirty="0">
                <a:latin typeface="+mn-lt"/>
              </a:rPr>
              <a:t/>
            </a:r>
            <a:br>
              <a:rPr lang="en-GB" b="0" dirty="0">
                <a:latin typeface="+mn-lt"/>
              </a:rPr>
            </a:br>
            <a:r>
              <a:rPr lang="en-GB" b="0" dirty="0" smtClean="0">
                <a:latin typeface="+mn-lt"/>
              </a:rPr>
              <a:t>- European Youth Forum </a:t>
            </a:r>
            <a:br>
              <a:rPr lang="en-GB" b="0" dirty="0" smtClean="0">
                <a:latin typeface="+mn-lt"/>
              </a:rPr>
            </a:br>
            <a:r>
              <a:rPr lang="en-GB" b="0" dirty="0" smtClean="0">
                <a:latin typeface="+mn-lt"/>
              </a:rPr>
              <a:t>(umbrella organisation of international youth NGOs and National Youth Councils)</a:t>
            </a:r>
            <a:br>
              <a:rPr lang="en-GB" b="0" dirty="0" smtClean="0">
                <a:latin typeface="+mn-lt"/>
              </a:rPr>
            </a:br>
            <a:r>
              <a:rPr lang="en-GB" b="0" dirty="0" smtClean="0">
                <a:latin typeface="+mn-lt"/>
              </a:rPr>
              <a:t> </a:t>
            </a:r>
            <a:r>
              <a:rPr lang="en-GB" b="0" dirty="0">
                <a:latin typeface="+mn-lt"/>
              </a:rPr>
              <a:t/>
            </a:r>
            <a:br>
              <a:rPr lang="en-GB" b="0" dirty="0">
                <a:latin typeface="+mn-lt"/>
              </a:rPr>
            </a:br>
            <a:r>
              <a:rPr lang="fr-FR" b="0" dirty="0">
                <a:latin typeface="+mn-lt"/>
              </a:rPr>
              <a:t/>
            </a:r>
            <a:br>
              <a:rPr lang="fr-FR" b="0" dirty="0">
                <a:latin typeface="+mn-lt"/>
              </a:rPr>
            </a:br>
            <a:r>
              <a:rPr lang="fr-FR" dirty="0">
                <a:solidFill>
                  <a:srgbClr val="FFC000"/>
                </a:solidFill>
              </a:rPr>
              <a:t/>
            </a:r>
            <a:br>
              <a:rPr lang="fr-FR" dirty="0">
                <a:solidFill>
                  <a:srgbClr val="FFC000"/>
                </a:solidFill>
              </a:rPr>
            </a:br>
            <a:r>
              <a:rPr lang="fr-FR" dirty="0" smtClean="0">
                <a:solidFill>
                  <a:srgbClr val="FFC000"/>
                </a:solidFill>
              </a:rPr>
              <a:t/>
            </a:r>
            <a:br>
              <a:rPr lang="fr-FR" dirty="0" smtClean="0">
                <a:solidFill>
                  <a:srgbClr val="FFC000"/>
                </a:solidFill>
              </a:rPr>
            </a:br>
            <a:r>
              <a:rPr lang="fr-FR" sz="1800" b="0" dirty="0">
                <a:latin typeface="+mn-lt"/>
              </a:rPr>
              <a:t/>
            </a:r>
            <a:br>
              <a:rPr lang="fr-FR" sz="1800" b="0" dirty="0">
                <a:latin typeface="+mn-lt"/>
              </a:rPr>
            </a:br>
            <a:r>
              <a:rPr lang="fr-FR" sz="1800" b="0" dirty="0">
                <a:latin typeface="+mn-lt"/>
              </a:rPr>
              <a:t>	</a:t>
            </a:r>
            <a:br>
              <a:rPr lang="fr-FR" sz="1800" b="0" dirty="0">
                <a:latin typeface="+mn-lt"/>
              </a:rPr>
            </a:br>
            <a:r>
              <a:rPr lang="fr-FR" sz="2000" b="0" dirty="0">
                <a:latin typeface="+mn-lt"/>
              </a:rPr>
              <a:t>	</a:t>
            </a:r>
            <a:br>
              <a:rPr lang="fr-FR" sz="2000" b="0" dirty="0">
                <a:latin typeface="+mn-lt"/>
              </a:rPr>
            </a:br>
            <a:r>
              <a:rPr lang="en-GB" sz="2000" b="0" dirty="0">
                <a:latin typeface="+mn-lt"/>
              </a:rPr>
              <a:t/>
            </a:r>
            <a:br>
              <a:rPr lang="en-GB" sz="2000" b="0" dirty="0">
                <a:latin typeface="+mn-lt"/>
              </a:rPr>
            </a:br>
            <a:r>
              <a:rPr lang="en-GB" sz="2400" dirty="0" smtClean="0">
                <a:latin typeface="+mn-lt"/>
              </a:rPr>
              <a:t/>
            </a:r>
            <a:br>
              <a:rPr lang="en-GB" sz="2400" dirty="0" smtClean="0">
                <a:latin typeface="+mn-lt"/>
              </a:rPr>
            </a:br>
            <a:r>
              <a:rPr lang="en-GB" sz="2400" dirty="0" smtClean="0">
                <a:latin typeface="+mn-lt"/>
              </a:rPr>
              <a:t/>
            </a:r>
            <a:br>
              <a:rPr lang="en-GB" sz="2400" dirty="0" smtClean="0">
                <a:latin typeface="+mn-lt"/>
              </a:rPr>
            </a:br>
            <a:r>
              <a:rPr lang="en-GB" sz="2400" dirty="0">
                <a:latin typeface="+mn-lt"/>
              </a:rPr>
              <a:t/>
            </a:r>
            <a:br>
              <a:rPr lang="en-GB" sz="2400" dirty="0">
                <a:latin typeface="+mn-lt"/>
              </a:rPr>
            </a:br>
            <a:r>
              <a:rPr lang="en-GB" sz="2400" dirty="0" smtClean="0">
                <a:latin typeface="+mn-lt"/>
              </a:rPr>
              <a:t/>
            </a:r>
            <a:br>
              <a:rPr lang="en-GB" sz="2400" dirty="0" smtClean="0">
                <a:latin typeface="+mn-lt"/>
              </a:rPr>
            </a:br>
            <a:r>
              <a:rPr lang="en-GB" sz="2400" dirty="0">
                <a:latin typeface="+mn-lt"/>
              </a:rPr>
              <a:t/>
            </a:r>
            <a:br>
              <a:rPr lang="en-GB" sz="2400" dirty="0">
                <a:latin typeface="+mn-lt"/>
              </a:rPr>
            </a:br>
            <a:r>
              <a:rPr lang="en-GB" sz="2400" dirty="0" smtClean="0">
                <a:latin typeface="+mn-lt"/>
              </a:rPr>
              <a:t/>
            </a:r>
            <a:br>
              <a:rPr lang="en-GB" sz="2400" dirty="0" smtClean="0">
                <a:latin typeface="+mn-lt"/>
              </a:rPr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/>
              <a:t/>
            </a:r>
            <a:br>
              <a:rPr lang="fr-BE" dirty="0"/>
            </a:b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2EE6-6945-4E77-9814-D5F27BE04E7B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32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10" y="6038070"/>
            <a:ext cx="9906000" cy="663575"/>
          </a:xfrm>
        </p:spPr>
        <p:txBody>
          <a:bodyPr/>
          <a:lstStyle/>
          <a:p>
            <a:r>
              <a:rPr lang="fr-BE" dirty="0" smtClean="0"/>
              <a:t>			</a:t>
            </a:r>
            <a:r>
              <a:rPr lang="en-GB" sz="2400" dirty="0" smtClean="0">
                <a:ea typeface="+mn-ea"/>
                <a:cs typeface="+mn-cs"/>
              </a:rPr>
              <a:t/>
            </a:r>
            <a:br>
              <a:rPr lang="en-GB" sz="2400" dirty="0" smtClean="0">
                <a:ea typeface="+mn-ea"/>
                <a:cs typeface="+mn-cs"/>
              </a:rPr>
            </a:br>
            <a:r>
              <a:rPr lang="en-GB" dirty="0" smtClean="0">
                <a:solidFill>
                  <a:srgbClr val="FFC000"/>
                </a:solidFill>
              </a:rPr>
              <a:t>Opportunities/challenges</a:t>
            </a:r>
            <a:br>
              <a:rPr lang="en-GB" dirty="0" smtClean="0">
                <a:solidFill>
                  <a:srgbClr val="FFC000"/>
                </a:solidFill>
              </a:rPr>
            </a:br>
            <a:r>
              <a:rPr lang="en-GB" dirty="0" smtClean="0">
                <a:solidFill>
                  <a:srgbClr val="FFC000"/>
                </a:solidFill>
              </a:rPr>
              <a:t/>
            </a:r>
            <a:br>
              <a:rPr lang="en-GB" dirty="0" smtClean="0">
                <a:solidFill>
                  <a:srgbClr val="FFC000"/>
                </a:solidFill>
              </a:rPr>
            </a:br>
            <a:r>
              <a:rPr lang="en-GB" sz="2000" b="0" dirty="0">
                <a:latin typeface="+mn-lt"/>
              </a:rPr>
              <a:t>- </a:t>
            </a:r>
            <a:r>
              <a:rPr lang="en-GB" sz="2000" b="0" dirty="0" smtClean="0">
                <a:latin typeface="+mn-lt"/>
              </a:rPr>
              <a:t>Improve </a:t>
            </a:r>
            <a:r>
              <a:rPr lang="en-GB" sz="2000" b="0" dirty="0">
                <a:latin typeface="+mn-lt"/>
              </a:rPr>
              <a:t>synergies between centralised and decentralised </a:t>
            </a:r>
            <a:r>
              <a:rPr lang="en-GB" sz="2000" b="0" dirty="0" smtClean="0">
                <a:latin typeface="+mn-lt"/>
              </a:rPr>
              <a:t>level</a:t>
            </a:r>
            <a:br>
              <a:rPr lang="en-GB" sz="2000" b="0" dirty="0" smtClean="0">
                <a:latin typeface="+mn-lt"/>
              </a:rPr>
            </a:br>
            <a:r>
              <a:rPr lang="en-GB" sz="2000" b="0" dirty="0" smtClean="0">
                <a:latin typeface="+mn-lt"/>
              </a:rPr>
              <a:t/>
            </a:r>
            <a:br>
              <a:rPr lang="en-GB" sz="2000" b="0" dirty="0" smtClean="0">
                <a:latin typeface="+mn-lt"/>
              </a:rPr>
            </a:br>
            <a:r>
              <a:rPr lang="en-GB" sz="2000" b="0" dirty="0" smtClean="0">
                <a:latin typeface="+mn-lt"/>
              </a:rPr>
              <a:t>- Improve synergies between policy level and programme level</a:t>
            </a:r>
            <a:br>
              <a:rPr lang="en-GB" sz="2000" b="0" dirty="0" smtClean="0">
                <a:latin typeface="+mn-lt"/>
              </a:rPr>
            </a:br>
            <a:r>
              <a:rPr lang="en-GB" sz="2000" b="0" dirty="0">
                <a:latin typeface="+mn-lt"/>
              </a:rPr>
              <a:t/>
            </a:r>
            <a:br>
              <a:rPr lang="en-GB" sz="2000" b="0" dirty="0">
                <a:latin typeface="+mn-lt"/>
              </a:rPr>
            </a:br>
            <a:r>
              <a:rPr lang="en-GB" sz="2000" b="0" dirty="0">
                <a:latin typeface="+mn-lt"/>
              </a:rPr>
              <a:t>- Avoid </a:t>
            </a:r>
            <a:r>
              <a:rPr lang="en-GB" sz="2000" b="0" dirty="0" smtClean="0">
                <a:latin typeface="+mn-lt"/>
              </a:rPr>
              <a:t>fragmentation, focus on continuity</a:t>
            </a:r>
            <a:r>
              <a:rPr lang="en-GB" sz="2000" b="0" dirty="0">
                <a:latin typeface="+mn-lt"/>
              </a:rPr>
              <a:t/>
            </a:r>
            <a:br>
              <a:rPr lang="en-GB" sz="2000" b="0" dirty="0">
                <a:latin typeface="+mn-lt"/>
              </a:rPr>
            </a:br>
            <a:r>
              <a:rPr lang="en-GB" sz="2000" b="0" dirty="0">
                <a:latin typeface="+mn-lt"/>
              </a:rPr>
              <a:t/>
            </a:r>
            <a:br>
              <a:rPr lang="en-GB" sz="2000" b="0" dirty="0">
                <a:latin typeface="+mn-lt"/>
              </a:rPr>
            </a:br>
            <a:r>
              <a:rPr lang="en-GB" sz="2000" b="0" dirty="0" smtClean="0">
                <a:latin typeface="+mn-lt"/>
              </a:rPr>
              <a:t>- Inclusion</a:t>
            </a:r>
            <a:br>
              <a:rPr lang="en-GB" sz="2000" b="0" dirty="0" smtClean="0">
                <a:latin typeface="+mn-lt"/>
              </a:rPr>
            </a:br>
            <a:r>
              <a:rPr lang="en-GB" sz="2000" b="0" dirty="0">
                <a:latin typeface="+mn-lt"/>
              </a:rPr>
              <a:t/>
            </a:r>
            <a:br>
              <a:rPr lang="en-GB" sz="2000" b="0" dirty="0">
                <a:latin typeface="+mn-lt"/>
              </a:rPr>
            </a:br>
            <a:r>
              <a:rPr lang="en-GB" sz="2000" b="0" dirty="0" smtClean="0">
                <a:latin typeface="+mn-lt"/>
              </a:rPr>
              <a:t>- Visibility and exchange of good practice - 'let the projects speak'</a:t>
            </a:r>
            <a:br>
              <a:rPr lang="en-GB" sz="2000" b="0" dirty="0" smtClean="0">
                <a:latin typeface="+mn-lt"/>
              </a:rPr>
            </a:br>
            <a:r>
              <a:rPr lang="en-GB" sz="2000" b="0" dirty="0" smtClean="0">
                <a:latin typeface="+mn-lt"/>
              </a:rPr>
              <a:t> </a:t>
            </a:r>
            <a:r>
              <a:rPr lang="en-GB" dirty="0" smtClean="0">
                <a:solidFill>
                  <a:srgbClr val="FFC000"/>
                </a:solidFill>
              </a:rPr>
              <a:t/>
            </a:r>
            <a:br>
              <a:rPr lang="en-GB" dirty="0" smtClean="0">
                <a:solidFill>
                  <a:srgbClr val="FFC000"/>
                </a:solidFill>
              </a:rPr>
            </a:br>
            <a:r>
              <a:rPr lang="en-GB" dirty="0" smtClean="0">
                <a:solidFill>
                  <a:srgbClr val="FFC000"/>
                </a:solidFill>
              </a:rPr>
              <a:t> </a:t>
            </a:r>
            <a:br>
              <a:rPr lang="en-GB" dirty="0" smtClean="0">
                <a:solidFill>
                  <a:srgbClr val="FFC000"/>
                </a:solidFill>
              </a:rPr>
            </a:br>
            <a:r>
              <a:rPr lang="fr-FR" sz="1800" b="0" dirty="0">
                <a:latin typeface="+mn-lt"/>
              </a:rPr>
              <a:t/>
            </a:r>
            <a:br>
              <a:rPr lang="fr-FR" sz="1800" b="0" dirty="0">
                <a:latin typeface="+mn-lt"/>
              </a:rPr>
            </a:br>
            <a:r>
              <a:rPr lang="fr-FR" sz="1800" b="0" dirty="0">
                <a:latin typeface="+mn-lt"/>
              </a:rPr>
              <a:t>	</a:t>
            </a:r>
            <a:br>
              <a:rPr lang="fr-FR" sz="1800" b="0" dirty="0">
                <a:latin typeface="+mn-lt"/>
              </a:rPr>
            </a:br>
            <a:r>
              <a:rPr lang="fr-FR" sz="2000" b="0" dirty="0">
                <a:latin typeface="+mn-lt"/>
              </a:rPr>
              <a:t>	</a:t>
            </a:r>
            <a:br>
              <a:rPr lang="fr-FR" sz="2000" b="0" dirty="0">
                <a:latin typeface="+mn-lt"/>
              </a:rPr>
            </a:br>
            <a:r>
              <a:rPr lang="en-GB" sz="2000" b="0" dirty="0">
                <a:latin typeface="+mn-lt"/>
              </a:rPr>
              <a:t/>
            </a:r>
            <a:br>
              <a:rPr lang="en-GB" sz="2000" b="0" dirty="0">
                <a:latin typeface="+mn-lt"/>
              </a:rPr>
            </a:br>
            <a:r>
              <a:rPr lang="en-GB" sz="2400" dirty="0" smtClean="0">
                <a:latin typeface="+mn-lt"/>
              </a:rPr>
              <a:t/>
            </a:r>
            <a:br>
              <a:rPr lang="en-GB" sz="2400" dirty="0" smtClean="0">
                <a:latin typeface="+mn-lt"/>
              </a:rPr>
            </a:br>
            <a:r>
              <a:rPr lang="en-GB" sz="2400" dirty="0" smtClean="0">
                <a:latin typeface="+mn-lt"/>
              </a:rPr>
              <a:t/>
            </a:r>
            <a:br>
              <a:rPr lang="en-GB" sz="2400" dirty="0" smtClean="0">
                <a:latin typeface="+mn-lt"/>
              </a:rPr>
            </a:br>
            <a:r>
              <a:rPr lang="en-GB" sz="2400" dirty="0">
                <a:latin typeface="+mn-lt"/>
              </a:rPr>
              <a:t/>
            </a:r>
            <a:br>
              <a:rPr lang="en-GB" sz="2400" dirty="0">
                <a:latin typeface="+mn-lt"/>
              </a:rPr>
            </a:br>
            <a:r>
              <a:rPr lang="en-GB" sz="2400" dirty="0" smtClean="0">
                <a:latin typeface="+mn-lt"/>
              </a:rPr>
              <a:t/>
            </a:r>
            <a:br>
              <a:rPr lang="en-GB" sz="2400" dirty="0" smtClean="0">
                <a:latin typeface="+mn-lt"/>
              </a:rPr>
            </a:br>
            <a:r>
              <a:rPr lang="en-GB" sz="2400" dirty="0">
                <a:latin typeface="+mn-lt"/>
              </a:rPr>
              <a:t/>
            </a:r>
            <a:br>
              <a:rPr lang="en-GB" sz="2400" dirty="0">
                <a:latin typeface="+mn-lt"/>
              </a:rPr>
            </a:br>
            <a:r>
              <a:rPr lang="en-GB" sz="2400" dirty="0" smtClean="0">
                <a:latin typeface="+mn-lt"/>
              </a:rPr>
              <a:t/>
            </a:r>
            <a:br>
              <a:rPr lang="en-GB" sz="2400" dirty="0" smtClean="0">
                <a:latin typeface="+mn-lt"/>
              </a:rPr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/>
              <a:t/>
            </a:r>
            <a:br>
              <a:rPr lang="fr-BE" dirty="0"/>
            </a:b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2EE6-6945-4E77-9814-D5F27BE04E7B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6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57" y="2656106"/>
            <a:ext cx="9708243" cy="3886200"/>
          </a:xfrm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fr-BE" dirty="0" smtClean="0"/>
              <a:t>			  </a:t>
            </a:r>
            <a:r>
              <a:rPr lang="fr-BE" dirty="0"/>
              <a:t/>
            </a:r>
            <a:br>
              <a:rPr lang="fr-BE" dirty="0"/>
            </a:br>
            <a:r>
              <a:rPr lang="fr-BE" dirty="0" smtClean="0">
                <a:solidFill>
                  <a:srgbClr val="FFC000"/>
                </a:solidFill>
              </a:rPr>
              <a:t>Policy </a:t>
            </a:r>
            <a:r>
              <a:rPr lang="fr-BE" dirty="0" err="1" smtClean="0">
                <a:solidFill>
                  <a:srgbClr val="FFC000"/>
                </a:solidFill>
              </a:rPr>
              <a:t>framework</a:t>
            </a:r>
            <a:r>
              <a:rPr lang="fr-BE" dirty="0" smtClean="0">
                <a:solidFill>
                  <a:srgbClr val="FFC000"/>
                </a:solidFill>
              </a:rPr>
              <a:t/>
            </a:r>
            <a:br>
              <a:rPr lang="fr-BE" dirty="0" smtClean="0">
                <a:solidFill>
                  <a:srgbClr val="FFC000"/>
                </a:solidFill>
              </a:rPr>
            </a:br>
            <a:r>
              <a:rPr lang="en-GB" sz="2400" dirty="0" smtClean="0">
                <a:solidFill>
                  <a:srgbClr val="FFC000"/>
                </a:solidFill>
                <a:ea typeface="+mn-ea"/>
                <a:cs typeface="+mn-cs"/>
              </a:rPr>
              <a:t/>
            </a:r>
            <a:br>
              <a:rPr lang="en-GB" sz="2400" dirty="0" smtClean="0">
                <a:solidFill>
                  <a:srgbClr val="FFC000"/>
                </a:solidFill>
                <a:ea typeface="+mn-ea"/>
                <a:cs typeface="+mn-cs"/>
              </a:rPr>
            </a:br>
            <a:r>
              <a:rPr lang="en-GB" sz="1800" dirty="0">
                <a:ea typeface="+mn-ea"/>
                <a:cs typeface="+mn-cs"/>
              </a:rPr>
              <a:t/>
            </a:r>
            <a:br>
              <a:rPr lang="en-GB" sz="1800" dirty="0">
                <a:ea typeface="+mn-ea"/>
                <a:cs typeface="+mn-cs"/>
              </a:rPr>
            </a:br>
            <a:r>
              <a:rPr lang="en-GB" sz="2400" u="sng" dirty="0">
                <a:ea typeface="+mn-ea"/>
                <a:cs typeface="+mn-cs"/>
              </a:rPr>
              <a:t>EU Youth Strategy (2010 – 2018</a:t>
            </a:r>
            <a:r>
              <a:rPr lang="en-GB" sz="2400" u="sng" dirty="0" smtClean="0">
                <a:ea typeface="+mn-ea"/>
                <a:cs typeface="+mn-cs"/>
              </a:rPr>
              <a:t>)</a:t>
            </a:r>
            <a:br>
              <a:rPr lang="en-GB" sz="2400" u="sng" dirty="0" smtClean="0">
                <a:ea typeface="+mn-ea"/>
                <a:cs typeface="+mn-cs"/>
              </a:rPr>
            </a:br>
            <a:r>
              <a:rPr lang="en-GB" sz="2400" dirty="0" smtClean="0">
                <a:ea typeface="+mn-ea"/>
                <a:cs typeface="+mn-cs"/>
              </a:rPr>
              <a:t> </a:t>
            </a:r>
            <a:r>
              <a:rPr lang="en-GB" sz="2400" dirty="0">
                <a:ea typeface="+mn-ea"/>
                <a:cs typeface="+mn-cs"/>
              </a:rPr>
              <a:t/>
            </a:r>
            <a:br>
              <a:rPr lang="en-GB" sz="2400" dirty="0">
                <a:ea typeface="+mn-ea"/>
                <a:cs typeface="+mn-cs"/>
              </a:rPr>
            </a:br>
            <a:r>
              <a:rPr lang="en-GB" sz="2400" u="sng" dirty="0">
                <a:ea typeface="+mn-ea"/>
                <a:cs typeface="+mn-cs"/>
              </a:rPr>
              <a:t>Erasmus+ (2014 – 2020)</a:t>
            </a:r>
            <a:br>
              <a:rPr lang="en-GB" sz="2400" u="sng" dirty="0">
                <a:ea typeface="+mn-ea"/>
                <a:cs typeface="+mn-cs"/>
              </a:rPr>
            </a:br>
            <a:r>
              <a:rPr lang="en-GB" sz="2400" dirty="0" smtClean="0">
                <a:ea typeface="+mn-ea"/>
                <a:cs typeface="+mn-cs"/>
              </a:rPr>
              <a:t/>
            </a:r>
            <a:br>
              <a:rPr lang="en-GB" sz="2400" dirty="0" smtClean="0">
                <a:ea typeface="+mn-ea"/>
                <a:cs typeface="+mn-cs"/>
              </a:rPr>
            </a:br>
            <a:r>
              <a:rPr lang="en-GB" sz="2400" u="sng" dirty="0" smtClean="0">
                <a:ea typeface="+mn-ea"/>
                <a:cs typeface="+mn-cs"/>
              </a:rPr>
              <a:t>European </a:t>
            </a:r>
            <a:r>
              <a:rPr lang="en-GB" sz="2400" u="sng" dirty="0">
                <a:ea typeface="+mn-ea"/>
                <a:cs typeface="+mn-cs"/>
              </a:rPr>
              <a:t>Neighbourhood Policy (2004)</a:t>
            </a:r>
            <a:br>
              <a:rPr lang="en-GB" sz="2400" u="sng" dirty="0">
                <a:ea typeface="+mn-ea"/>
                <a:cs typeface="+mn-cs"/>
              </a:rPr>
            </a:br>
            <a:r>
              <a:rPr lang="en-GB" sz="2400" dirty="0" smtClean="0">
                <a:ea typeface="+mn-ea"/>
                <a:cs typeface="+mn-cs"/>
              </a:rPr>
              <a:t>- East and South</a:t>
            </a:r>
            <a:r>
              <a:rPr lang="en-GB" sz="2400" dirty="0">
                <a:ea typeface="+mn-ea"/>
                <a:cs typeface="+mn-cs"/>
              </a:rPr>
              <a:t>	</a:t>
            </a:r>
            <a:r>
              <a:rPr lang="en-GB" sz="2400" dirty="0" smtClean="0">
                <a:ea typeface="+mn-ea"/>
                <a:cs typeface="+mn-cs"/>
              </a:rPr>
              <a:t/>
            </a:r>
            <a:br>
              <a:rPr lang="en-GB" sz="2400" dirty="0" smtClean="0">
                <a:ea typeface="+mn-ea"/>
                <a:cs typeface="+mn-cs"/>
              </a:rPr>
            </a:br>
            <a:r>
              <a:rPr lang="en-GB" sz="2400" dirty="0" smtClean="0">
                <a:ea typeface="+mn-ea"/>
                <a:cs typeface="+mn-cs"/>
              </a:rPr>
              <a:t>- </a:t>
            </a:r>
            <a:r>
              <a:rPr lang="en-GB" sz="2400" dirty="0">
                <a:ea typeface="+mn-ea"/>
                <a:cs typeface="+mn-cs"/>
              </a:rPr>
              <a:t>stability, security, prosperity</a:t>
            </a:r>
            <a:br>
              <a:rPr lang="en-GB" sz="2400" dirty="0">
                <a:ea typeface="+mn-ea"/>
                <a:cs typeface="+mn-cs"/>
              </a:rPr>
            </a:br>
            <a:r>
              <a:rPr lang="en-GB" sz="2400" dirty="0" smtClean="0">
                <a:ea typeface="+mn-ea"/>
                <a:cs typeface="+mn-cs"/>
              </a:rPr>
              <a:t/>
            </a:r>
            <a:br>
              <a:rPr lang="en-GB" sz="2400" dirty="0" smtClean="0">
                <a:ea typeface="+mn-ea"/>
                <a:cs typeface="+mn-cs"/>
              </a:rPr>
            </a:br>
            <a:r>
              <a:rPr lang="en-GB" sz="2400" u="sng" dirty="0" smtClean="0">
                <a:ea typeface="+mn-ea"/>
                <a:cs typeface="+mn-cs"/>
              </a:rPr>
              <a:t>Review </a:t>
            </a:r>
            <a:r>
              <a:rPr lang="en-GB" sz="2400" u="sng" dirty="0">
                <a:ea typeface="+mn-ea"/>
                <a:cs typeface="+mn-cs"/>
              </a:rPr>
              <a:t>of the European Neighbourhood Policy (2015</a:t>
            </a:r>
            <a:r>
              <a:rPr lang="en-GB" sz="2400" u="sng" dirty="0" smtClean="0">
                <a:ea typeface="+mn-ea"/>
                <a:cs typeface="+mn-cs"/>
              </a:rPr>
              <a:t>)</a:t>
            </a:r>
            <a:r>
              <a:rPr lang="en-GB" sz="2400" u="sng" dirty="0">
                <a:ea typeface="+mn-ea"/>
                <a:cs typeface="+mn-cs"/>
              </a:rPr>
              <a:t/>
            </a:r>
            <a:br>
              <a:rPr lang="en-GB" sz="2400" u="sng" dirty="0">
                <a:ea typeface="+mn-ea"/>
                <a:cs typeface="+mn-cs"/>
              </a:rPr>
            </a:br>
            <a:r>
              <a:rPr lang="en-GB" sz="1800" dirty="0">
                <a:ea typeface="+mn-ea"/>
                <a:cs typeface="+mn-cs"/>
              </a:rPr>
              <a:t>	</a:t>
            </a:r>
            <a:r>
              <a:rPr lang="en-GB" sz="2400" dirty="0" smtClean="0">
                <a:latin typeface="+mn-lt"/>
              </a:rPr>
              <a:t/>
            </a:r>
            <a:br>
              <a:rPr lang="en-GB" sz="2400" dirty="0" smtClean="0">
                <a:latin typeface="+mn-lt"/>
              </a:rPr>
            </a:br>
            <a:r>
              <a:rPr lang="en-GB" sz="2400" dirty="0" smtClean="0">
                <a:latin typeface="+mn-lt"/>
              </a:rPr>
              <a:t/>
            </a:r>
            <a:br>
              <a:rPr lang="en-GB" sz="2400" dirty="0" smtClean="0">
                <a:latin typeface="+mn-lt"/>
              </a:rPr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/>
              <a:t/>
            </a:r>
            <a:br>
              <a:rPr lang="fr-BE" dirty="0"/>
            </a:b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2EE6-6945-4E77-9814-D5F27BE04E7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3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30" y="5254278"/>
            <a:ext cx="9474199" cy="663575"/>
          </a:xfrm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en-GB" sz="2400" dirty="0">
                <a:ea typeface="+mn-ea"/>
                <a:cs typeface="+mn-cs"/>
              </a:rPr>
              <a:t/>
            </a:r>
            <a:br>
              <a:rPr lang="en-GB" sz="2400" dirty="0">
                <a:ea typeface="+mn-ea"/>
                <a:cs typeface="+mn-cs"/>
              </a:rPr>
            </a:br>
            <a:r>
              <a:rPr lang="en-GB" sz="1100" b="0" dirty="0">
                <a:ea typeface="+mn-ea"/>
                <a:cs typeface="+mn-cs"/>
              </a:rPr>
              <a:t/>
            </a:r>
            <a:br>
              <a:rPr lang="en-GB" sz="1100" b="0" dirty="0">
                <a:ea typeface="+mn-ea"/>
                <a:cs typeface="+mn-cs"/>
              </a:rPr>
            </a:br>
            <a:r>
              <a:rPr lang="en-GB" dirty="0">
                <a:solidFill>
                  <a:srgbClr val="FFC000"/>
                </a:solidFill>
              </a:rPr>
              <a:t>EU Youth Strategy (2010 – 2018)</a:t>
            </a:r>
            <a:r>
              <a:rPr lang="en-GB" sz="1800" dirty="0" smtClean="0">
                <a:latin typeface="+mn-lt"/>
              </a:rPr>
              <a:t/>
            </a:r>
            <a:br>
              <a:rPr lang="en-GB" sz="1800" dirty="0" smtClean="0">
                <a:latin typeface="+mn-lt"/>
              </a:rPr>
            </a:br>
            <a:r>
              <a:rPr lang="en-GB" sz="1800" dirty="0" smtClean="0">
                <a:latin typeface="+mn-lt"/>
              </a:rPr>
              <a:t/>
            </a:r>
            <a:br>
              <a:rPr lang="en-GB" sz="1800" dirty="0" smtClean="0">
                <a:latin typeface="+mn-lt"/>
              </a:rPr>
            </a:br>
            <a:r>
              <a:rPr lang="en-GB" sz="2400" b="0" dirty="0">
                <a:latin typeface="+mn-lt"/>
              </a:rPr>
              <a:t>- </a:t>
            </a:r>
            <a:r>
              <a:rPr lang="en-GB" sz="2400" b="0" u="sng" dirty="0">
                <a:latin typeface="+mn-lt"/>
              </a:rPr>
              <a:t>Education and Training</a:t>
            </a:r>
            <a:r>
              <a:rPr lang="en-GB" sz="2400" b="0" dirty="0">
                <a:latin typeface="+mn-lt"/>
              </a:rPr>
              <a:t/>
            </a:r>
            <a:br>
              <a:rPr lang="en-GB" sz="2400" b="0" dirty="0">
                <a:latin typeface="+mn-lt"/>
              </a:rPr>
            </a:br>
            <a:r>
              <a:rPr lang="en-GB" sz="2400" b="0" dirty="0" smtClean="0">
                <a:latin typeface="+mn-lt"/>
              </a:rPr>
              <a:t>- </a:t>
            </a:r>
            <a:r>
              <a:rPr lang="en-GB" sz="2400" b="0" u="sng" dirty="0" smtClean="0">
                <a:latin typeface="+mn-lt"/>
              </a:rPr>
              <a:t>Employment </a:t>
            </a:r>
            <a:r>
              <a:rPr lang="en-GB" sz="2400" b="0" u="sng" dirty="0">
                <a:latin typeface="+mn-lt"/>
              </a:rPr>
              <a:t>and Entrepreneurship</a:t>
            </a:r>
            <a:r>
              <a:rPr lang="en-GB" sz="2400" b="0" dirty="0">
                <a:latin typeface="+mn-lt"/>
              </a:rPr>
              <a:t/>
            </a:r>
            <a:br>
              <a:rPr lang="en-GB" sz="2400" b="0" dirty="0">
                <a:latin typeface="+mn-lt"/>
              </a:rPr>
            </a:br>
            <a:r>
              <a:rPr lang="en-GB" sz="2400" b="0" dirty="0" smtClean="0">
                <a:latin typeface="+mn-lt"/>
              </a:rPr>
              <a:t>- Health </a:t>
            </a:r>
            <a:r>
              <a:rPr lang="en-GB" sz="2400" b="0" dirty="0">
                <a:latin typeface="+mn-lt"/>
              </a:rPr>
              <a:t>and Well-being</a:t>
            </a:r>
            <a:br>
              <a:rPr lang="en-GB" sz="2400" b="0" dirty="0">
                <a:latin typeface="+mn-lt"/>
              </a:rPr>
            </a:br>
            <a:r>
              <a:rPr lang="en-GB" sz="2400" b="0" dirty="0" smtClean="0">
                <a:latin typeface="+mn-lt"/>
              </a:rPr>
              <a:t>- </a:t>
            </a:r>
            <a:r>
              <a:rPr lang="en-GB" sz="2400" b="0" u="sng" dirty="0" smtClean="0">
                <a:latin typeface="+mn-lt"/>
              </a:rPr>
              <a:t>Participation</a:t>
            </a:r>
            <a:r>
              <a:rPr lang="en-GB" sz="2400" b="0" dirty="0">
                <a:latin typeface="+mn-lt"/>
              </a:rPr>
              <a:t/>
            </a:r>
            <a:br>
              <a:rPr lang="en-GB" sz="2400" b="0" dirty="0">
                <a:latin typeface="+mn-lt"/>
              </a:rPr>
            </a:br>
            <a:r>
              <a:rPr lang="en-GB" sz="2400" b="0" dirty="0" smtClean="0">
                <a:latin typeface="+mn-lt"/>
              </a:rPr>
              <a:t>- </a:t>
            </a:r>
            <a:r>
              <a:rPr lang="en-GB" sz="2400" b="0" u="sng" dirty="0" smtClean="0">
                <a:latin typeface="+mn-lt"/>
              </a:rPr>
              <a:t>Voluntary </a:t>
            </a:r>
            <a:r>
              <a:rPr lang="en-GB" sz="2400" b="0" u="sng" dirty="0">
                <a:latin typeface="+mn-lt"/>
              </a:rPr>
              <a:t>Activities</a:t>
            </a:r>
            <a:r>
              <a:rPr lang="en-GB" sz="2400" b="0" dirty="0">
                <a:latin typeface="+mn-lt"/>
              </a:rPr>
              <a:t/>
            </a:r>
            <a:br>
              <a:rPr lang="en-GB" sz="2400" b="0" dirty="0">
                <a:latin typeface="+mn-lt"/>
              </a:rPr>
            </a:br>
            <a:r>
              <a:rPr lang="en-GB" sz="2400" b="0" dirty="0" smtClean="0">
                <a:latin typeface="+mn-lt"/>
              </a:rPr>
              <a:t>- </a:t>
            </a:r>
            <a:r>
              <a:rPr lang="en-GB" sz="2400" b="0" u="sng" dirty="0" smtClean="0">
                <a:latin typeface="+mn-lt"/>
              </a:rPr>
              <a:t>Social </a:t>
            </a:r>
            <a:r>
              <a:rPr lang="en-GB" sz="2400" b="0" u="sng" dirty="0">
                <a:latin typeface="+mn-lt"/>
              </a:rPr>
              <a:t>inclusion</a:t>
            </a:r>
            <a:r>
              <a:rPr lang="en-GB" sz="2400" b="0" dirty="0">
                <a:latin typeface="+mn-lt"/>
              </a:rPr>
              <a:t/>
            </a:r>
            <a:br>
              <a:rPr lang="en-GB" sz="2400" b="0" dirty="0">
                <a:latin typeface="+mn-lt"/>
              </a:rPr>
            </a:br>
            <a:r>
              <a:rPr lang="en-GB" sz="2400" b="0" dirty="0" smtClean="0">
                <a:latin typeface="+mn-lt"/>
              </a:rPr>
              <a:t>- </a:t>
            </a:r>
            <a:r>
              <a:rPr lang="en-GB" sz="2400" b="0" u="sng" dirty="0" smtClean="0">
                <a:latin typeface="+mn-lt"/>
              </a:rPr>
              <a:t>Youth </a:t>
            </a:r>
            <a:r>
              <a:rPr lang="en-GB" sz="2400" b="0" u="sng" dirty="0">
                <a:latin typeface="+mn-lt"/>
              </a:rPr>
              <a:t>and the World</a:t>
            </a:r>
            <a:r>
              <a:rPr lang="en-GB" sz="2400" b="0" dirty="0">
                <a:latin typeface="+mn-lt"/>
              </a:rPr>
              <a:t/>
            </a:r>
            <a:br>
              <a:rPr lang="en-GB" sz="2400" b="0" dirty="0">
                <a:latin typeface="+mn-lt"/>
              </a:rPr>
            </a:br>
            <a:r>
              <a:rPr lang="en-GB" sz="2400" b="0" dirty="0" smtClean="0">
                <a:latin typeface="+mn-lt"/>
              </a:rPr>
              <a:t>- Creativity </a:t>
            </a:r>
            <a:r>
              <a:rPr lang="en-GB" sz="2400" b="0" dirty="0">
                <a:latin typeface="+mn-lt"/>
              </a:rPr>
              <a:t>and Culture</a:t>
            </a:r>
            <a:r>
              <a:rPr lang="en-GB" sz="2400" dirty="0" smtClean="0">
                <a:latin typeface="+mn-lt"/>
              </a:rPr>
              <a:t/>
            </a:r>
            <a:br>
              <a:rPr lang="en-GB" sz="2400" dirty="0" smtClean="0">
                <a:latin typeface="+mn-lt"/>
              </a:rPr>
            </a:br>
            <a:r>
              <a:rPr lang="en-GB" sz="2400" dirty="0" smtClean="0">
                <a:latin typeface="+mn-lt"/>
              </a:rPr>
              <a:t/>
            </a:r>
            <a:br>
              <a:rPr lang="en-GB" sz="2400" dirty="0" smtClean="0">
                <a:latin typeface="+mn-lt"/>
              </a:rPr>
            </a:br>
            <a:r>
              <a:rPr lang="en-GB" sz="2400" dirty="0" smtClean="0">
                <a:latin typeface="+mn-lt"/>
              </a:rPr>
              <a:t/>
            </a:r>
            <a:br>
              <a:rPr lang="en-GB" sz="2400" dirty="0" smtClean="0">
                <a:latin typeface="+mn-lt"/>
              </a:rPr>
            </a:br>
            <a:r>
              <a:rPr lang="en-GB" sz="2400" dirty="0">
                <a:latin typeface="+mn-lt"/>
              </a:rPr>
              <a:t/>
            </a:r>
            <a:br>
              <a:rPr lang="en-GB" sz="2400" dirty="0">
                <a:latin typeface="+mn-lt"/>
              </a:rPr>
            </a:br>
            <a:r>
              <a:rPr lang="en-GB" sz="2400" dirty="0" smtClean="0">
                <a:latin typeface="+mn-lt"/>
              </a:rPr>
              <a:t/>
            </a:r>
            <a:br>
              <a:rPr lang="en-GB" sz="2400" dirty="0" smtClean="0">
                <a:latin typeface="+mn-lt"/>
              </a:rPr>
            </a:br>
            <a:r>
              <a:rPr lang="en-GB" sz="2400" dirty="0">
                <a:latin typeface="+mn-lt"/>
              </a:rPr>
              <a:t/>
            </a:r>
            <a:br>
              <a:rPr lang="en-GB" sz="2400" dirty="0">
                <a:latin typeface="+mn-lt"/>
              </a:rPr>
            </a:br>
            <a:r>
              <a:rPr lang="en-GB" sz="2400" dirty="0" smtClean="0">
                <a:latin typeface="+mn-lt"/>
              </a:rPr>
              <a:t/>
            </a:r>
            <a:br>
              <a:rPr lang="en-GB" sz="2400" dirty="0" smtClean="0">
                <a:latin typeface="+mn-lt"/>
              </a:rPr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/>
              <a:t/>
            </a:r>
            <a:br>
              <a:rPr lang="fr-BE" dirty="0"/>
            </a:b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2EE6-6945-4E77-9814-D5F27BE04E7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34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30" y="5363138"/>
            <a:ext cx="9474199" cy="663575"/>
          </a:xfrm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en-GB" sz="2400" dirty="0" smtClean="0">
                <a:ea typeface="+mn-ea"/>
                <a:cs typeface="+mn-cs"/>
              </a:rPr>
              <a:t/>
            </a:r>
            <a:br>
              <a:rPr lang="en-GB" sz="2400" dirty="0" smtClean="0">
                <a:ea typeface="+mn-ea"/>
                <a:cs typeface="+mn-cs"/>
              </a:rPr>
            </a:br>
            <a:r>
              <a:rPr lang="en-GB" dirty="0">
                <a:solidFill>
                  <a:srgbClr val="FFC000"/>
                </a:solidFill>
              </a:rPr>
              <a:t>Erasmus+ Programme (2014 - 2020</a:t>
            </a:r>
            <a:r>
              <a:rPr lang="en-GB" dirty="0" smtClean="0">
                <a:solidFill>
                  <a:srgbClr val="FFC000"/>
                </a:solidFill>
              </a:rPr>
              <a:t>)</a:t>
            </a:r>
            <a:br>
              <a:rPr lang="en-GB" dirty="0" smtClean="0">
                <a:solidFill>
                  <a:srgbClr val="FFC000"/>
                </a:solidFill>
              </a:rPr>
            </a:br>
            <a:r>
              <a:rPr lang="en-GB" sz="2000" dirty="0" smtClean="0">
                <a:solidFill>
                  <a:srgbClr val="FFC000"/>
                </a:solidFill>
              </a:rPr>
              <a:t>contribution to the implementation of the EU Youth Strategy</a:t>
            </a:r>
            <a:br>
              <a:rPr lang="en-GB" sz="2000" dirty="0" smtClean="0">
                <a:solidFill>
                  <a:srgbClr val="FFC000"/>
                </a:solidFill>
              </a:rPr>
            </a:br>
            <a:r>
              <a:rPr lang="en-GB" sz="2000" dirty="0" smtClean="0">
                <a:solidFill>
                  <a:srgbClr val="FFC000"/>
                </a:solidFill>
              </a:rPr>
              <a:t>e.g. volunteering, inclusion, cooperation with Partner Countries</a:t>
            </a:r>
            <a:r>
              <a:rPr lang="en-GB" sz="2000" dirty="0">
                <a:solidFill>
                  <a:srgbClr val="FFC000"/>
                </a:solidFill>
              </a:rPr>
              <a:t/>
            </a:r>
            <a:br>
              <a:rPr lang="en-GB" sz="2000" dirty="0">
                <a:solidFill>
                  <a:srgbClr val="FFC000"/>
                </a:solidFill>
              </a:rPr>
            </a:br>
            <a:r>
              <a:rPr lang="en-GB" dirty="0">
                <a:solidFill>
                  <a:srgbClr val="FFC000"/>
                </a:solidFill>
              </a:rPr>
              <a:t/>
            </a:r>
            <a:br>
              <a:rPr lang="en-GB" dirty="0">
                <a:solidFill>
                  <a:srgbClr val="FFC000"/>
                </a:solidFill>
              </a:rPr>
            </a:br>
            <a:r>
              <a:rPr lang="en-GB" sz="2000" dirty="0" smtClean="0">
                <a:latin typeface="+mn-lt"/>
              </a:rPr>
              <a:t>Key Action 1</a:t>
            </a:r>
            <a:br>
              <a:rPr lang="en-GB" sz="2000" dirty="0" smtClean="0">
                <a:latin typeface="+mn-lt"/>
              </a:rPr>
            </a:br>
            <a:r>
              <a:rPr lang="en-GB" sz="2000" b="0" dirty="0">
                <a:latin typeface="+mn-lt"/>
              </a:rPr>
              <a:t>- Youth </a:t>
            </a:r>
            <a:r>
              <a:rPr lang="en-GB" sz="2000" b="0" dirty="0" smtClean="0">
                <a:latin typeface="+mn-lt"/>
              </a:rPr>
              <a:t>Exchanges</a:t>
            </a:r>
            <a:br>
              <a:rPr lang="en-GB" sz="2000" b="0" dirty="0" smtClean="0">
                <a:latin typeface="+mn-lt"/>
              </a:rPr>
            </a:br>
            <a:r>
              <a:rPr lang="en-GB" sz="2000" b="0" dirty="0" smtClean="0">
                <a:latin typeface="+mn-lt"/>
              </a:rPr>
              <a:t>- European Voluntary Service</a:t>
            </a:r>
            <a:br>
              <a:rPr lang="en-GB" sz="2000" b="0" dirty="0" smtClean="0">
                <a:latin typeface="+mn-lt"/>
              </a:rPr>
            </a:br>
            <a:r>
              <a:rPr lang="en-GB" sz="2000" b="0" dirty="0" smtClean="0">
                <a:latin typeface="+mn-lt"/>
              </a:rPr>
              <a:t>- Youth Workers Training and Networking</a:t>
            </a:r>
            <a:br>
              <a:rPr lang="en-GB" sz="2000" b="0" dirty="0" smtClean="0">
                <a:latin typeface="+mn-lt"/>
              </a:rPr>
            </a:br>
            <a:r>
              <a:rPr lang="en-GB" sz="2000" b="0" dirty="0">
                <a:latin typeface="+mn-lt"/>
              </a:rPr>
              <a:t/>
            </a:r>
            <a:br>
              <a:rPr lang="en-GB" sz="2000" b="0" dirty="0">
                <a:latin typeface="+mn-lt"/>
              </a:rPr>
            </a:br>
            <a:r>
              <a:rPr lang="en-GB" sz="2000" dirty="0" smtClean="0">
                <a:latin typeface="+mn-lt"/>
              </a:rPr>
              <a:t>Key Action 2</a:t>
            </a:r>
            <a:br>
              <a:rPr lang="en-GB" sz="2000" dirty="0" smtClean="0">
                <a:latin typeface="+mn-lt"/>
              </a:rPr>
            </a:br>
            <a:r>
              <a:rPr lang="en-GB" sz="2000" b="0" dirty="0">
                <a:latin typeface="+mn-lt"/>
              </a:rPr>
              <a:t>- Strategic Partnerships </a:t>
            </a:r>
            <a:r>
              <a:rPr lang="en-GB" sz="2000" b="0" dirty="0" smtClean="0">
                <a:latin typeface="+mn-lt"/>
              </a:rPr>
              <a:t>in the field of education, training and youth</a:t>
            </a:r>
            <a:r>
              <a:rPr lang="en-GB" sz="2000" b="0" dirty="0">
                <a:latin typeface="+mn-lt"/>
              </a:rPr>
              <a:t/>
            </a:r>
            <a:br>
              <a:rPr lang="en-GB" sz="2000" b="0" dirty="0">
                <a:latin typeface="+mn-lt"/>
              </a:rPr>
            </a:br>
            <a:r>
              <a:rPr lang="en-GB" sz="2000" b="0" dirty="0" smtClean="0">
                <a:latin typeface="+mn-lt"/>
              </a:rPr>
              <a:t>- </a:t>
            </a:r>
            <a:r>
              <a:rPr lang="en-GB" sz="2000" b="0" u="sng" dirty="0" smtClean="0">
                <a:latin typeface="+mn-lt"/>
              </a:rPr>
              <a:t>Capacity Building in the field of Youth</a:t>
            </a:r>
            <a:br>
              <a:rPr lang="en-GB" sz="2000" b="0" u="sng" dirty="0" smtClean="0">
                <a:latin typeface="+mn-lt"/>
              </a:rPr>
            </a:br>
            <a:r>
              <a:rPr lang="en-GB" sz="2000" b="0" dirty="0" smtClean="0">
                <a:latin typeface="+mn-lt"/>
              </a:rPr>
              <a:t>  </a:t>
            </a:r>
            <a:r>
              <a:rPr lang="en-GB" sz="2000" b="0" u="sng" dirty="0" smtClean="0">
                <a:latin typeface="+mn-lt"/>
              </a:rPr>
              <a:t>3 Windows: Eastern Partnership, Western Balkans, Tunisia)</a:t>
            </a:r>
            <a:br>
              <a:rPr lang="en-GB" sz="2000" b="0" u="sng" dirty="0" smtClean="0">
                <a:latin typeface="+mn-lt"/>
              </a:rPr>
            </a:br>
            <a:r>
              <a:rPr lang="en-GB" sz="2000" b="0" dirty="0">
                <a:latin typeface="+mn-lt"/>
              </a:rPr>
              <a:t/>
            </a:r>
            <a:br>
              <a:rPr lang="en-GB" sz="2000" b="0" dirty="0">
                <a:latin typeface="+mn-lt"/>
              </a:rPr>
            </a:br>
            <a:r>
              <a:rPr lang="en-GB" sz="2000" dirty="0" smtClean="0">
                <a:latin typeface="+mn-lt"/>
              </a:rPr>
              <a:t>Key Action 3</a:t>
            </a:r>
            <a:br>
              <a:rPr lang="en-GB" sz="2000" dirty="0" smtClean="0">
                <a:latin typeface="+mn-lt"/>
              </a:rPr>
            </a:br>
            <a:r>
              <a:rPr lang="en-GB" sz="2000" b="0" dirty="0">
                <a:latin typeface="+mn-lt"/>
              </a:rPr>
              <a:t>- Meetings </a:t>
            </a:r>
            <a:r>
              <a:rPr lang="en-GB" sz="2000" b="0" dirty="0" smtClean="0">
                <a:latin typeface="+mn-lt"/>
              </a:rPr>
              <a:t>between young people and decision-makers </a:t>
            </a:r>
            <a:br>
              <a:rPr lang="en-GB" sz="2000" b="0" dirty="0" smtClean="0">
                <a:latin typeface="+mn-lt"/>
              </a:rPr>
            </a:br>
            <a:r>
              <a:rPr lang="en-GB" sz="2000" b="0" dirty="0" smtClean="0">
                <a:latin typeface="+mn-lt"/>
              </a:rPr>
              <a:t>in the field of youth</a:t>
            </a:r>
            <a:r>
              <a:rPr lang="en-GB" sz="2400" dirty="0" smtClean="0">
                <a:latin typeface="+mn-lt"/>
              </a:rPr>
              <a:t/>
            </a:r>
            <a:br>
              <a:rPr lang="en-GB" sz="2400" dirty="0" smtClean="0">
                <a:latin typeface="+mn-lt"/>
              </a:rPr>
            </a:br>
            <a:r>
              <a:rPr lang="en-GB" sz="2400" dirty="0" smtClean="0">
                <a:latin typeface="+mn-lt"/>
              </a:rPr>
              <a:t/>
            </a:r>
            <a:br>
              <a:rPr lang="en-GB" sz="2400" dirty="0" smtClean="0">
                <a:latin typeface="+mn-lt"/>
              </a:rPr>
            </a:br>
            <a:r>
              <a:rPr lang="en-GB" sz="2400" dirty="0" smtClean="0">
                <a:latin typeface="+mn-lt"/>
              </a:rPr>
              <a:t/>
            </a:r>
            <a:br>
              <a:rPr lang="en-GB" sz="2400" dirty="0" smtClean="0">
                <a:latin typeface="+mn-lt"/>
              </a:rPr>
            </a:br>
            <a:r>
              <a:rPr lang="en-GB" sz="2400" dirty="0">
                <a:latin typeface="+mn-lt"/>
              </a:rPr>
              <a:t/>
            </a:r>
            <a:br>
              <a:rPr lang="en-GB" sz="2400" dirty="0">
                <a:latin typeface="+mn-lt"/>
              </a:rPr>
            </a:br>
            <a:r>
              <a:rPr lang="en-GB" sz="2400" dirty="0" smtClean="0">
                <a:latin typeface="+mn-lt"/>
              </a:rPr>
              <a:t/>
            </a:r>
            <a:br>
              <a:rPr lang="en-GB" sz="2400" dirty="0" smtClean="0">
                <a:latin typeface="+mn-lt"/>
              </a:rPr>
            </a:br>
            <a:r>
              <a:rPr lang="en-GB" sz="2400" dirty="0">
                <a:latin typeface="+mn-lt"/>
              </a:rPr>
              <a:t/>
            </a:r>
            <a:br>
              <a:rPr lang="en-GB" sz="2400" dirty="0">
                <a:latin typeface="+mn-lt"/>
              </a:rPr>
            </a:br>
            <a:r>
              <a:rPr lang="en-GB" sz="2400" dirty="0" smtClean="0">
                <a:latin typeface="+mn-lt"/>
              </a:rPr>
              <a:t/>
            </a:r>
            <a:br>
              <a:rPr lang="en-GB" sz="2400" dirty="0" smtClean="0">
                <a:latin typeface="+mn-lt"/>
              </a:rPr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/>
              <a:t/>
            </a:r>
            <a:br>
              <a:rPr lang="fr-BE" dirty="0"/>
            </a:b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2EE6-6945-4E77-9814-D5F27BE04E7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97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30" y="4133020"/>
            <a:ext cx="9474199" cy="663575"/>
          </a:xfrm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en-GB" dirty="0">
                <a:solidFill>
                  <a:srgbClr val="FFC000"/>
                </a:solidFill>
              </a:rPr>
              <a:t>Review of the European Neighbourhood Policy (2015</a:t>
            </a:r>
            <a:r>
              <a:rPr lang="en-GB" dirty="0" smtClean="0">
                <a:solidFill>
                  <a:srgbClr val="FFC000"/>
                </a:solidFill>
              </a:rPr>
              <a:t>)</a:t>
            </a:r>
            <a:br>
              <a:rPr lang="en-GB" dirty="0" smtClean="0">
                <a:solidFill>
                  <a:srgbClr val="FFC000"/>
                </a:solidFill>
              </a:rPr>
            </a:br>
            <a:r>
              <a:rPr lang="en-GB" dirty="0">
                <a:solidFill>
                  <a:srgbClr val="FFC000"/>
                </a:solidFill>
              </a:rPr>
              <a:t/>
            </a:r>
            <a:br>
              <a:rPr lang="en-GB" dirty="0">
                <a:solidFill>
                  <a:srgbClr val="FFC000"/>
                </a:solidFill>
              </a:rPr>
            </a:br>
            <a:r>
              <a:rPr lang="en-GB" sz="2400" b="0" dirty="0" smtClean="0">
                <a:latin typeface="+mn-lt"/>
              </a:rPr>
              <a:t>- Youth highlighted as "key to stabilising societies in the 	neighbourhood";</a:t>
            </a:r>
            <a:br>
              <a:rPr lang="en-GB" sz="2400" b="0" dirty="0" smtClean="0">
                <a:latin typeface="+mn-lt"/>
              </a:rPr>
            </a:br>
            <a:r>
              <a:rPr lang="en-GB" sz="2400" b="0" dirty="0" smtClean="0">
                <a:latin typeface="+mn-lt"/>
              </a:rPr>
              <a:t>- Need to develop further </a:t>
            </a:r>
            <a:r>
              <a:rPr lang="en-GB" sz="2400" b="0" u="sng" dirty="0" smtClean="0">
                <a:latin typeface="+mn-lt"/>
              </a:rPr>
              <a:t>employment</a:t>
            </a:r>
            <a:r>
              <a:rPr lang="en-GB" sz="2400" b="0" dirty="0" smtClean="0">
                <a:latin typeface="+mn-lt"/>
              </a:rPr>
              <a:t> options for youth</a:t>
            </a:r>
            <a:br>
              <a:rPr lang="en-GB" sz="2400" b="0" dirty="0" smtClean="0">
                <a:latin typeface="+mn-lt"/>
              </a:rPr>
            </a:br>
            <a:r>
              <a:rPr lang="en-GB" sz="2400" b="0" dirty="0" smtClean="0">
                <a:latin typeface="+mn-lt"/>
              </a:rPr>
              <a:t>- Focus on </a:t>
            </a:r>
            <a:r>
              <a:rPr lang="en-GB" sz="2400" b="0" u="sng" dirty="0" smtClean="0">
                <a:latin typeface="+mn-lt"/>
              </a:rPr>
              <a:t>jobs and skills,</a:t>
            </a:r>
            <a:r>
              <a:rPr lang="en-GB" sz="2400" b="0" dirty="0" smtClean="0">
                <a:latin typeface="+mn-lt"/>
              </a:rPr>
              <a:t> particularly of the young</a:t>
            </a:r>
            <a:br>
              <a:rPr lang="en-GB" sz="2400" b="0" dirty="0" smtClean="0">
                <a:latin typeface="+mn-lt"/>
              </a:rPr>
            </a:br>
            <a:r>
              <a:rPr lang="en-GB" sz="2400" b="0" dirty="0" smtClean="0">
                <a:latin typeface="+mn-lt"/>
              </a:rPr>
              <a:t>- Step up support for </a:t>
            </a:r>
            <a:r>
              <a:rPr lang="en-GB" sz="2400" b="0" u="sng" dirty="0" smtClean="0">
                <a:latin typeface="+mn-lt"/>
              </a:rPr>
              <a:t>Erasmus+</a:t>
            </a:r>
            <a:r>
              <a:rPr lang="en-GB" sz="2400" b="0" dirty="0" smtClean="0">
                <a:latin typeface="+mn-lt"/>
              </a:rPr>
              <a:t/>
            </a:r>
            <a:br>
              <a:rPr lang="en-GB" sz="2400" b="0" dirty="0" smtClean="0">
                <a:latin typeface="+mn-lt"/>
              </a:rPr>
            </a:br>
            <a:r>
              <a:rPr lang="en-GB" sz="2400" b="0" dirty="0" smtClean="0">
                <a:latin typeface="+mn-lt"/>
              </a:rPr>
              <a:t>- New emphasis on vocational training</a:t>
            </a:r>
            <a:br>
              <a:rPr lang="en-GB" sz="2400" b="0" dirty="0" smtClean="0">
                <a:latin typeface="+mn-lt"/>
              </a:rPr>
            </a:br>
            <a:r>
              <a:rPr lang="en-GB" sz="2400" b="0" dirty="0" smtClean="0">
                <a:latin typeface="+mn-lt"/>
              </a:rPr>
              <a:t>- New incentives for 'brain circulation'</a:t>
            </a:r>
            <a:br>
              <a:rPr lang="en-GB" sz="2400" b="0" dirty="0" smtClean="0">
                <a:latin typeface="+mn-lt"/>
              </a:rPr>
            </a:br>
            <a:r>
              <a:rPr lang="en-GB" sz="2400" b="0" dirty="0" smtClean="0">
                <a:latin typeface="+mn-lt"/>
              </a:rPr>
              <a:t>- Fostering </a:t>
            </a:r>
            <a:r>
              <a:rPr lang="en-GB" sz="2400" b="0" u="sng" dirty="0" smtClean="0">
                <a:latin typeface="+mn-lt"/>
              </a:rPr>
              <a:t>out-of-school education (non-formal learning)</a:t>
            </a:r>
            <a:br>
              <a:rPr lang="en-GB" sz="2400" b="0" u="sng" dirty="0" smtClean="0">
                <a:latin typeface="+mn-lt"/>
              </a:rPr>
            </a:br>
            <a:r>
              <a:rPr lang="en-GB" sz="2400" b="0" dirty="0" smtClean="0">
                <a:latin typeface="+mn-lt"/>
              </a:rPr>
              <a:t>- Involvement of youth organisations in preventing 	radicalisation 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dirty="0"/>
              <a:t/>
            </a:r>
            <a:br>
              <a:rPr lang="fr-BE" dirty="0"/>
            </a:b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2EE6-6945-4E77-9814-D5F27BE04E7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49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6" y="5504656"/>
            <a:ext cx="9906000" cy="663575"/>
          </a:xfrm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fr-BE" dirty="0" smtClean="0"/>
              <a:t>			</a:t>
            </a:r>
            <a:r>
              <a:rPr lang="en-GB" sz="2400" dirty="0" smtClean="0">
                <a:ea typeface="+mn-ea"/>
                <a:cs typeface="+mn-cs"/>
              </a:rPr>
              <a:t/>
            </a:r>
            <a:br>
              <a:rPr lang="en-GB" sz="2400" dirty="0" smtClean="0">
                <a:ea typeface="+mn-ea"/>
                <a:cs typeface="+mn-cs"/>
              </a:rPr>
            </a:br>
            <a:r>
              <a:rPr lang="en-GB" dirty="0" smtClean="0">
                <a:solidFill>
                  <a:srgbClr val="FFC000"/>
                </a:solidFill>
              </a:rPr>
              <a:t>Eastern Partnership</a:t>
            </a:r>
            <a:br>
              <a:rPr lang="en-GB" dirty="0" smtClean="0">
                <a:solidFill>
                  <a:srgbClr val="FFC000"/>
                </a:solidFill>
              </a:rPr>
            </a:br>
            <a:r>
              <a:rPr lang="en-GB" sz="2000" b="0" dirty="0" smtClean="0">
                <a:latin typeface="+mn-lt"/>
              </a:rPr>
              <a:t/>
            </a:r>
            <a:br>
              <a:rPr lang="en-GB" sz="2000" b="0" dirty="0" smtClean="0">
                <a:latin typeface="+mn-lt"/>
              </a:rPr>
            </a:br>
            <a:r>
              <a:rPr lang="en-GB" sz="2000" b="0" u="sng" dirty="0" smtClean="0">
                <a:latin typeface="+mn-lt"/>
              </a:rPr>
              <a:t>Eastern Partnership – since 2009</a:t>
            </a:r>
            <a:r>
              <a:rPr lang="en-GB" sz="2000" b="0" dirty="0" smtClean="0">
                <a:latin typeface="+mn-lt"/>
              </a:rPr>
              <a:t/>
            </a:r>
            <a:br>
              <a:rPr lang="en-GB" sz="2000" b="0" dirty="0" smtClean="0">
                <a:latin typeface="+mn-lt"/>
              </a:rPr>
            </a:br>
            <a:r>
              <a:rPr lang="en-GB" sz="2000" b="0" dirty="0" smtClean="0">
                <a:latin typeface="+mn-lt"/>
              </a:rPr>
              <a:t/>
            </a:r>
            <a:br>
              <a:rPr lang="en-GB" sz="2000" b="0" dirty="0" smtClean="0">
                <a:latin typeface="+mn-lt"/>
              </a:rPr>
            </a:br>
            <a:r>
              <a:rPr lang="en-GB" sz="2000" b="0" u="sng" dirty="0" smtClean="0">
                <a:latin typeface="+mn-lt"/>
              </a:rPr>
              <a:t>Association Agreements</a:t>
            </a:r>
            <a:br>
              <a:rPr lang="en-GB" sz="2000" b="0" u="sng" dirty="0" smtClean="0">
                <a:latin typeface="+mn-lt"/>
              </a:rPr>
            </a:br>
            <a:r>
              <a:rPr lang="en-GB" sz="2000" b="0" dirty="0" smtClean="0">
                <a:latin typeface="+mn-lt"/>
              </a:rPr>
              <a:t>	Georgia, Moldova, Ukraine</a:t>
            </a:r>
            <a:br>
              <a:rPr lang="en-GB" sz="2000" b="0" dirty="0" smtClean="0">
                <a:latin typeface="+mn-lt"/>
              </a:rPr>
            </a:br>
            <a:r>
              <a:rPr lang="en-GB" sz="2000" b="0" dirty="0">
                <a:latin typeface="+mn-lt"/>
              </a:rPr>
              <a:t/>
            </a:r>
            <a:br>
              <a:rPr lang="en-GB" sz="2000" b="0" dirty="0">
                <a:latin typeface="+mn-lt"/>
              </a:rPr>
            </a:br>
            <a:r>
              <a:rPr lang="en-GB" sz="2000" b="0" u="sng" dirty="0" smtClean="0">
                <a:latin typeface="+mn-lt"/>
              </a:rPr>
              <a:t>Eastern Partnership </a:t>
            </a:r>
            <a:r>
              <a:rPr lang="en-GB" sz="2000" b="0" u="sng" dirty="0">
                <a:latin typeface="+mn-lt"/>
              </a:rPr>
              <a:t>Youth Forums</a:t>
            </a:r>
            <a:br>
              <a:rPr lang="en-GB" sz="2000" b="0" u="sng" dirty="0">
                <a:latin typeface="+mn-lt"/>
              </a:rPr>
            </a:br>
            <a:r>
              <a:rPr lang="en-GB" sz="2000" b="0" dirty="0" smtClean="0">
                <a:latin typeface="+mn-lt"/>
              </a:rPr>
              <a:t>	- 1</a:t>
            </a:r>
            <a:r>
              <a:rPr lang="en-GB" sz="2000" b="0" baseline="30000" dirty="0" smtClean="0">
                <a:latin typeface="+mn-lt"/>
              </a:rPr>
              <a:t>st</a:t>
            </a:r>
            <a:r>
              <a:rPr lang="en-GB" sz="2000" b="0" dirty="0" smtClean="0">
                <a:latin typeface="+mn-lt"/>
              </a:rPr>
              <a:t> and 2</a:t>
            </a:r>
            <a:r>
              <a:rPr lang="en-GB" sz="2000" b="0" baseline="30000" dirty="0" smtClean="0">
                <a:latin typeface="+mn-lt"/>
              </a:rPr>
              <a:t>nd</a:t>
            </a:r>
            <a:r>
              <a:rPr lang="en-GB" sz="2000" b="0" dirty="0" smtClean="0">
                <a:latin typeface="+mn-lt"/>
              </a:rPr>
              <a:t> Eastern </a:t>
            </a:r>
            <a:r>
              <a:rPr lang="en-GB" sz="2000" b="0" dirty="0">
                <a:latin typeface="+mn-lt"/>
              </a:rPr>
              <a:t>Partnership Youth Forums: Lithuania and Latvia</a:t>
            </a:r>
            <a:br>
              <a:rPr lang="en-GB" sz="2000" b="0" dirty="0">
                <a:latin typeface="+mn-lt"/>
              </a:rPr>
            </a:br>
            <a:r>
              <a:rPr lang="en-GB" sz="2000" b="0" dirty="0" smtClean="0">
                <a:latin typeface="+mn-lt"/>
              </a:rPr>
              <a:t>	- 3</a:t>
            </a:r>
            <a:r>
              <a:rPr lang="en-GB" sz="2000" b="0" baseline="30000" dirty="0" smtClean="0">
                <a:latin typeface="+mn-lt"/>
              </a:rPr>
              <a:t>rd</a:t>
            </a:r>
            <a:r>
              <a:rPr lang="en-GB" sz="2000" b="0" dirty="0" smtClean="0">
                <a:latin typeface="+mn-lt"/>
              </a:rPr>
              <a:t> Eastern </a:t>
            </a:r>
            <a:r>
              <a:rPr lang="en-GB" sz="2000" b="0" dirty="0">
                <a:latin typeface="+mn-lt"/>
              </a:rPr>
              <a:t>Partnership Youth Forum - Poland</a:t>
            </a:r>
            <a:r>
              <a:rPr lang="en-GB" sz="2000" b="0" u="sng" dirty="0">
                <a:latin typeface="+mn-lt"/>
              </a:rPr>
              <a:t/>
            </a:r>
            <a:br>
              <a:rPr lang="en-GB" sz="2000" b="0" u="sng" dirty="0">
                <a:latin typeface="+mn-lt"/>
              </a:rPr>
            </a:br>
            <a:r>
              <a:rPr lang="en-GB" sz="2000" b="0" u="sng" dirty="0" smtClean="0">
                <a:latin typeface="+mn-lt"/>
              </a:rPr>
              <a:t/>
            </a:r>
            <a:br>
              <a:rPr lang="en-GB" sz="2000" b="0" u="sng" dirty="0" smtClean="0">
                <a:latin typeface="+mn-lt"/>
              </a:rPr>
            </a:br>
            <a:r>
              <a:rPr lang="en-GB" sz="2000" b="0" dirty="0" smtClean="0">
                <a:latin typeface="+mn-lt"/>
              </a:rPr>
              <a:t>	- Focus on priority issues (inclusion, employability, participation)</a:t>
            </a:r>
            <a:br>
              <a:rPr lang="en-GB" sz="2000" b="0" dirty="0" smtClean="0">
                <a:latin typeface="+mn-lt"/>
              </a:rPr>
            </a:br>
            <a:r>
              <a:rPr lang="en-GB" sz="2000" b="0" dirty="0">
                <a:latin typeface="+mn-lt"/>
              </a:rPr>
              <a:t>	</a:t>
            </a:r>
            <a:r>
              <a:rPr lang="en-GB" sz="2000" b="0" dirty="0" smtClean="0">
                <a:latin typeface="+mn-lt"/>
              </a:rPr>
              <a:t>- Impact on Eastern Partnership Summits</a:t>
            </a:r>
            <a:br>
              <a:rPr lang="en-GB" sz="2000" b="0" dirty="0" smtClean="0">
                <a:latin typeface="+mn-lt"/>
              </a:rPr>
            </a:br>
            <a:r>
              <a:rPr lang="en-GB" sz="2000" b="0" dirty="0">
                <a:latin typeface="+mn-lt"/>
              </a:rPr>
              <a:t/>
            </a:r>
            <a:br>
              <a:rPr lang="en-GB" sz="2000" b="0" dirty="0">
                <a:latin typeface="+mn-lt"/>
              </a:rPr>
            </a:br>
            <a:r>
              <a:rPr lang="en-GB" sz="2000" b="0" u="sng" dirty="0" smtClean="0">
                <a:latin typeface="+mn-lt"/>
              </a:rPr>
              <a:t>Eastern Partnership Platform 4</a:t>
            </a:r>
            <a:r>
              <a:rPr lang="en-GB" sz="2000" b="0" dirty="0" smtClean="0">
                <a:latin typeface="+mn-lt"/>
              </a:rPr>
              <a:t> – contacts between people</a:t>
            </a:r>
            <a:br>
              <a:rPr lang="en-GB" sz="2000" b="0" dirty="0" smtClean="0">
                <a:latin typeface="+mn-lt"/>
              </a:rPr>
            </a:br>
            <a:r>
              <a:rPr lang="en-GB" sz="2000" b="0" u="sng" dirty="0" smtClean="0">
                <a:latin typeface="+mn-lt"/>
              </a:rPr>
              <a:t/>
            </a:r>
            <a:br>
              <a:rPr lang="en-GB" sz="2000" b="0" u="sng" dirty="0" smtClean="0">
                <a:latin typeface="+mn-lt"/>
              </a:rPr>
            </a:br>
            <a:r>
              <a:rPr lang="en-GB" sz="2000" b="0" dirty="0" smtClean="0">
                <a:latin typeface="+mn-lt"/>
              </a:rPr>
              <a:t>	 </a:t>
            </a:r>
            <a:br>
              <a:rPr lang="en-GB" sz="2000" b="0" dirty="0" smtClean="0">
                <a:latin typeface="+mn-lt"/>
              </a:rPr>
            </a:br>
            <a:r>
              <a:rPr lang="en-GB" sz="2000" b="0" dirty="0">
                <a:latin typeface="+mn-lt"/>
              </a:rPr>
              <a:t/>
            </a:r>
            <a:br>
              <a:rPr lang="en-GB" sz="2000" b="0" dirty="0">
                <a:latin typeface="+mn-lt"/>
              </a:rPr>
            </a:br>
            <a:r>
              <a:rPr lang="en-GB" sz="2000" b="0" dirty="0" smtClean="0">
                <a:latin typeface="+mn-lt"/>
              </a:rPr>
              <a:t/>
            </a:r>
            <a:br>
              <a:rPr lang="en-GB" sz="2000" b="0" dirty="0" smtClean="0">
                <a:latin typeface="+mn-lt"/>
              </a:rPr>
            </a:br>
            <a:r>
              <a:rPr lang="en-GB" sz="2400" dirty="0" smtClean="0">
                <a:latin typeface="+mn-lt"/>
              </a:rPr>
              <a:t/>
            </a:r>
            <a:br>
              <a:rPr lang="en-GB" sz="2400" dirty="0" smtClean="0">
                <a:latin typeface="+mn-lt"/>
              </a:rPr>
            </a:br>
            <a:r>
              <a:rPr lang="en-GB" sz="2400" dirty="0" smtClean="0">
                <a:latin typeface="+mn-lt"/>
              </a:rPr>
              <a:t/>
            </a:r>
            <a:br>
              <a:rPr lang="en-GB" sz="2400" dirty="0" smtClean="0">
                <a:latin typeface="+mn-lt"/>
              </a:rPr>
            </a:br>
            <a:r>
              <a:rPr lang="en-GB" sz="2400" dirty="0">
                <a:latin typeface="+mn-lt"/>
              </a:rPr>
              <a:t/>
            </a:r>
            <a:br>
              <a:rPr lang="en-GB" sz="2400" dirty="0">
                <a:latin typeface="+mn-lt"/>
              </a:rPr>
            </a:br>
            <a:r>
              <a:rPr lang="en-GB" sz="2400" dirty="0" smtClean="0">
                <a:latin typeface="+mn-lt"/>
              </a:rPr>
              <a:t/>
            </a:r>
            <a:br>
              <a:rPr lang="en-GB" sz="2400" dirty="0" smtClean="0">
                <a:latin typeface="+mn-lt"/>
              </a:rPr>
            </a:br>
            <a:r>
              <a:rPr lang="en-GB" sz="2400" dirty="0">
                <a:latin typeface="+mn-lt"/>
              </a:rPr>
              <a:t/>
            </a:r>
            <a:br>
              <a:rPr lang="en-GB" sz="2400" dirty="0">
                <a:latin typeface="+mn-lt"/>
              </a:rPr>
            </a:br>
            <a:r>
              <a:rPr lang="en-GB" sz="2400" dirty="0" smtClean="0">
                <a:latin typeface="+mn-lt"/>
              </a:rPr>
              <a:t/>
            </a:r>
            <a:br>
              <a:rPr lang="en-GB" sz="2400" dirty="0" smtClean="0">
                <a:latin typeface="+mn-lt"/>
              </a:rPr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/>
              <a:t/>
            </a:r>
            <a:br>
              <a:rPr lang="fr-BE" dirty="0"/>
            </a:b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2EE6-6945-4E77-9814-D5F27BE04E7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15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90" y="5929210"/>
            <a:ext cx="9906000" cy="663575"/>
          </a:xfrm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fr-BE" dirty="0" smtClean="0"/>
              <a:t>			</a:t>
            </a:r>
            <a:r>
              <a:rPr lang="en-GB" sz="2400" dirty="0" smtClean="0">
                <a:ea typeface="+mn-ea"/>
                <a:cs typeface="+mn-cs"/>
              </a:rPr>
              <a:t/>
            </a:r>
            <a:br>
              <a:rPr lang="en-GB" sz="2400" dirty="0" smtClean="0">
                <a:ea typeface="+mn-ea"/>
                <a:cs typeface="+mn-cs"/>
              </a:rPr>
            </a:br>
            <a:r>
              <a:rPr lang="en-GB" dirty="0" smtClean="0">
                <a:solidFill>
                  <a:srgbClr val="FFC000"/>
                </a:solidFill>
              </a:rPr>
              <a:t>Eastern </a:t>
            </a:r>
            <a:r>
              <a:rPr lang="en-GB" dirty="0" smtClean="0">
                <a:solidFill>
                  <a:srgbClr val="FFC000"/>
                </a:solidFill>
              </a:rPr>
              <a:t>Partnership</a:t>
            </a:r>
            <a:r>
              <a:rPr lang="en-GB" dirty="0" smtClean="0">
                <a:solidFill>
                  <a:srgbClr val="FFC000"/>
                </a:solidFill>
              </a:rPr>
              <a:t/>
            </a:r>
            <a:br>
              <a:rPr lang="en-GB" dirty="0" smtClean="0">
                <a:solidFill>
                  <a:srgbClr val="FFC000"/>
                </a:solidFill>
              </a:rPr>
            </a:br>
            <a:r>
              <a:rPr lang="en-GB" sz="2000" b="0" dirty="0" smtClean="0">
                <a:latin typeface="+mn-lt"/>
              </a:rPr>
              <a:t/>
            </a:r>
            <a:br>
              <a:rPr lang="en-GB" sz="2000" b="0" dirty="0" smtClean="0">
                <a:latin typeface="+mn-lt"/>
              </a:rPr>
            </a:br>
            <a:r>
              <a:rPr lang="en-GB" sz="2400" dirty="0"/>
              <a:t>EU4Youth programme </a:t>
            </a:r>
            <a:r>
              <a:rPr lang="en-GB" sz="1800" dirty="0"/>
              <a:t>(2017 – 2018)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b="0" dirty="0"/>
              <a:t>Building on the success of the </a:t>
            </a:r>
            <a:r>
              <a:rPr lang="en-GB" sz="2000" b="0" dirty="0" err="1"/>
              <a:t>EaP</a:t>
            </a:r>
            <a:r>
              <a:rPr lang="en-GB" sz="2000" b="0" dirty="0"/>
              <a:t> Youth Window in 2012 and 2013</a:t>
            </a:r>
            <a:br>
              <a:rPr lang="en-GB" sz="2000" b="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				</a:t>
            </a:r>
            <a:r>
              <a:rPr lang="en-GB" sz="2000" b="0" dirty="0"/>
              <a:t>3 components</a:t>
            </a:r>
            <a:br>
              <a:rPr lang="en-GB" sz="2000" b="0" dirty="0"/>
            </a:br>
            <a:r>
              <a:rPr lang="en-GB" sz="2000" u="sng" dirty="0"/>
              <a:t>Eastern Partnership Youth Window</a:t>
            </a:r>
            <a:r>
              <a:rPr lang="en-GB" sz="2000" b="0" u="sng" dirty="0"/>
              <a:t> – in total 9 Mio EUR (2017, 2018)</a:t>
            </a:r>
            <a:br>
              <a:rPr lang="en-GB" sz="2000" b="0" u="sng" dirty="0"/>
            </a:br>
            <a:r>
              <a:rPr lang="en-GB" sz="2000" b="0" dirty="0"/>
              <a:t>	- Civil Society Fellowships</a:t>
            </a:r>
            <a:br>
              <a:rPr lang="en-GB" sz="2000" b="0" dirty="0"/>
            </a:br>
            <a:r>
              <a:rPr lang="en-GB" sz="2000" b="0" dirty="0"/>
              <a:t>	- Partnerships for Entrepreneurship</a:t>
            </a:r>
            <a:br>
              <a:rPr lang="en-GB" sz="2000" b="0" dirty="0"/>
            </a:br>
            <a:r>
              <a:rPr lang="en-GB" sz="2000" b="0" dirty="0"/>
              <a:t/>
            </a:r>
            <a:br>
              <a:rPr lang="en-GB" sz="2000" b="0" dirty="0"/>
            </a:br>
            <a:r>
              <a:rPr lang="en-GB" sz="2000" b="0" u="sng" dirty="0"/>
              <a:t>EU4Youth Grant scheme </a:t>
            </a:r>
            <a:br>
              <a:rPr lang="en-GB" sz="2000" b="0" u="sng" dirty="0"/>
            </a:br>
            <a:r>
              <a:rPr lang="en-GB" sz="2000" b="0" dirty="0"/>
              <a:t>	- Policy development regarding youth entrepreneurship and 		  disadvantaged youth</a:t>
            </a:r>
            <a:br>
              <a:rPr lang="en-GB" sz="2000" b="0" dirty="0"/>
            </a:br>
            <a:r>
              <a:rPr lang="en-GB" sz="2000" b="0" dirty="0"/>
              <a:t/>
            </a:r>
            <a:br>
              <a:rPr lang="en-GB" sz="2000" b="0" dirty="0"/>
            </a:br>
            <a:r>
              <a:rPr lang="en-GB" sz="2000" b="0" u="sng" dirty="0"/>
              <a:t>EU4Youth Coordination</a:t>
            </a:r>
            <a:br>
              <a:rPr lang="en-GB" sz="2000" b="0" u="sng" dirty="0"/>
            </a:br>
            <a:r>
              <a:rPr lang="en-GB" sz="2000" b="0" dirty="0"/>
              <a:t>	- Monitoring, Alumni Network for "Fellows" etc. </a:t>
            </a:r>
            <a:br>
              <a:rPr lang="en-GB" sz="2000" b="0" dirty="0"/>
            </a:br>
            <a:r>
              <a:rPr lang="en-GB" sz="2000" b="0" dirty="0" smtClean="0">
                <a:latin typeface="+mn-lt"/>
              </a:rPr>
              <a:t/>
            </a:r>
            <a:br>
              <a:rPr lang="en-GB" sz="2000" b="0" dirty="0" smtClean="0">
                <a:latin typeface="+mn-lt"/>
              </a:rPr>
            </a:br>
            <a:r>
              <a:rPr lang="en-GB" sz="2000" b="0" u="sng" dirty="0" smtClean="0">
                <a:latin typeface="+mn-lt"/>
              </a:rPr>
              <a:t/>
            </a:r>
            <a:br>
              <a:rPr lang="en-GB" sz="2000" b="0" u="sng" dirty="0" smtClean="0">
                <a:latin typeface="+mn-lt"/>
              </a:rPr>
            </a:br>
            <a:r>
              <a:rPr lang="en-GB" sz="2000" b="0" dirty="0" smtClean="0">
                <a:latin typeface="+mn-lt"/>
              </a:rPr>
              <a:t>	 </a:t>
            </a:r>
            <a:br>
              <a:rPr lang="en-GB" sz="2000" b="0" dirty="0" smtClean="0">
                <a:latin typeface="+mn-lt"/>
              </a:rPr>
            </a:br>
            <a:r>
              <a:rPr lang="en-GB" sz="2000" b="0" dirty="0">
                <a:latin typeface="+mn-lt"/>
              </a:rPr>
              <a:t/>
            </a:r>
            <a:br>
              <a:rPr lang="en-GB" sz="2000" b="0" dirty="0">
                <a:latin typeface="+mn-lt"/>
              </a:rPr>
            </a:br>
            <a:r>
              <a:rPr lang="en-GB" sz="2000" b="0" dirty="0" smtClean="0">
                <a:latin typeface="+mn-lt"/>
              </a:rPr>
              <a:t/>
            </a:r>
            <a:br>
              <a:rPr lang="en-GB" sz="2000" b="0" dirty="0" smtClean="0">
                <a:latin typeface="+mn-lt"/>
              </a:rPr>
            </a:br>
            <a:r>
              <a:rPr lang="en-GB" sz="2400" dirty="0" smtClean="0">
                <a:latin typeface="+mn-lt"/>
              </a:rPr>
              <a:t/>
            </a:r>
            <a:br>
              <a:rPr lang="en-GB" sz="2400" dirty="0" smtClean="0">
                <a:latin typeface="+mn-lt"/>
              </a:rPr>
            </a:br>
            <a:r>
              <a:rPr lang="en-GB" sz="2400" dirty="0" smtClean="0">
                <a:latin typeface="+mn-lt"/>
              </a:rPr>
              <a:t/>
            </a:r>
            <a:br>
              <a:rPr lang="en-GB" sz="2400" dirty="0" smtClean="0">
                <a:latin typeface="+mn-lt"/>
              </a:rPr>
            </a:br>
            <a:r>
              <a:rPr lang="en-GB" sz="2400" dirty="0">
                <a:latin typeface="+mn-lt"/>
              </a:rPr>
              <a:t/>
            </a:r>
            <a:br>
              <a:rPr lang="en-GB" sz="2400" dirty="0">
                <a:latin typeface="+mn-lt"/>
              </a:rPr>
            </a:br>
            <a:r>
              <a:rPr lang="en-GB" sz="2400" dirty="0" smtClean="0">
                <a:latin typeface="+mn-lt"/>
              </a:rPr>
              <a:t/>
            </a:r>
            <a:br>
              <a:rPr lang="en-GB" sz="2400" dirty="0" smtClean="0">
                <a:latin typeface="+mn-lt"/>
              </a:rPr>
            </a:br>
            <a:r>
              <a:rPr lang="en-GB" sz="2400" dirty="0">
                <a:latin typeface="+mn-lt"/>
              </a:rPr>
              <a:t/>
            </a:r>
            <a:br>
              <a:rPr lang="en-GB" sz="2400" dirty="0">
                <a:latin typeface="+mn-lt"/>
              </a:rPr>
            </a:br>
            <a:r>
              <a:rPr lang="en-GB" sz="2400" dirty="0" smtClean="0">
                <a:latin typeface="+mn-lt"/>
              </a:rPr>
              <a:t/>
            </a:r>
            <a:br>
              <a:rPr lang="en-GB" sz="2400" dirty="0" smtClean="0">
                <a:latin typeface="+mn-lt"/>
              </a:rPr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/>
              <a:t/>
            </a:r>
            <a:br>
              <a:rPr lang="fr-BE" dirty="0"/>
            </a:b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2EE6-6945-4E77-9814-D5F27BE04E7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93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6" y="5461112"/>
            <a:ext cx="9906000" cy="663575"/>
          </a:xfrm>
        </p:spPr>
        <p:txBody>
          <a:bodyPr/>
          <a:lstStyle/>
          <a:p>
            <a:r>
              <a:rPr lang="fr-BE" dirty="0" smtClean="0"/>
              <a:t>			</a:t>
            </a:r>
            <a:r>
              <a:rPr lang="en-GB" sz="2400" dirty="0" smtClean="0">
                <a:ea typeface="+mn-ea"/>
                <a:cs typeface="+mn-cs"/>
              </a:rPr>
              <a:t/>
            </a:r>
            <a:br>
              <a:rPr lang="en-GB" sz="2400" dirty="0" smtClean="0">
                <a:ea typeface="+mn-ea"/>
                <a:cs typeface="+mn-cs"/>
              </a:rPr>
            </a:br>
            <a:r>
              <a:rPr lang="en-GB" dirty="0" smtClean="0">
                <a:solidFill>
                  <a:srgbClr val="FFC000"/>
                </a:solidFill>
              </a:rPr>
              <a:t>Western Balkans </a:t>
            </a:r>
            <a:br>
              <a:rPr lang="en-GB" dirty="0" smtClean="0">
                <a:solidFill>
                  <a:srgbClr val="FFC000"/>
                </a:solidFill>
              </a:rPr>
            </a:br>
            <a:r>
              <a:rPr lang="fr-FR" sz="2000" dirty="0" smtClean="0">
                <a:latin typeface="+mn-lt"/>
              </a:rPr>
              <a:t>Berlin </a:t>
            </a:r>
            <a:r>
              <a:rPr lang="fr-FR" sz="2000" dirty="0" err="1" smtClean="0">
                <a:latin typeface="+mn-lt"/>
              </a:rPr>
              <a:t>Process</a:t>
            </a:r>
            <a:r>
              <a:rPr lang="fr-FR" sz="2000" b="0" dirty="0">
                <a:latin typeface="+mn-lt"/>
              </a:rPr>
              <a:t/>
            </a:r>
            <a:br>
              <a:rPr lang="fr-FR" sz="2000" b="0" dirty="0">
                <a:latin typeface="+mn-lt"/>
              </a:rPr>
            </a:br>
            <a:r>
              <a:rPr lang="fr-FR" sz="2000" b="0" dirty="0">
                <a:latin typeface="+mn-lt"/>
              </a:rPr>
              <a:t>    </a:t>
            </a:r>
            <a:r>
              <a:rPr lang="fr-FR" sz="1800" b="0" dirty="0">
                <a:latin typeface="+mn-lt"/>
              </a:rPr>
              <a:t>- </a:t>
            </a:r>
            <a:r>
              <a:rPr lang="fr-FR" sz="1800" b="0" dirty="0" err="1">
                <a:latin typeface="+mn-lt"/>
              </a:rPr>
              <a:t>Launched</a:t>
            </a:r>
            <a:r>
              <a:rPr lang="fr-FR" sz="1800" b="0" dirty="0">
                <a:latin typeface="+mn-lt"/>
              </a:rPr>
              <a:t> </a:t>
            </a:r>
            <a:r>
              <a:rPr lang="fr-FR" sz="1800" b="0" dirty="0" err="1">
                <a:latin typeface="+mn-lt"/>
              </a:rPr>
              <a:t>in</a:t>
            </a:r>
            <a:r>
              <a:rPr lang="fr-FR" sz="1800" b="0" dirty="0">
                <a:latin typeface="+mn-lt"/>
              </a:rPr>
              <a:t> 2014 as </a:t>
            </a:r>
            <a:r>
              <a:rPr lang="fr-FR" sz="1800" b="0" dirty="0" err="1">
                <a:latin typeface="+mn-lt"/>
              </a:rPr>
              <a:t>inter-governmental</a:t>
            </a:r>
            <a:r>
              <a:rPr lang="fr-FR" sz="1800" b="0" dirty="0">
                <a:latin typeface="+mn-lt"/>
              </a:rPr>
              <a:t> initiative to      	</a:t>
            </a:r>
            <a:br>
              <a:rPr lang="fr-FR" sz="1800" b="0" dirty="0">
                <a:latin typeface="+mn-lt"/>
              </a:rPr>
            </a:br>
            <a:r>
              <a:rPr lang="fr-FR" sz="1800" b="0" dirty="0">
                <a:latin typeface="+mn-lt"/>
              </a:rPr>
              <a:t>	"</a:t>
            </a:r>
            <a:r>
              <a:rPr lang="fr-FR" sz="1800" b="0" dirty="0" err="1">
                <a:latin typeface="+mn-lt"/>
              </a:rPr>
              <a:t>demonstrate</a:t>
            </a:r>
            <a:r>
              <a:rPr lang="fr-FR" sz="1800" b="0" dirty="0">
                <a:latin typeface="+mn-lt"/>
              </a:rPr>
              <a:t> </a:t>
            </a:r>
            <a:r>
              <a:rPr lang="fr-FR" sz="1800" b="0" dirty="0" err="1">
                <a:latin typeface="+mn-lt"/>
              </a:rPr>
              <a:t>strong</a:t>
            </a:r>
            <a:r>
              <a:rPr lang="fr-FR" sz="1800" b="0" dirty="0">
                <a:latin typeface="+mn-lt"/>
              </a:rPr>
              <a:t> </a:t>
            </a:r>
            <a:r>
              <a:rPr lang="fr-FR" sz="1800" b="0" dirty="0" err="1">
                <a:latin typeface="+mn-lt"/>
              </a:rPr>
              <a:t>political</a:t>
            </a:r>
            <a:r>
              <a:rPr lang="fr-FR" sz="1800" b="0" dirty="0">
                <a:latin typeface="+mn-lt"/>
              </a:rPr>
              <a:t> support for the European perspective</a:t>
            </a:r>
            <a:br>
              <a:rPr lang="fr-FR" sz="1800" b="0" dirty="0">
                <a:latin typeface="+mn-lt"/>
              </a:rPr>
            </a:br>
            <a:r>
              <a:rPr lang="fr-FR" sz="1800" b="0" dirty="0">
                <a:latin typeface="+mn-lt"/>
              </a:rPr>
              <a:t>	 of the Western Balkans" </a:t>
            </a:r>
            <a:br>
              <a:rPr lang="fr-FR" sz="1800" b="0" dirty="0">
                <a:latin typeface="+mn-lt"/>
              </a:rPr>
            </a:br>
            <a:r>
              <a:rPr lang="fr-FR" sz="1800" b="0" dirty="0">
                <a:latin typeface="+mn-lt"/>
              </a:rPr>
              <a:t>    - </a:t>
            </a:r>
            <a:r>
              <a:rPr lang="fr-FR" sz="1800" b="0" dirty="0" err="1">
                <a:latin typeface="+mn-lt"/>
              </a:rPr>
              <a:t>Includes</a:t>
            </a:r>
            <a:r>
              <a:rPr lang="fr-FR" sz="1800" b="0" dirty="0">
                <a:latin typeface="+mn-lt"/>
              </a:rPr>
              <a:t> people-to-people dialogue </a:t>
            </a:r>
            <a:r>
              <a:rPr lang="fr-FR" sz="1800" b="0" dirty="0" smtClean="0">
                <a:latin typeface="+mn-lt"/>
              </a:rPr>
              <a:t>and </a:t>
            </a:r>
            <a:r>
              <a:rPr lang="fr-FR" sz="1800" b="0" dirty="0" err="1">
                <a:latin typeface="+mn-lt"/>
              </a:rPr>
              <a:t>topics</a:t>
            </a:r>
            <a:r>
              <a:rPr lang="fr-FR" sz="1800" b="0" dirty="0">
                <a:latin typeface="+mn-lt"/>
              </a:rPr>
              <a:t> </a:t>
            </a:r>
            <a:r>
              <a:rPr lang="fr-FR" sz="1800" b="0" dirty="0" err="1">
                <a:latin typeface="+mn-lt"/>
              </a:rPr>
              <a:t>such</a:t>
            </a:r>
            <a:r>
              <a:rPr lang="fr-FR" sz="1800" b="0" dirty="0">
                <a:latin typeface="+mn-lt"/>
              </a:rPr>
              <a:t> as migration, </a:t>
            </a:r>
            <a:br>
              <a:rPr lang="fr-FR" sz="1800" b="0" dirty="0">
                <a:latin typeface="+mn-lt"/>
              </a:rPr>
            </a:br>
            <a:r>
              <a:rPr lang="fr-FR" sz="1800" b="0" dirty="0">
                <a:latin typeface="+mn-lt"/>
              </a:rPr>
              <a:t>	</a:t>
            </a:r>
            <a:r>
              <a:rPr lang="fr-FR" sz="1800" b="0" dirty="0" err="1">
                <a:latin typeface="+mn-lt"/>
              </a:rPr>
              <a:t>fighting</a:t>
            </a:r>
            <a:r>
              <a:rPr lang="fr-FR" sz="1800" b="0" dirty="0">
                <a:latin typeface="+mn-lt"/>
              </a:rPr>
              <a:t> </a:t>
            </a:r>
            <a:r>
              <a:rPr lang="fr-FR" sz="1800" b="0" dirty="0" err="1">
                <a:latin typeface="+mn-lt"/>
              </a:rPr>
              <a:t>extremism</a:t>
            </a:r>
            <a:r>
              <a:rPr lang="fr-FR" sz="1800" b="0" dirty="0">
                <a:latin typeface="+mn-lt"/>
              </a:rPr>
              <a:t> and </a:t>
            </a:r>
            <a:r>
              <a:rPr lang="fr-FR" sz="1800" b="0" dirty="0" smtClean="0">
                <a:latin typeface="+mn-lt"/>
              </a:rPr>
              <a:t>radicalisation</a:t>
            </a:r>
            <a:r>
              <a:rPr lang="fr-FR" sz="1800" b="0" dirty="0">
                <a:latin typeface="+mn-lt"/>
              </a:rPr>
              <a:t/>
            </a:r>
            <a:br>
              <a:rPr lang="fr-FR" sz="1800" b="0" dirty="0">
                <a:latin typeface="+mn-lt"/>
              </a:rPr>
            </a:br>
            <a:r>
              <a:rPr lang="fr-FR" sz="1800" b="0" dirty="0">
                <a:latin typeface="+mn-lt"/>
              </a:rPr>
              <a:t>    - 'Positive Agenda for Youth' </a:t>
            </a:r>
            <a:r>
              <a:rPr lang="fr-FR" sz="1800" b="0" dirty="0" smtClean="0">
                <a:latin typeface="+mn-lt"/>
              </a:rPr>
              <a:t>(</a:t>
            </a:r>
            <a:r>
              <a:rPr lang="fr-FR" sz="1800" b="0" dirty="0" err="1">
                <a:latin typeface="+mn-lt"/>
              </a:rPr>
              <a:t>Brdo</a:t>
            </a:r>
            <a:r>
              <a:rPr lang="fr-FR" sz="1800" b="0" dirty="0">
                <a:latin typeface="+mn-lt"/>
              </a:rPr>
              <a:t>/</a:t>
            </a:r>
            <a:r>
              <a:rPr lang="fr-FR" sz="1800" b="0" dirty="0" err="1">
                <a:latin typeface="+mn-lt"/>
              </a:rPr>
              <a:t>Slovenia</a:t>
            </a:r>
            <a:r>
              <a:rPr lang="fr-FR" sz="1800" b="0" dirty="0">
                <a:latin typeface="+mn-lt"/>
              </a:rPr>
              <a:t>, 2015)</a:t>
            </a:r>
            <a:br>
              <a:rPr lang="fr-FR" sz="1800" b="0" dirty="0">
                <a:latin typeface="+mn-lt"/>
              </a:rPr>
            </a:br>
            <a:r>
              <a:rPr lang="fr-FR" sz="1800" b="0" dirty="0">
                <a:latin typeface="+mn-lt"/>
              </a:rPr>
              <a:t>    - </a:t>
            </a:r>
            <a:r>
              <a:rPr lang="fr-FR" sz="1800" b="0" dirty="0" err="1">
                <a:latin typeface="+mn-lt"/>
              </a:rPr>
              <a:t>Regional</a:t>
            </a:r>
            <a:r>
              <a:rPr lang="fr-FR" sz="1800" b="0" dirty="0">
                <a:latin typeface="+mn-lt"/>
              </a:rPr>
              <a:t> Youth </a:t>
            </a:r>
            <a:r>
              <a:rPr lang="fr-FR" sz="1800" b="0" dirty="0" err="1">
                <a:latin typeface="+mn-lt"/>
              </a:rPr>
              <a:t>Cooperation</a:t>
            </a:r>
            <a:r>
              <a:rPr lang="fr-FR" sz="1800" b="0" dirty="0">
                <a:latin typeface="+mn-lt"/>
              </a:rPr>
              <a:t> Office (RYCO</a:t>
            </a:r>
            <a:r>
              <a:rPr lang="fr-FR" sz="1800" b="0" dirty="0" smtClean="0">
                <a:latin typeface="+mn-lt"/>
              </a:rPr>
              <a:t>) (not part of E+)</a:t>
            </a:r>
            <a:r>
              <a:rPr lang="fr-FR" sz="1800" b="0" dirty="0">
                <a:latin typeface="+mn-lt"/>
              </a:rPr>
              <a:t/>
            </a:r>
            <a:br>
              <a:rPr lang="fr-FR" sz="1800" b="0" dirty="0">
                <a:latin typeface="+mn-lt"/>
              </a:rPr>
            </a:br>
            <a:r>
              <a:rPr lang="fr-FR" sz="1800" b="0" dirty="0">
                <a:latin typeface="+mn-lt"/>
              </a:rPr>
              <a:t/>
            </a:r>
            <a:br>
              <a:rPr lang="fr-FR" sz="1800" b="0" dirty="0">
                <a:latin typeface="+mn-lt"/>
              </a:rPr>
            </a:br>
            <a:r>
              <a:rPr lang="fr-FR" sz="1800" b="0" dirty="0" smtClean="0">
                <a:latin typeface="+mn-lt"/>
              </a:rPr>
              <a:t>Western </a:t>
            </a:r>
            <a:r>
              <a:rPr lang="fr-FR" sz="1800" b="0" dirty="0">
                <a:latin typeface="+mn-lt"/>
              </a:rPr>
              <a:t>Balkans Youth </a:t>
            </a:r>
            <a:r>
              <a:rPr lang="fr-FR" sz="1800" b="0" dirty="0" err="1" smtClean="0">
                <a:latin typeface="+mn-lt"/>
              </a:rPr>
              <a:t>Conference</a:t>
            </a:r>
            <a:r>
              <a:rPr lang="fr-FR" sz="1800" b="0" dirty="0" smtClean="0">
                <a:latin typeface="+mn-lt"/>
              </a:rPr>
              <a:t>(s) </a:t>
            </a:r>
            <a:r>
              <a:rPr lang="fr-FR" sz="1800" b="0" dirty="0">
                <a:latin typeface="+mn-lt"/>
              </a:rPr>
              <a:t>(</a:t>
            </a:r>
            <a:r>
              <a:rPr lang="fr-FR" sz="1800" b="0" dirty="0" smtClean="0">
                <a:latin typeface="+mn-lt"/>
              </a:rPr>
              <a:t>Paris; Trieste), </a:t>
            </a:r>
            <a:r>
              <a:rPr lang="fr-FR" sz="1800" b="0" dirty="0" err="1">
                <a:latin typeface="+mn-lt"/>
              </a:rPr>
              <a:t>recommendations</a:t>
            </a:r>
            <a:r>
              <a:rPr lang="fr-FR" sz="1800" b="0" dirty="0">
                <a:latin typeface="+mn-lt"/>
              </a:rPr>
              <a:t/>
            </a:r>
            <a:br>
              <a:rPr lang="fr-FR" sz="1800" b="0" dirty="0">
                <a:latin typeface="+mn-lt"/>
              </a:rPr>
            </a:br>
            <a:r>
              <a:rPr lang="fr-FR" sz="1800" b="0" dirty="0" smtClean="0">
                <a:latin typeface="+mn-lt"/>
              </a:rPr>
              <a:t>to Western </a:t>
            </a:r>
            <a:r>
              <a:rPr lang="fr-FR" sz="1800" b="0" dirty="0">
                <a:latin typeface="+mn-lt"/>
              </a:rPr>
              <a:t>Balkans </a:t>
            </a:r>
            <a:r>
              <a:rPr lang="fr-FR" sz="1800" b="0" dirty="0" err="1" smtClean="0">
                <a:latin typeface="+mn-lt"/>
              </a:rPr>
              <a:t>Summit</a:t>
            </a:r>
            <a:r>
              <a:rPr lang="fr-FR" sz="1800" b="0" dirty="0">
                <a:latin typeface="+mn-lt"/>
              </a:rPr>
              <a:t/>
            </a:r>
            <a:br>
              <a:rPr lang="fr-FR" sz="1800" b="0" dirty="0">
                <a:latin typeface="+mn-lt"/>
              </a:rPr>
            </a:br>
            <a:r>
              <a:rPr lang="fr-FR" sz="1800" b="0" dirty="0">
                <a:latin typeface="+mn-lt"/>
              </a:rPr>
              <a:t>	</a:t>
            </a:r>
            <a:br>
              <a:rPr lang="fr-FR" sz="1800" b="0" dirty="0">
                <a:latin typeface="+mn-lt"/>
              </a:rPr>
            </a:br>
            <a:r>
              <a:rPr lang="fr-FR" sz="1800" b="0" dirty="0" smtClean="0">
                <a:latin typeface="+mn-lt"/>
              </a:rPr>
              <a:t>Europe-Western </a:t>
            </a:r>
            <a:r>
              <a:rPr lang="fr-FR" sz="1800" b="0" dirty="0">
                <a:latin typeface="+mn-lt"/>
              </a:rPr>
              <a:t>Balkans Youth Meeting '</a:t>
            </a:r>
            <a:r>
              <a:rPr lang="fr-FR" sz="1800" b="0" dirty="0" err="1">
                <a:latin typeface="+mn-lt"/>
              </a:rPr>
              <a:t>Connecting</a:t>
            </a:r>
            <a:r>
              <a:rPr lang="fr-FR" sz="1800" b="0" dirty="0">
                <a:latin typeface="+mn-lt"/>
              </a:rPr>
              <a:t> Youth </a:t>
            </a:r>
            <a:r>
              <a:rPr lang="fr-FR" sz="1800" b="0" dirty="0" err="1">
                <a:latin typeface="+mn-lt"/>
              </a:rPr>
              <a:t>Work</a:t>
            </a:r>
            <a:r>
              <a:rPr lang="fr-FR" sz="1800" b="0" dirty="0">
                <a:latin typeface="+mn-lt"/>
              </a:rPr>
              <a:t> and </a:t>
            </a:r>
            <a:br>
              <a:rPr lang="fr-FR" sz="1800" b="0" dirty="0">
                <a:latin typeface="+mn-lt"/>
              </a:rPr>
            </a:br>
            <a:r>
              <a:rPr lang="fr-FR" sz="1800" b="0" dirty="0" smtClean="0">
                <a:latin typeface="+mn-lt"/>
              </a:rPr>
              <a:t>Youth </a:t>
            </a:r>
            <a:r>
              <a:rPr lang="fr-FR" sz="1800" b="0" dirty="0">
                <a:latin typeface="+mn-lt"/>
              </a:rPr>
              <a:t>Policy (Ljubljana, 28 </a:t>
            </a:r>
            <a:r>
              <a:rPr lang="fr-FR" sz="1800" b="0" dirty="0" err="1" smtClean="0">
                <a:latin typeface="+mn-lt"/>
              </a:rPr>
              <a:t>September</a:t>
            </a:r>
            <a:r>
              <a:rPr lang="fr-FR" sz="1800" b="0" dirty="0" smtClean="0">
                <a:latin typeface="+mn-lt"/>
              </a:rPr>
              <a:t>, </a:t>
            </a:r>
            <a:r>
              <a:rPr lang="fr-FR" sz="1800" b="0" dirty="0" err="1" smtClean="0">
                <a:latin typeface="+mn-lt"/>
              </a:rPr>
              <a:t>organised</a:t>
            </a:r>
            <a:r>
              <a:rPr lang="fr-FR" sz="1800" b="0" dirty="0" smtClean="0">
                <a:latin typeface="+mn-lt"/>
              </a:rPr>
              <a:t> by SALTO SEE)</a:t>
            </a:r>
            <a:r>
              <a:rPr lang="fr-FR" sz="1800" b="0" dirty="0">
                <a:latin typeface="+mn-lt"/>
              </a:rPr>
              <a:t/>
            </a:r>
            <a:br>
              <a:rPr lang="fr-FR" sz="1800" b="0" dirty="0">
                <a:latin typeface="+mn-lt"/>
              </a:rPr>
            </a:br>
            <a:r>
              <a:rPr lang="fr-FR" sz="1800" b="0" dirty="0">
                <a:latin typeface="+mn-lt"/>
              </a:rPr>
              <a:t/>
            </a:r>
            <a:br>
              <a:rPr lang="fr-FR" sz="1800" b="0" dirty="0">
                <a:latin typeface="+mn-lt"/>
              </a:rPr>
            </a:br>
            <a:r>
              <a:rPr lang="fr-FR" sz="2000" dirty="0" smtClean="0">
                <a:latin typeface="+mn-lt"/>
              </a:rPr>
              <a:t>Western </a:t>
            </a:r>
            <a:r>
              <a:rPr lang="fr-FR" sz="2000" dirty="0">
                <a:latin typeface="+mn-lt"/>
              </a:rPr>
              <a:t>Balkans Youth </a:t>
            </a:r>
            <a:r>
              <a:rPr lang="fr-FR" sz="2000" dirty="0" err="1" smtClean="0">
                <a:latin typeface="+mn-lt"/>
              </a:rPr>
              <a:t>Window</a:t>
            </a:r>
            <a:r>
              <a:rPr lang="fr-FR" sz="2000" dirty="0" smtClean="0">
                <a:latin typeface="+mn-lt"/>
              </a:rPr>
              <a:t/>
            </a:r>
            <a:br>
              <a:rPr lang="fr-FR" sz="2000" dirty="0" smtClean="0">
                <a:latin typeface="+mn-lt"/>
              </a:rPr>
            </a:br>
            <a:r>
              <a:rPr lang="fr-FR" sz="1800" b="0" dirty="0" smtClean="0">
                <a:latin typeface="+mn-lt"/>
              </a:rPr>
              <a:t>continues </a:t>
            </a:r>
            <a:r>
              <a:rPr lang="fr-FR" sz="1800" b="0" dirty="0" err="1">
                <a:latin typeface="+mn-lt"/>
              </a:rPr>
              <a:t>with</a:t>
            </a:r>
            <a:r>
              <a:rPr lang="fr-FR" sz="1800" b="0" dirty="0">
                <a:latin typeface="+mn-lt"/>
              </a:rPr>
              <a:t> 3 </a:t>
            </a:r>
            <a:r>
              <a:rPr lang="fr-FR" sz="1800" b="0" dirty="0" err="1">
                <a:latin typeface="+mn-lt"/>
              </a:rPr>
              <a:t>Mio</a:t>
            </a:r>
            <a:r>
              <a:rPr lang="fr-FR" sz="1800" b="0" dirty="0">
                <a:latin typeface="+mn-lt"/>
              </a:rPr>
              <a:t> EUR per </a:t>
            </a:r>
            <a:r>
              <a:rPr lang="fr-FR" sz="1800" b="0" dirty="0" err="1">
                <a:latin typeface="+mn-lt"/>
              </a:rPr>
              <a:t>year</a:t>
            </a:r>
            <a:r>
              <a:rPr lang="fr-FR" sz="1800" b="0" dirty="0">
                <a:latin typeface="+mn-lt"/>
              </a:rPr>
              <a:t> </a:t>
            </a:r>
            <a:br>
              <a:rPr lang="fr-FR" sz="1800" b="0" dirty="0">
                <a:latin typeface="+mn-lt"/>
              </a:rPr>
            </a:br>
            <a:r>
              <a:rPr lang="fr-FR" sz="2000" b="0" dirty="0">
                <a:latin typeface="+mn-lt"/>
              </a:rPr>
              <a:t>	</a:t>
            </a:r>
            <a:br>
              <a:rPr lang="fr-FR" sz="2000" b="0" dirty="0">
                <a:latin typeface="+mn-lt"/>
              </a:rPr>
            </a:br>
            <a:r>
              <a:rPr lang="en-GB" sz="2000" b="0" dirty="0">
                <a:latin typeface="+mn-lt"/>
              </a:rPr>
              <a:t/>
            </a:r>
            <a:br>
              <a:rPr lang="en-GB" sz="2000" b="0" dirty="0">
                <a:latin typeface="+mn-lt"/>
              </a:rPr>
            </a:br>
            <a:r>
              <a:rPr lang="en-GB" sz="2400" dirty="0" smtClean="0">
                <a:latin typeface="+mn-lt"/>
              </a:rPr>
              <a:t/>
            </a:r>
            <a:br>
              <a:rPr lang="en-GB" sz="2400" dirty="0" smtClean="0">
                <a:latin typeface="+mn-lt"/>
              </a:rPr>
            </a:br>
            <a:r>
              <a:rPr lang="en-GB" sz="2400" dirty="0" smtClean="0">
                <a:latin typeface="+mn-lt"/>
              </a:rPr>
              <a:t/>
            </a:r>
            <a:br>
              <a:rPr lang="en-GB" sz="2400" dirty="0" smtClean="0">
                <a:latin typeface="+mn-lt"/>
              </a:rPr>
            </a:br>
            <a:r>
              <a:rPr lang="en-GB" sz="2400" dirty="0">
                <a:latin typeface="+mn-lt"/>
              </a:rPr>
              <a:t/>
            </a:r>
            <a:br>
              <a:rPr lang="en-GB" sz="2400" dirty="0">
                <a:latin typeface="+mn-lt"/>
              </a:rPr>
            </a:br>
            <a:r>
              <a:rPr lang="en-GB" sz="2400" dirty="0" smtClean="0">
                <a:latin typeface="+mn-lt"/>
              </a:rPr>
              <a:t/>
            </a:r>
            <a:br>
              <a:rPr lang="en-GB" sz="2400" dirty="0" smtClean="0">
                <a:latin typeface="+mn-lt"/>
              </a:rPr>
            </a:br>
            <a:r>
              <a:rPr lang="en-GB" sz="2400" dirty="0">
                <a:latin typeface="+mn-lt"/>
              </a:rPr>
              <a:t/>
            </a:r>
            <a:br>
              <a:rPr lang="en-GB" sz="2400" dirty="0">
                <a:latin typeface="+mn-lt"/>
              </a:rPr>
            </a:br>
            <a:r>
              <a:rPr lang="en-GB" sz="2400" dirty="0" smtClean="0">
                <a:latin typeface="+mn-lt"/>
              </a:rPr>
              <a:t/>
            </a:r>
            <a:br>
              <a:rPr lang="en-GB" sz="2400" dirty="0" smtClean="0">
                <a:latin typeface="+mn-lt"/>
              </a:rPr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/>
              <a:t/>
            </a:r>
            <a:br>
              <a:rPr lang="fr-BE" dirty="0"/>
            </a:b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2EE6-6945-4E77-9814-D5F27BE04E7B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67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4" y="5526428"/>
            <a:ext cx="9906000" cy="663575"/>
          </a:xfrm>
        </p:spPr>
        <p:txBody>
          <a:bodyPr/>
          <a:lstStyle/>
          <a:p>
            <a:r>
              <a:rPr lang="fr-BE" dirty="0" smtClean="0"/>
              <a:t>			</a:t>
            </a:r>
            <a:r>
              <a:rPr lang="en-GB" sz="2400" dirty="0" smtClean="0">
                <a:ea typeface="+mn-ea"/>
                <a:cs typeface="+mn-cs"/>
              </a:rPr>
              <a:t/>
            </a:r>
            <a:br>
              <a:rPr lang="en-GB" sz="2400" dirty="0" smtClean="0">
                <a:ea typeface="+mn-ea"/>
                <a:cs typeface="+mn-cs"/>
              </a:rPr>
            </a:br>
            <a:r>
              <a:rPr lang="en-GB" sz="2400" dirty="0" smtClean="0">
                <a:ea typeface="+mn-ea"/>
                <a:cs typeface="+mn-cs"/>
              </a:rPr>
              <a:t/>
            </a:r>
            <a:br>
              <a:rPr lang="en-GB" sz="2400" dirty="0" smtClean="0">
                <a:ea typeface="+mn-ea"/>
                <a:cs typeface="+mn-cs"/>
              </a:rPr>
            </a:br>
            <a:r>
              <a:rPr lang="en-GB" dirty="0" smtClean="0">
                <a:solidFill>
                  <a:srgbClr val="FFC000"/>
                </a:solidFill>
              </a:rPr>
              <a:t>South Mediterranean </a:t>
            </a:r>
            <a:br>
              <a:rPr lang="en-GB" dirty="0" smtClean="0">
                <a:solidFill>
                  <a:srgbClr val="FFC000"/>
                </a:solidFill>
              </a:rPr>
            </a:br>
            <a:r>
              <a:rPr lang="en-GB" dirty="0" smtClean="0">
                <a:solidFill>
                  <a:srgbClr val="FFC000"/>
                </a:solidFill>
              </a:rPr>
              <a:t/>
            </a:r>
            <a:br>
              <a:rPr lang="en-GB" dirty="0" smtClean="0">
                <a:solidFill>
                  <a:srgbClr val="FFC000"/>
                </a:solidFill>
              </a:rPr>
            </a:br>
            <a:r>
              <a:rPr lang="fr-FR" sz="2000" dirty="0" err="1" smtClean="0">
                <a:latin typeface="+mn-lt"/>
              </a:rPr>
              <a:t>Tunisian</a:t>
            </a:r>
            <a:r>
              <a:rPr lang="fr-FR" sz="2000" dirty="0" smtClean="0">
                <a:latin typeface="+mn-lt"/>
              </a:rPr>
              <a:t> Youth </a:t>
            </a:r>
            <a:r>
              <a:rPr lang="fr-FR" sz="2000" dirty="0" err="1" smtClean="0">
                <a:latin typeface="+mn-lt"/>
              </a:rPr>
              <a:t>Window</a:t>
            </a:r>
            <a:r>
              <a:rPr lang="fr-FR" sz="2000" dirty="0" smtClean="0">
                <a:latin typeface="+mn-lt"/>
              </a:rPr>
              <a:t/>
            </a:r>
            <a:br>
              <a:rPr lang="fr-FR" sz="2000" dirty="0" smtClean="0">
                <a:latin typeface="+mn-lt"/>
              </a:rPr>
            </a:br>
            <a:r>
              <a:rPr lang="fr-FR" sz="2000" b="0" dirty="0" smtClean="0">
                <a:latin typeface="+mn-lt"/>
              </a:rPr>
              <a:t>- </a:t>
            </a:r>
            <a:r>
              <a:rPr lang="fr-FR" sz="2000" b="0" dirty="0" err="1" smtClean="0">
                <a:latin typeface="+mn-lt"/>
              </a:rPr>
              <a:t>in</a:t>
            </a:r>
            <a:r>
              <a:rPr lang="fr-FR" sz="2000" b="0" dirty="0" smtClean="0">
                <a:latin typeface="+mn-lt"/>
              </a:rPr>
              <a:t> 2017 and 2018, in total 1 </a:t>
            </a:r>
            <a:r>
              <a:rPr lang="fr-FR" sz="2000" b="0" dirty="0" err="1" smtClean="0">
                <a:latin typeface="+mn-lt"/>
              </a:rPr>
              <a:t>Mio</a:t>
            </a:r>
            <a:r>
              <a:rPr lang="fr-FR" sz="2000" b="0" dirty="0" smtClean="0">
                <a:latin typeface="+mn-lt"/>
              </a:rPr>
              <a:t> EUR</a:t>
            </a:r>
            <a:r>
              <a:rPr lang="fr-FR" sz="2000" b="0" dirty="0">
                <a:latin typeface="+mn-lt"/>
              </a:rPr>
              <a:t/>
            </a:r>
            <a:br>
              <a:rPr lang="fr-FR" sz="2000" b="0" dirty="0">
                <a:latin typeface="+mn-lt"/>
              </a:rPr>
            </a:br>
            <a:r>
              <a:rPr lang="fr-FR" sz="2000" b="0" dirty="0" smtClean="0">
                <a:latin typeface="+mn-lt"/>
              </a:rPr>
              <a:t>- </a:t>
            </a:r>
            <a:r>
              <a:rPr lang="fr-FR" sz="2000" b="0" dirty="0" err="1" smtClean="0">
                <a:latin typeface="+mn-lt"/>
              </a:rPr>
              <a:t>applicants</a:t>
            </a:r>
            <a:r>
              <a:rPr lang="fr-FR" sz="2000" b="0" dirty="0" smtClean="0">
                <a:latin typeface="+mn-lt"/>
              </a:rPr>
              <a:t> </a:t>
            </a:r>
            <a:r>
              <a:rPr lang="fr-FR" sz="2000" b="0" dirty="0" err="1" smtClean="0">
                <a:latin typeface="+mn-lt"/>
              </a:rPr>
              <a:t>need</a:t>
            </a:r>
            <a:r>
              <a:rPr lang="fr-FR" sz="2000" b="0" dirty="0" smtClean="0">
                <a:latin typeface="+mn-lt"/>
              </a:rPr>
              <a:t> to </a:t>
            </a:r>
            <a:r>
              <a:rPr lang="fr-FR" sz="2000" b="0" dirty="0" err="1" smtClean="0">
                <a:latin typeface="+mn-lt"/>
              </a:rPr>
              <a:t>be</a:t>
            </a:r>
            <a:r>
              <a:rPr lang="fr-FR" sz="2000" b="0" dirty="0" smtClean="0">
                <a:latin typeface="+mn-lt"/>
              </a:rPr>
              <a:t> </a:t>
            </a:r>
            <a:r>
              <a:rPr lang="fr-FR" sz="2000" b="0" dirty="0" err="1" smtClean="0">
                <a:latin typeface="+mn-lt"/>
              </a:rPr>
              <a:t>based</a:t>
            </a:r>
            <a:r>
              <a:rPr lang="fr-FR" sz="2000" b="0" dirty="0" smtClean="0">
                <a:latin typeface="+mn-lt"/>
              </a:rPr>
              <a:t> in </a:t>
            </a:r>
            <a:r>
              <a:rPr lang="fr-FR" sz="2000" b="0" dirty="0" err="1" smtClean="0">
                <a:latin typeface="+mn-lt"/>
              </a:rPr>
              <a:t>Tunisia</a:t>
            </a:r>
            <a:r>
              <a:rPr lang="fr-FR" sz="2000" b="0" dirty="0" smtClean="0">
                <a:latin typeface="+mn-lt"/>
              </a:rPr>
              <a:t/>
            </a:r>
            <a:br>
              <a:rPr lang="fr-FR" sz="2000" b="0" dirty="0" smtClean="0">
                <a:latin typeface="+mn-lt"/>
              </a:rPr>
            </a:br>
            <a:r>
              <a:rPr lang="fr-FR" sz="2000" b="0" dirty="0" smtClean="0">
                <a:latin typeface="+mn-lt"/>
              </a:rPr>
              <a:t>- </a:t>
            </a:r>
            <a:r>
              <a:rPr lang="fr-FR" sz="2000" b="0" dirty="0" err="1" smtClean="0">
                <a:latin typeface="+mn-lt"/>
              </a:rPr>
              <a:t>can</a:t>
            </a:r>
            <a:r>
              <a:rPr lang="fr-FR" sz="2000" b="0" dirty="0" smtClean="0">
                <a:latin typeface="+mn-lt"/>
              </a:rPr>
              <a:t> </a:t>
            </a:r>
            <a:r>
              <a:rPr lang="fr-FR" sz="2000" b="0" dirty="0" err="1" smtClean="0">
                <a:latin typeface="+mn-lt"/>
              </a:rPr>
              <a:t>involve</a:t>
            </a:r>
            <a:r>
              <a:rPr lang="fr-FR" sz="2000" b="0" dirty="0" smtClean="0">
                <a:latin typeface="+mn-lt"/>
              </a:rPr>
              <a:t> </a:t>
            </a:r>
            <a:r>
              <a:rPr lang="fr-FR" sz="2000" b="0" dirty="0" err="1" smtClean="0">
                <a:latin typeface="+mn-lt"/>
              </a:rPr>
              <a:t>partner</a:t>
            </a:r>
            <a:r>
              <a:rPr lang="fr-FR" sz="2000" b="0" dirty="0" smtClean="0">
                <a:latin typeface="+mn-lt"/>
              </a:rPr>
              <a:t> organisations </a:t>
            </a:r>
            <a:r>
              <a:rPr lang="fr-FR" sz="2000" b="0" dirty="0" err="1" smtClean="0">
                <a:latin typeface="+mn-lt"/>
              </a:rPr>
              <a:t>from</a:t>
            </a:r>
            <a:r>
              <a:rPr lang="fr-FR" sz="2000" b="0" dirty="0" smtClean="0">
                <a:latin typeface="+mn-lt"/>
              </a:rPr>
              <a:t> </a:t>
            </a:r>
            <a:r>
              <a:rPr lang="fr-FR" sz="2000" b="0" dirty="0" err="1" smtClean="0">
                <a:latin typeface="+mn-lt"/>
              </a:rPr>
              <a:t>other</a:t>
            </a:r>
            <a:r>
              <a:rPr lang="fr-FR" sz="2000" b="0" dirty="0" smtClean="0">
                <a:latin typeface="+mn-lt"/>
              </a:rPr>
              <a:t> countries </a:t>
            </a:r>
            <a:r>
              <a:rPr lang="fr-FR" sz="2000" b="0" dirty="0" err="1" smtClean="0">
                <a:latin typeface="+mn-lt"/>
              </a:rPr>
              <a:t>from</a:t>
            </a:r>
            <a:r>
              <a:rPr lang="fr-FR" sz="2000" b="0" dirty="0" smtClean="0">
                <a:latin typeface="+mn-lt"/>
              </a:rPr>
              <a:t> the </a:t>
            </a:r>
            <a:r>
              <a:rPr lang="fr-FR" sz="2000" b="0" dirty="0" err="1" smtClean="0">
                <a:latin typeface="+mn-lt"/>
              </a:rPr>
              <a:t>same</a:t>
            </a:r>
            <a:r>
              <a:rPr lang="fr-FR" sz="2000" b="0" dirty="0" smtClean="0">
                <a:latin typeface="+mn-lt"/>
              </a:rPr>
              <a:t> </a:t>
            </a:r>
            <a:r>
              <a:rPr lang="fr-FR" sz="2000" b="0" dirty="0" err="1" smtClean="0">
                <a:latin typeface="+mn-lt"/>
              </a:rPr>
              <a:t>region</a:t>
            </a:r>
            <a:r>
              <a:rPr lang="fr-FR" sz="2000" b="0" dirty="0" smtClean="0">
                <a:latin typeface="+mn-lt"/>
              </a:rPr>
              <a:t/>
            </a:r>
            <a:br>
              <a:rPr lang="fr-FR" sz="2000" b="0" dirty="0" smtClean="0">
                <a:latin typeface="+mn-lt"/>
              </a:rPr>
            </a:br>
            <a:r>
              <a:rPr lang="fr-FR" sz="2000" b="0" dirty="0">
                <a:latin typeface="+mn-lt"/>
              </a:rPr>
              <a:t/>
            </a:r>
            <a:br>
              <a:rPr lang="fr-FR" sz="2000" b="0" dirty="0">
                <a:latin typeface="+mn-lt"/>
              </a:rPr>
            </a:br>
            <a:r>
              <a:rPr lang="fr-FR" sz="2000" b="0" dirty="0" smtClean="0">
                <a:latin typeface="+mn-lt"/>
              </a:rPr>
              <a:t/>
            </a:r>
            <a:br>
              <a:rPr lang="fr-FR" sz="2000" b="0" dirty="0" smtClean="0">
                <a:latin typeface="+mn-lt"/>
              </a:rPr>
            </a:br>
            <a:r>
              <a:rPr lang="fr-FR" dirty="0" err="1">
                <a:solidFill>
                  <a:srgbClr val="FFC000"/>
                </a:solidFill>
              </a:rPr>
              <a:t>Russia</a:t>
            </a:r>
            <a:r>
              <a:rPr lang="fr-FR" dirty="0" smtClean="0">
                <a:solidFill>
                  <a:srgbClr val="FFC000"/>
                </a:solidFill>
              </a:rPr>
              <a:t>?</a:t>
            </a:r>
            <a:br>
              <a:rPr lang="fr-FR" dirty="0" smtClean="0">
                <a:solidFill>
                  <a:srgbClr val="FFC000"/>
                </a:solidFill>
              </a:rPr>
            </a:br>
            <a:r>
              <a:rPr lang="fr-FR" dirty="0">
                <a:solidFill>
                  <a:srgbClr val="FFC000"/>
                </a:solidFill>
              </a:rPr>
              <a:t/>
            </a:r>
            <a:br>
              <a:rPr lang="fr-FR" dirty="0">
                <a:solidFill>
                  <a:srgbClr val="FFC000"/>
                </a:solidFill>
              </a:rPr>
            </a:br>
            <a:r>
              <a:rPr lang="fr-FR" dirty="0" smtClean="0">
                <a:solidFill>
                  <a:srgbClr val="FFC000"/>
                </a:solidFill>
              </a:rPr>
              <a:t/>
            </a:r>
            <a:br>
              <a:rPr lang="fr-FR" dirty="0" smtClean="0">
                <a:solidFill>
                  <a:srgbClr val="FFC000"/>
                </a:solidFill>
              </a:rPr>
            </a:br>
            <a:r>
              <a:rPr lang="fr-FR" sz="1800" b="0" dirty="0">
                <a:latin typeface="+mn-lt"/>
              </a:rPr>
              <a:t/>
            </a:r>
            <a:br>
              <a:rPr lang="fr-FR" sz="1800" b="0" dirty="0">
                <a:latin typeface="+mn-lt"/>
              </a:rPr>
            </a:br>
            <a:r>
              <a:rPr lang="fr-FR" sz="1800" b="0" dirty="0">
                <a:latin typeface="+mn-lt"/>
              </a:rPr>
              <a:t>	</a:t>
            </a:r>
            <a:br>
              <a:rPr lang="fr-FR" sz="1800" b="0" dirty="0">
                <a:latin typeface="+mn-lt"/>
              </a:rPr>
            </a:br>
            <a:r>
              <a:rPr lang="fr-FR" sz="2000" b="0" dirty="0">
                <a:latin typeface="+mn-lt"/>
              </a:rPr>
              <a:t>	</a:t>
            </a:r>
            <a:br>
              <a:rPr lang="fr-FR" sz="2000" b="0" dirty="0">
                <a:latin typeface="+mn-lt"/>
              </a:rPr>
            </a:br>
            <a:r>
              <a:rPr lang="en-GB" sz="2000" b="0" dirty="0">
                <a:latin typeface="+mn-lt"/>
              </a:rPr>
              <a:t/>
            </a:r>
            <a:br>
              <a:rPr lang="en-GB" sz="2000" b="0" dirty="0">
                <a:latin typeface="+mn-lt"/>
              </a:rPr>
            </a:br>
            <a:r>
              <a:rPr lang="en-GB" sz="2400" dirty="0" smtClean="0">
                <a:latin typeface="+mn-lt"/>
              </a:rPr>
              <a:t/>
            </a:r>
            <a:br>
              <a:rPr lang="en-GB" sz="2400" dirty="0" smtClean="0">
                <a:latin typeface="+mn-lt"/>
              </a:rPr>
            </a:br>
            <a:r>
              <a:rPr lang="en-GB" sz="2400" dirty="0" smtClean="0">
                <a:latin typeface="+mn-lt"/>
              </a:rPr>
              <a:t/>
            </a:r>
            <a:br>
              <a:rPr lang="en-GB" sz="2400" dirty="0" smtClean="0">
                <a:latin typeface="+mn-lt"/>
              </a:rPr>
            </a:br>
            <a:r>
              <a:rPr lang="en-GB" sz="2400" dirty="0">
                <a:latin typeface="+mn-lt"/>
              </a:rPr>
              <a:t/>
            </a:r>
            <a:br>
              <a:rPr lang="en-GB" sz="2400" dirty="0">
                <a:latin typeface="+mn-lt"/>
              </a:rPr>
            </a:br>
            <a:r>
              <a:rPr lang="en-GB" sz="2400" dirty="0" smtClean="0">
                <a:latin typeface="+mn-lt"/>
              </a:rPr>
              <a:t/>
            </a:r>
            <a:br>
              <a:rPr lang="en-GB" sz="2400" dirty="0" smtClean="0">
                <a:latin typeface="+mn-lt"/>
              </a:rPr>
            </a:br>
            <a:r>
              <a:rPr lang="en-GB" sz="2400" dirty="0">
                <a:latin typeface="+mn-lt"/>
              </a:rPr>
              <a:t/>
            </a:r>
            <a:br>
              <a:rPr lang="en-GB" sz="2400" dirty="0">
                <a:latin typeface="+mn-lt"/>
              </a:rPr>
            </a:br>
            <a:r>
              <a:rPr lang="en-GB" sz="2400" dirty="0" smtClean="0">
                <a:latin typeface="+mn-lt"/>
              </a:rPr>
              <a:t/>
            </a:r>
            <a:br>
              <a:rPr lang="en-GB" sz="2400" dirty="0" smtClean="0">
                <a:latin typeface="+mn-lt"/>
              </a:rPr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/>
              <a:t/>
            </a:r>
            <a:br>
              <a:rPr lang="fr-BE" dirty="0"/>
            </a:b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2EE6-6945-4E77-9814-D5F27BE04E7B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84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asmus+_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Verdana" pitchFamily="34" charset="0"/>
            <a:sym typeface="Webdings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Verdana" pitchFamily="34" charset="0"/>
            <a:sym typeface="Webdings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CA58AFA150E14186F82329272FF7A8" ma:contentTypeVersion="3" ma:contentTypeDescription="Create a new document." ma:contentTypeScope="" ma:versionID="ae82fe2decaedfe0477810f6be5888a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e5db682b37e7972ee8b6ef4a5d8441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2ED66A-7D25-4211-AC4D-9413F8A2E8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018084-0CEE-434C-8915-294FC14179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70905D6-5295-4BAB-9B2D-C9D1F76C9C1A}">
  <ds:schemaRefs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</TotalTime>
  <Words>37</Words>
  <Application>Microsoft Office PowerPoint</Application>
  <PresentationFormat>A4 Paper (210x297 mm)</PresentationFormat>
  <Paragraphs>32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Erasmus+_en</vt:lpstr>
      <vt:lpstr>PowerPoint Presentation</vt:lpstr>
      <vt:lpstr>      Policy framework   EU Youth Strategy (2010 – 2018)   Erasmus+ (2014 – 2020)  European Neighbourhood Policy (2004) - East and South  - stability, security, prosperity  Review of the European Neighbourhood Policy (2015)       </vt:lpstr>
      <vt:lpstr>  EU Youth Strategy (2010 – 2018)  - Education and Training - Employment and Entrepreneurship - Health and Well-being - Participation - Voluntary Activities - Social inclusion - Youth and the World - Creativity and Culture          </vt:lpstr>
      <vt:lpstr> Erasmus+ Programme (2014 - 2020) contribution to the implementation of the EU Youth Strategy e.g. volunteering, inclusion, cooperation with Partner Countries  Key Action 1 - Youth Exchanges - European Voluntary Service - Youth Workers Training and Networking  Key Action 2 - Strategic Partnerships in the field of education, training and youth - Capacity Building in the field of Youth   3 Windows: Eastern Partnership, Western Balkans, Tunisia)  Key Action 3 - Meetings between young people and decision-makers  in the field of youth          </vt:lpstr>
      <vt:lpstr>Review of the European Neighbourhood Policy (2015)  - Youth highlighted as "key to stabilising societies in the  neighbourhood"; - Need to develop further employment options for youth - Focus on jobs and skills, particularly of the young - Step up support for Erasmus+ - New emphasis on vocational training - New incentives for 'brain circulation' - Fostering out-of-school education (non-formal learning) - Involvement of youth organisations in preventing  radicalisation    </vt:lpstr>
      <vt:lpstr>    Eastern Partnership  Eastern Partnership – since 2009  Association Agreements  Georgia, Moldova, Ukraine  Eastern Partnership Youth Forums  - 1st and 2nd Eastern Partnership Youth Forums: Lithuania and Latvia  - 3rd Eastern Partnership Youth Forum - Poland   - Focus on priority issues (inclusion, employability, participation)  - Impact on Eastern Partnership Summits  Eastern Partnership Platform 4 – contacts between people                </vt:lpstr>
      <vt:lpstr>    Eastern Partnership  EU4Youth programme (2017 – 2018) Building on the success of the EaP Youth Window in 2012 and 2013      3 components Eastern Partnership Youth Window – in total 9 Mio EUR (2017, 2018)  - Civil Society Fellowships  - Partnerships for Entrepreneurship  EU4Youth Grant scheme   - Policy development regarding youth entrepreneurship and     disadvantaged youth  EU4Youth Coordination  - Monitoring, Alumni Network for "Fellows" etc.                  </vt:lpstr>
      <vt:lpstr>    Western Balkans  Berlin Process     - Launched in 2014 as inter-governmental initiative to         "demonstrate strong political support for the European perspective   of the Western Balkans"      - Includes people-to-people dialogue and topics such as migration,   fighting extremism and radicalisation     - 'Positive Agenda for Youth' (Brdo/Slovenia, 2015)     - Regional Youth Cooperation Office (RYCO) (not part of E+)  Western Balkans Youth Conference(s) (Paris; Trieste), recommendations to Western Balkans Summit   Europe-Western Balkans Youth Meeting 'Connecting Youth Work and  Youth Policy (Ljubljana, 28 September, organised by SALTO SEE)  Western Balkans Youth Window continues with 3 Mio EUR per year              </vt:lpstr>
      <vt:lpstr>     South Mediterranean   Tunisian Youth Window - in 2017 and 2018, in total 1 Mio EUR - applicants need to be based in Tunisia - can involve partner organisations from other countries from the same region   Russia?                  </vt:lpstr>
      <vt:lpstr>     Structures  For example  - NAs including SALTOs, - NEOs (National Erasmus+ Offices)  - EU-CoE youth partnership  - European Youth Forum  (umbrella organisation of international youth NGOs and National Youth Councils)                     </vt:lpstr>
      <vt:lpstr>    Opportunities/challenges  - Improve synergies between centralised and decentralised level  - Improve synergies between policy level and programme level  - Avoid fragmentation, focus on continuity  - Inclusion  - Visibility and exchange of good practice - 'let the projects speak'                    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sladdch</dc:creator>
  <cp:lastModifiedBy>PAYER Artur (EAC)</cp:lastModifiedBy>
  <cp:revision>65</cp:revision>
  <dcterms:created xsi:type="dcterms:W3CDTF">2014-04-04T10:23:11Z</dcterms:created>
  <dcterms:modified xsi:type="dcterms:W3CDTF">2017-05-31T10:49:46Z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_Format">
    <vt:lpwstr>PPT Document</vt:lpwstr>
  </property>
  <property fmtid="{D5CDD505-2E9C-101B-9397-08002B2CF9AE}" pid="4" name="Supplier">
    <vt:lpwstr/>
  </property>
  <property fmtid="{D5CDD505-2E9C-101B-9397-08002B2CF9AE}" pid="5" name="_Contributor">
    <vt:lpwstr/>
  </property>
  <property fmtid="{D5CDD505-2E9C-101B-9397-08002B2CF9AE}" pid="6" name="Link To Folder">
    <vt:lpwstr>, </vt:lpwstr>
  </property>
  <property fmtid="{D5CDD505-2E9C-101B-9397-08002B2CF9AE}" pid="7" name="edomec">
    <vt:lpwstr>10.02.04.82      IT Sector</vt:lpwstr>
  </property>
  <property fmtid="{D5CDD505-2E9C-101B-9397-08002B2CF9AE}" pid="8" name="docID">
    <vt:lpwstr/>
  </property>
  <property fmtid="{D5CDD505-2E9C-101B-9397-08002B2CF9AE}" pid="9" name="_ResourceType">
    <vt:lpwstr/>
  </property>
  <property fmtid="{D5CDD505-2E9C-101B-9397-08002B2CF9AE}" pid="10" name="Subject">
    <vt:lpwstr/>
  </property>
  <property fmtid="{D5CDD505-2E9C-101B-9397-08002B2CF9AE}" pid="11" name="Keywords">
    <vt:lpwstr/>
  </property>
  <property fmtid="{D5CDD505-2E9C-101B-9397-08002B2CF9AE}" pid="12" name="_Author">
    <vt:lpwstr>sladdch</vt:lpwstr>
  </property>
  <property fmtid="{D5CDD505-2E9C-101B-9397-08002B2CF9AE}" pid="13" name="_Category">
    <vt:lpwstr/>
  </property>
  <property fmtid="{D5CDD505-2E9C-101B-9397-08002B2CF9AE}" pid="14" name="Slides">
    <vt:lpwstr>107</vt:lpwstr>
  </property>
  <property fmtid="{D5CDD505-2E9C-101B-9397-08002B2CF9AE}" pid="15" name="Categories">
    <vt:lpwstr/>
  </property>
  <property fmtid="{D5CDD505-2E9C-101B-9397-08002B2CF9AE}" pid="16" name="Approval Level">
    <vt:lpwstr/>
  </property>
  <property fmtid="{D5CDD505-2E9C-101B-9397-08002B2CF9AE}" pid="17" name="_Comments">
    <vt:lpwstr/>
  </property>
  <property fmtid="{D5CDD505-2E9C-101B-9397-08002B2CF9AE}" pid="18" name="Assigned To">
    <vt:lpwstr/>
  </property>
  <property fmtid="{D5CDD505-2E9C-101B-9397-08002B2CF9AE}" pid="19" name="URL">
    <vt:lpwstr/>
  </property>
  <property fmtid="{D5CDD505-2E9C-101B-9397-08002B2CF9AE}" pid="20" name="Language">
    <vt:lpwstr/>
  </property>
  <property fmtid="{D5CDD505-2E9C-101B-9397-08002B2CF9AE}" pid="21" name="ContentTypeId">
    <vt:lpwstr>0x010100AECA58AFA150E14186F82329272FF7A8</vt:lpwstr>
  </property>
</Properties>
</file>