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88" r:id="rId3"/>
    <p:sldId id="258" r:id="rId4"/>
    <p:sldId id="260" r:id="rId5"/>
    <p:sldId id="284" r:id="rId6"/>
    <p:sldId id="263" r:id="rId7"/>
    <p:sldId id="285" r:id="rId8"/>
    <p:sldId id="286" r:id="rId9"/>
    <p:sldId id="287" r:id="rId10"/>
    <p:sldId id="272" r:id="rId11"/>
    <p:sldId id="278" r:id="rId12"/>
    <p:sldId id="274" r:id="rId13"/>
    <p:sldId id="276" r:id="rId14"/>
    <p:sldId id="281" r:id="rId15"/>
    <p:sldId id="283" r:id="rId16"/>
    <p:sldId id="277" r:id="rId17"/>
    <p:sldId id="282" r:id="rId18"/>
  </p:sldIdLst>
  <p:sldSz cx="9144000" cy="6858000" type="screen4x3"/>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8F200A-7EAD-4584-ACD9-62840439F4D3}" type="doc">
      <dgm:prSet loTypeId="urn:microsoft.com/office/officeart/2005/8/layout/venn1" loCatId="relationship" qsTypeId="urn:microsoft.com/office/officeart/2005/8/quickstyle/simple1" qsCatId="simple" csTypeId="urn:microsoft.com/office/officeart/2005/8/colors/accent1_2" csCatId="accent1" phldr="1"/>
      <dgm:spPr/>
    </dgm:pt>
    <dgm:pt modelId="{55B14CFC-3D5A-4358-AE21-1E3D7D2F715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nl-BE"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nl-BE"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nl-BE"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nl-BE" b="0" i="0" u="none" strike="noStrike" cap="none" normalizeH="0" baseline="0" dirty="0" smtClean="0">
              <a:ln>
                <a:noFill/>
              </a:ln>
              <a:solidFill>
                <a:schemeClr val="tx1"/>
              </a:solidFill>
              <a:effectLst/>
              <a:latin typeface="Arial" charset="0"/>
            </a:rPr>
            <a:t>3. work	</a:t>
          </a:r>
          <a:endParaRPr kumimoji="0" lang="nl-NL" b="0" i="0" u="none" strike="noStrike" cap="none" normalizeH="0" baseline="0" dirty="0" smtClean="0">
            <a:ln>
              <a:noFill/>
            </a:ln>
            <a:solidFill>
              <a:schemeClr val="tx1"/>
            </a:solidFill>
            <a:effectLst/>
            <a:latin typeface="Arial" charset="0"/>
          </a:endParaRPr>
        </a:p>
      </dgm:t>
    </dgm:pt>
    <dgm:pt modelId="{4FD508BE-2BA5-4457-BFD2-2FAABD18F1FB}" type="parTrans" cxnId="{8BEF7154-2DE2-4008-AC92-88B6DA00CB95}">
      <dgm:prSet/>
      <dgm:spPr/>
      <dgm:t>
        <a:bodyPr/>
        <a:lstStyle/>
        <a:p>
          <a:endParaRPr lang="nl-BE"/>
        </a:p>
      </dgm:t>
    </dgm:pt>
    <dgm:pt modelId="{1D6D3601-9F3A-4C93-B2EE-71BCAF19EC4E}" type="sibTrans" cxnId="{8BEF7154-2DE2-4008-AC92-88B6DA00CB95}">
      <dgm:prSet/>
      <dgm:spPr/>
      <dgm:t>
        <a:bodyPr/>
        <a:lstStyle/>
        <a:p>
          <a:endParaRPr lang="nl-BE"/>
        </a:p>
      </dgm:t>
    </dgm:pt>
    <dgm:pt modelId="{96AC5CBA-A053-4107-8F09-5D1CCEF296C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b="0" i="0" u="none" strike="noStrike" cap="none" normalizeH="0" baseline="0" dirty="0" smtClean="0">
              <a:ln>
                <a:noFill/>
              </a:ln>
              <a:solidFill>
                <a:schemeClr val="tx1"/>
              </a:solidFill>
              <a:effectLst/>
              <a:latin typeface="Arial" charset="0"/>
            </a:rPr>
            <a:t>2. Competences</a:t>
          </a:r>
          <a:endParaRPr kumimoji="0" lang="nl-NL" b="0" i="0" u="none" strike="noStrike" cap="none" normalizeH="0" baseline="0" dirty="0" smtClean="0">
            <a:ln>
              <a:noFill/>
            </a:ln>
            <a:solidFill>
              <a:schemeClr val="tx1"/>
            </a:solidFill>
            <a:effectLst/>
            <a:latin typeface="Arial" charset="0"/>
          </a:endParaRPr>
        </a:p>
      </dgm:t>
    </dgm:pt>
    <dgm:pt modelId="{CDC52BAC-E9B9-415A-94F2-9BBFC83D0B70}" type="parTrans" cxnId="{284BC886-D925-41CB-AA29-80422E4A2F4D}">
      <dgm:prSet/>
      <dgm:spPr/>
      <dgm:t>
        <a:bodyPr/>
        <a:lstStyle/>
        <a:p>
          <a:endParaRPr lang="nl-BE"/>
        </a:p>
      </dgm:t>
    </dgm:pt>
    <dgm:pt modelId="{D8F02775-CE53-4536-BE02-058F586026C8}" type="sibTrans" cxnId="{284BC886-D925-41CB-AA29-80422E4A2F4D}">
      <dgm:prSet/>
      <dgm:spPr/>
      <dgm:t>
        <a:bodyPr/>
        <a:lstStyle/>
        <a:p>
          <a:endParaRPr lang="nl-BE"/>
        </a:p>
      </dgm:t>
    </dgm:pt>
    <dgm:pt modelId="{F8C23E33-711E-4478-8C62-6DA18A128DB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b="0" i="0" u="none" strike="noStrike" cap="none" normalizeH="0" baseline="0" dirty="0" smtClean="0">
              <a:ln>
                <a:noFill/>
              </a:ln>
              <a:solidFill>
                <a:schemeClr val="tx1"/>
              </a:solidFill>
              <a:effectLst/>
              <a:latin typeface="Arial" charset="0"/>
            </a:rPr>
            <a:t>1. Leisure time</a:t>
          </a:r>
          <a:endParaRPr kumimoji="0" lang="nl-NL" b="0" i="0" u="none" strike="noStrike" cap="none" normalizeH="0" baseline="0" dirty="0" smtClean="0">
            <a:ln>
              <a:noFill/>
            </a:ln>
            <a:solidFill>
              <a:schemeClr val="tx1"/>
            </a:solidFill>
            <a:effectLst/>
            <a:latin typeface="Arial" charset="0"/>
          </a:endParaRPr>
        </a:p>
      </dgm:t>
    </dgm:pt>
    <dgm:pt modelId="{8805767F-8D02-48FD-8DDA-79683358639E}" type="parTrans" cxnId="{8378808F-91F0-4AB0-ACA3-AA6C28A9AD66}">
      <dgm:prSet/>
      <dgm:spPr/>
      <dgm:t>
        <a:bodyPr/>
        <a:lstStyle/>
        <a:p>
          <a:endParaRPr lang="nl-BE"/>
        </a:p>
      </dgm:t>
    </dgm:pt>
    <dgm:pt modelId="{3D842366-6DE6-453A-9E8A-81DF9DAE3B11}" type="sibTrans" cxnId="{8378808F-91F0-4AB0-ACA3-AA6C28A9AD66}">
      <dgm:prSet/>
      <dgm:spPr/>
      <dgm:t>
        <a:bodyPr/>
        <a:lstStyle/>
        <a:p>
          <a:endParaRPr lang="nl-BE"/>
        </a:p>
      </dgm:t>
    </dgm:pt>
    <dgm:pt modelId="{1592F605-B551-4F18-9B29-A11AA520E307}" type="pres">
      <dgm:prSet presAssocID="{2D8F200A-7EAD-4584-ACD9-62840439F4D3}" presName="compositeShape" presStyleCnt="0">
        <dgm:presLayoutVars>
          <dgm:chMax val="7"/>
          <dgm:dir/>
          <dgm:resizeHandles val="exact"/>
        </dgm:presLayoutVars>
      </dgm:prSet>
      <dgm:spPr/>
    </dgm:pt>
    <dgm:pt modelId="{B8267B51-319C-4EBF-B467-056E531A2DA7}" type="pres">
      <dgm:prSet presAssocID="{55B14CFC-3D5A-4358-AE21-1E3D7D2F715A}" presName="circ1" presStyleLbl="vennNode1" presStyleIdx="0" presStyleCnt="3" custLinFactNeighborX="-10955" custLinFactNeighborY="61311"/>
      <dgm:spPr/>
      <dgm:t>
        <a:bodyPr/>
        <a:lstStyle/>
        <a:p>
          <a:endParaRPr lang="nl-BE"/>
        </a:p>
      </dgm:t>
    </dgm:pt>
    <dgm:pt modelId="{09758FEC-2165-4179-88D6-4543E132FC64}" type="pres">
      <dgm:prSet presAssocID="{55B14CFC-3D5A-4358-AE21-1E3D7D2F715A}" presName="circ1Tx" presStyleLbl="revTx" presStyleIdx="0" presStyleCnt="0">
        <dgm:presLayoutVars>
          <dgm:chMax val="0"/>
          <dgm:chPref val="0"/>
          <dgm:bulletEnabled val="1"/>
        </dgm:presLayoutVars>
      </dgm:prSet>
      <dgm:spPr/>
      <dgm:t>
        <a:bodyPr/>
        <a:lstStyle/>
        <a:p>
          <a:endParaRPr lang="nl-BE"/>
        </a:p>
      </dgm:t>
    </dgm:pt>
    <dgm:pt modelId="{0AAC3920-B636-4A4E-B9B6-00D2A269BFAC}" type="pres">
      <dgm:prSet presAssocID="{96AC5CBA-A053-4107-8F09-5D1CCEF296C6}" presName="circ2" presStyleLbl="vennNode1" presStyleIdx="1" presStyleCnt="3" custLinFactNeighborX="-8027" custLinFactNeighborY="-64583"/>
      <dgm:spPr/>
      <dgm:t>
        <a:bodyPr/>
        <a:lstStyle/>
        <a:p>
          <a:endParaRPr lang="nl-BE"/>
        </a:p>
      </dgm:t>
    </dgm:pt>
    <dgm:pt modelId="{1063D77E-ED11-498E-9AC7-F691E504EBB9}" type="pres">
      <dgm:prSet presAssocID="{96AC5CBA-A053-4107-8F09-5D1CCEF296C6}" presName="circ2Tx" presStyleLbl="revTx" presStyleIdx="0" presStyleCnt="0">
        <dgm:presLayoutVars>
          <dgm:chMax val="0"/>
          <dgm:chPref val="0"/>
          <dgm:bulletEnabled val="1"/>
        </dgm:presLayoutVars>
      </dgm:prSet>
      <dgm:spPr/>
      <dgm:t>
        <a:bodyPr/>
        <a:lstStyle/>
        <a:p>
          <a:endParaRPr lang="nl-BE"/>
        </a:p>
      </dgm:t>
    </dgm:pt>
    <dgm:pt modelId="{82E13384-1B7A-49F7-9D8B-42D681D15960}" type="pres">
      <dgm:prSet presAssocID="{F8C23E33-711E-4478-8C62-6DA18A128DB9}" presName="circ3" presStyleLbl="vennNode1" presStyleIdx="2" presStyleCnt="3" custLinFactNeighborX="-18760" custLinFactNeighborY="-64583"/>
      <dgm:spPr/>
      <dgm:t>
        <a:bodyPr/>
        <a:lstStyle/>
        <a:p>
          <a:endParaRPr lang="nl-BE"/>
        </a:p>
      </dgm:t>
    </dgm:pt>
    <dgm:pt modelId="{C3DA6FD4-78D0-4D0C-80D9-E6388A8096D4}" type="pres">
      <dgm:prSet presAssocID="{F8C23E33-711E-4478-8C62-6DA18A128DB9}" presName="circ3Tx" presStyleLbl="revTx" presStyleIdx="0" presStyleCnt="0">
        <dgm:presLayoutVars>
          <dgm:chMax val="0"/>
          <dgm:chPref val="0"/>
          <dgm:bulletEnabled val="1"/>
        </dgm:presLayoutVars>
      </dgm:prSet>
      <dgm:spPr/>
      <dgm:t>
        <a:bodyPr/>
        <a:lstStyle/>
        <a:p>
          <a:endParaRPr lang="nl-BE"/>
        </a:p>
      </dgm:t>
    </dgm:pt>
  </dgm:ptLst>
  <dgm:cxnLst>
    <dgm:cxn modelId="{BB68AA1B-F1F3-4A06-A54E-C17AA7E655BF}" type="presOf" srcId="{2D8F200A-7EAD-4584-ACD9-62840439F4D3}" destId="{1592F605-B551-4F18-9B29-A11AA520E307}" srcOrd="0" destOrd="0" presId="urn:microsoft.com/office/officeart/2005/8/layout/venn1"/>
    <dgm:cxn modelId="{8BEF7154-2DE2-4008-AC92-88B6DA00CB95}" srcId="{2D8F200A-7EAD-4584-ACD9-62840439F4D3}" destId="{55B14CFC-3D5A-4358-AE21-1E3D7D2F715A}" srcOrd="0" destOrd="0" parTransId="{4FD508BE-2BA5-4457-BFD2-2FAABD18F1FB}" sibTransId="{1D6D3601-9F3A-4C93-B2EE-71BCAF19EC4E}"/>
    <dgm:cxn modelId="{284BC886-D925-41CB-AA29-80422E4A2F4D}" srcId="{2D8F200A-7EAD-4584-ACD9-62840439F4D3}" destId="{96AC5CBA-A053-4107-8F09-5D1CCEF296C6}" srcOrd="1" destOrd="0" parTransId="{CDC52BAC-E9B9-415A-94F2-9BBFC83D0B70}" sibTransId="{D8F02775-CE53-4536-BE02-058F586026C8}"/>
    <dgm:cxn modelId="{B3A55A7D-DCB7-434C-BB90-159EFC3C73EF}" type="presOf" srcId="{F8C23E33-711E-4478-8C62-6DA18A128DB9}" destId="{82E13384-1B7A-49F7-9D8B-42D681D15960}" srcOrd="0" destOrd="0" presId="urn:microsoft.com/office/officeart/2005/8/layout/venn1"/>
    <dgm:cxn modelId="{19A63169-AA7A-4E3F-BAD9-90AC8AF4592A}" type="presOf" srcId="{55B14CFC-3D5A-4358-AE21-1E3D7D2F715A}" destId="{09758FEC-2165-4179-88D6-4543E132FC64}" srcOrd="1" destOrd="0" presId="urn:microsoft.com/office/officeart/2005/8/layout/venn1"/>
    <dgm:cxn modelId="{8378808F-91F0-4AB0-ACA3-AA6C28A9AD66}" srcId="{2D8F200A-7EAD-4584-ACD9-62840439F4D3}" destId="{F8C23E33-711E-4478-8C62-6DA18A128DB9}" srcOrd="2" destOrd="0" parTransId="{8805767F-8D02-48FD-8DDA-79683358639E}" sibTransId="{3D842366-6DE6-453A-9E8A-81DF9DAE3B11}"/>
    <dgm:cxn modelId="{3C13E62E-58B3-43A8-A5FA-7D622AB6E9B2}" type="presOf" srcId="{96AC5CBA-A053-4107-8F09-5D1CCEF296C6}" destId="{1063D77E-ED11-498E-9AC7-F691E504EBB9}" srcOrd="1" destOrd="0" presId="urn:microsoft.com/office/officeart/2005/8/layout/venn1"/>
    <dgm:cxn modelId="{1AB19B8F-E08D-45E8-9BBB-2FD9A823B8BB}" type="presOf" srcId="{F8C23E33-711E-4478-8C62-6DA18A128DB9}" destId="{C3DA6FD4-78D0-4D0C-80D9-E6388A8096D4}" srcOrd="1" destOrd="0" presId="urn:microsoft.com/office/officeart/2005/8/layout/venn1"/>
    <dgm:cxn modelId="{04B9C35A-680A-4C28-8E4B-4B85C066E903}" type="presOf" srcId="{55B14CFC-3D5A-4358-AE21-1E3D7D2F715A}" destId="{B8267B51-319C-4EBF-B467-056E531A2DA7}" srcOrd="0" destOrd="0" presId="urn:microsoft.com/office/officeart/2005/8/layout/venn1"/>
    <dgm:cxn modelId="{BABE7A4F-3559-477B-87B8-541CCC522CFA}" type="presOf" srcId="{96AC5CBA-A053-4107-8F09-5D1CCEF296C6}" destId="{0AAC3920-B636-4A4E-B9B6-00D2A269BFAC}" srcOrd="0" destOrd="0" presId="urn:microsoft.com/office/officeart/2005/8/layout/venn1"/>
    <dgm:cxn modelId="{1915CCE6-3C87-4DA0-A7A0-0AE5C8912E64}" type="presParOf" srcId="{1592F605-B551-4F18-9B29-A11AA520E307}" destId="{B8267B51-319C-4EBF-B467-056E531A2DA7}" srcOrd="0" destOrd="0" presId="urn:microsoft.com/office/officeart/2005/8/layout/venn1"/>
    <dgm:cxn modelId="{55D63710-5923-4BA4-8C59-61BCE1AD2273}" type="presParOf" srcId="{1592F605-B551-4F18-9B29-A11AA520E307}" destId="{09758FEC-2165-4179-88D6-4543E132FC64}" srcOrd="1" destOrd="0" presId="urn:microsoft.com/office/officeart/2005/8/layout/venn1"/>
    <dgm:cxn modelId="{72EA35B2-72B7-4BAF-85AE-84B81F0C85F0}" type="presParOf" srcId="{1592F605-B551-4F18-9B29-A11AA520E307}" destId="{0AAC3920-B636-4A4E-B9B6-00D2A269BFAC}" srcOrd="2" destOrd="0" presId="urn:microsoft.com/office/officeart/2005/8/layout/venn1"/>
    <dgm:cxn modelId="{B1D22DD6-2AB2-4CCA-9CF6-FA26DC82FBE1}" type="presParOf" srcId="{1592F605-B551-4F18-9B29-A11AA520E307}" destId="{1063D77E-ED11-498E-9AC7-F691E504EBB9}" srcOrd="3" destOrd="0" presId="urn:microsoft.com/office/officeart/2005/8/layout/venn1"/>
    <dgm:cxn modelId="{EDA189CB-1785-44EC-BECC-E7208360E110}" type="presParOf" srcId="{1592F605-B551-4F18-9B29-A11AA520E307}" destId="{82E13384-1B7A-49F7-9D8B-42D681D15960}" srcOrd="4" destOrd="0" presId="urn:microsoft.com/office/officeart/2005/8/layout/venn1"/>
    <dgm:cxn modelId="{D40D3AB8-8326-4FF7-94D5-02C26BBF4E42}" type="presParOf" srcId="{1592F605-B551-4F18-9B29-A11AA520E307}" destId="{C3DA6FD4-78D0-4D0C-80D9-E6388A8096D4}" srcOrd="5" destOrd="0" presId="urn:microsoft.com/office/officeart/2005/8/layout/ven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67B51-319C-4EBF-B467-056E531A2DA7}">
      <dsp:nvSpPr>
        <dsp:cNvPr id="0" name=""/>
        <dsp:cNvSpPr/>
      </dsp:nvSpPr>
      <dsp:spPr>
        <a:xfrm>
          <a:off x="928699" y="928692"/>
          <a:ext cx="1464945" cy="146494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nl-BE" sz="1100" b="0"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nl-BE" sz="1100" b="0"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nl-BE" sz="1100" b="0" i="0" u="none" strike="noStrike" kern="1200"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nl-BE" sz="1100" b="0" i="0" u="none" strike="noStrike" kern="1200" cap="none" normalizeH="0" baseline="0" dirty="0" smtClean="0">
              <a:ln>
                <a:noFill/>
              </a:ln>
              <a:solidFill>
                <a:schemeClr val="tx1"/>
              </a:solidFill>
              <a:effectLst/>
              <a:latin typeface="Arial" charset="0"/>
            </a:rPr>
            <a:t>3. work	</a:t>
          </a:r>
          <a:endParaRPr kumimoji="0" lang="nl-NL" sz="1100" b="0" i="0" u="none" strike="noStrike" kern="1200" cap="none" normalizeH="0" baseline="0" dirty="0" smtClean="0">
            <a:ln>
              <a:noFill/>
            </a:ln>
            <a:solidFill>
              <a:schemeClr val="tx1"/>
            </a:solidFill>
            <a:effectLst/>
            <a:latin typeface="Arial" charset="0"/>
          </a:endParaRPr>
        </a:p>
      </dsp:txBody>
      <dsp:txXfrm>
        <a:off x="1124025" y="1185057"/>
        <a:ext cx="1074293" cy="659225"/>
      </dsp:txXfrm>
    </dsp:sp>
    <dsp:sp modelId="{0AAC3920-B636-4A4E-B9B6-00D2A269BFAC}">
      <dsp:nvSpPr>
        <dsp:cNvPr id="0" name=""/>
        <dsp:cNvSpPr/>
      </dsp:nvSpPr>
      <dsp:spPr>
        <a:xfrm>
          <a:off x="1500193" y="4"/>
          <a:ext cx="1464945" cy="146494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100" b="0" i="0" u="none" strike="noStrike" kern="1200" cap="none" normalizeH="0" baseline="0" dirty="0" smtClean="0">
              <a:ln>
                <a:noFill/>
              </a:ln>
              <a:solidFill>
                <a:schemeClr val="tx1"/>
              </a:solidFill>
              <a:effectLst/>
              <a:latin typeface="Arial" charset="0"/>
            </a:rPr>
            <a:t>2. Competences</a:t>
          </a:r>
          <a:endParaRPr kumimoji="0" lang="nl-NL" sz="1100" b="0" i="0" u="none" strike="noStrike" kern="1200" cap="none" normalizeH="0" baseline="0" dirty="0" smtClean="0">
            <a:ln>
              <a:noFill/>
            </a:ln>
            <a:solidFill>
              <a:schemeClr val="tx1"/>
            </a:solidFill>
            <a:effectLst/>
            <a:latin typeface="Arial" charset="0"/>
          </a:endParaRPr>
        </a:p>
      </dsp:txBody>
      <dsp:txXfrm>
        <a:off x="1948222" y="378449"/>
        <a:ext cx="878967" cy="805719"/>
      </dsp:txXfrm>
    </dsp:sp>
    <dsp:sp modelId="{82E13384-1B7A-49F7-9D8B-42D681D15960}">
      <dsp:nvSpPr>
        <dsp:cNvPr id="0" name=""/>
        <dsp:cNvSpPr/>
      </dsp:nvSpPr>
      <dsp:spPr>
        <a:xfrm>
          <a:off x="285759" y="4"/>
          <a:ext cx="1464945" cy="146494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100" b="0" i="0" u="none" strike="noStrike" kern="1200" cap="none" normalizeH="0" baseline="0" dirty="0" smtClean="0">
              <a:ln>
                <a:noFill/>
              </a:ln>
              <a:solidFill>
                <a:schemeClr val="tx1"/>
              </a:solidFill>
              <a:effectLst/>
              <a:latin typeface="Arial" charset="0"/>
            </a:rPr>
            <a:t>1. Leisure time</a:t>
          </a:r>
          <a:endParaRPr kumimoji="0" lang="nl-NL" sz="1100" b="0" i="0" u="none" strike="noStrike" kern="1200" cap="none" normalizeH="0" baseline="0" dirty="0" smtClean="0">
            <a:ln>
              <a:noFill/>
            </a:ln>
            <a:solidFill>
              <a:schemeClr val="tx1"/>
            </a:solidFill>
            <a:effectLst/>
            <a:latin typeface="Arial" charset="0"/>
          </a:endParaRPr>
        </a:p>
      </dsp:txBody>
      <dsp:txXfrm>
        <a:off x="423708" y="378449"/>
        <a:ext cx="878967" cy="80571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70B56E9-984A-4ED0-815B-DEC5FAEE788F}" type="datetimeFigureOut">
              <a:rPr lang="nl-BE" smtClean="0"/>
              <a:pPr/>
              <a:t>3/11/2011</a:t>
            </a:fld>
            <a:endParaRPr lang="nl-BE" dirty="0"/>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BE"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BE"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C9D4FBF-F59E-4331-B01A-547AA709A369}" type="slidenum">
              <a:rPr lang="nl-BE" smtClean="0"/>
              <a:pPr/>
              <a:t>‹nr.›</a:t>
            </a:fld>
            <a:endParaRPr lang="nl-BE" dirty="0"/>
          </a:p>
        </p:txBody>
      </p:sp>
    </p:spTree>
    <p:extLst>
      <p:ext uri="{BB962C8B-B14F-4D97-AF65-F5344CB8AC3E}">
        <p14:creationId xmlns:p14="http://schemas.microsoft.com/office/powerpoint/2010/main" val="337802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p:spPr>
      </p:sp>
      <p:sp>
        <p:nvSpPr>
          <p:cNvPr id="41987" name="Rectangle 3"/>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wrap="square" numCol="1" anchor="t" anchorCtr="0" compatLnSpc="1">
            <a:prstTxWarp prst="textNoShape">
              <a:avLst/>
            </a:prstTxWarp>
          </a:bodyPr>
          <a:lstStyle/>
          <a:p>
            <a:endParaRPr lang="nl-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dirty="0"/>
          </a:p>
        </p:txBody>
      </p:sp>
      <p:sp>
        <p:nvSpPr>
          <p:cNvPr id="4" name="Tijdelijke aanduiding voor dianummer 3"/>
          <p:cNvSpPr>
            <a:spLocks noGrp="1"/>
          </p:cNvSpPr>
          <p:nvPr>
            <p:ph type="sldNum" sz="quarter" idx="10"/>
          </p:nvPr>
        </p:nvSpPr>
        <p:spPr/>
        <p:txBody>
          <a:bodyPr/>
          <a:lstStyle/>
          <a:p>
            <a:fld id="{EC9D4FBF-F59E-4331-B01A-547AA709A369}" type="slidenum">
              <a:rPr lang="nl-BE" smtClean="0"/>
              <a:pPr/>
              <a:t>12</a:t>
            </a:fld>
            <a:endParaRPr lang="nl-B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BE"/>
          </a:p>
        </p:txBody>
      </p:sp>
      <p:sp>
        <p:nvSpPr>
          <p:cNvPr id="4" name="Tijdelijke aanduiding voor datum 3"/>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5" name="Tijdelijke aanduiding voor voettekst 4"/>
          <p:cNvSpPr>
            <a:spLocks noGrp="1"/>
          </p:cNvSpPr>
          <p:nvPr>
            <p:ph type="ftr" sz="quarter" idx="11"/>
          </p:nvPr>
        </p:nvSpPr>
        <p:spPr/>
        <p:txBody>
          <a:bodyPr/>
          <a:lstStyle/>
          <a:p>
            <a:endParaRPr lang="nl-BE" dirty="0"/>
          </a:p>
        </p:txBody>
      </p:sp>
      <p:sp>
        <p:nvSpPr>
          <p:cNvPr id="6" name="Tijdelijke aanduiding voor dianummer 5"/>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5" name="Tijdelijke aanduiding voor voettekst 4"/>
          <p:cNvSpPr>
            <a:spLocks noGrp="1"/>
          </p:cNvSpPr>
          <p:nvPr>
            <p:ph type="ftr" sz="quarter" idx="11"/>
          </p:nvPr>
        </p:nvSpPr>
        <p:spPr/>
        <p:txBody>
          <a:bodyPr/>
          <a:lstStyle/>
          <a:p>
            <a:endParaRPr lang="nl-BE" dirty="0"/>
          </a:p>
        </p:txBody>
      </p:sp>
      <p:sp>
        <p:nvSpPr>
          <p:cNvPr id="6" name="Tijdelijke aanduiding voor dianummer 5"/>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5" name="Tijdelijke aanduiding voor voettekst 4"/>
          <p:cNvSpPr>
            <a:spLocks noGrp="1"/>
          </p:cNvSpPr>
          <p:nvPr>
            <p:ph type="ftr" sz="quarter" idx="11"/>
          </p:nvPr>
        </p:nvSpPr>
        <p:spPr/>
        <p:txBody>
          <a:bodyPr/>
          <a:lstStyle/>
          <a:p>
            <a:endParaRPr lang="nl-BE" dirty="0"/>
          </a:p>
        </p:txBody>
      </p:sp>
      <p:sp>
        <p:nvSpPr>
          <p:cNvPr id="6" name="Tijdelijke aanduiding voor dianummer 5"/>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5" name="Tijdelijke aanduiding voor voettekst 4"/>
          <p:cNvSpPr>
            <a:spLocks noGrp="1"/>
          </p:cNvSpPr>
          <p:nvPr>
            <p:ph type="ftr" sz="quarter" idx="11"/>
          </p:nvPr>
        </p:nvSpPr>
        <p:spPr/>
        <p:txBody>
          <a:bodyPr/>
          <a:lstStyle/>
          <a:p>
            <a:endParaRPr lang="nl-BE" dirty="0"/>
          </a:p>
        </p:txBody>
      </p:sp>
      <p:sp>
        <p:nvSpPr>
          <p:cNvPr id="6" name="Tijdelijke aanduiding voor dianummer 5"/>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5" name="Tijdelijke aanduiding voor voettekst 4"/>
          <p:cNvSpPr>
            <a:spLocks noGrp="1"/>
          </p:cNvSpPr>
          <p:nvPr>
            <p:ph type="ftr" sz="quarter" idx="11"/>
          </p:nvPr>
        </p:nvSpPr>
        <p:spPr/>
        <p:txBody>
          <a:bodyPr/>
          <a:lstStyle/>
          <a:p>
            <a:endParaRPr lang="nl-BE" dirty="0"/>
          </a:p>
        </p:txBody>
      </p:sp>
      <p:sp>
        <p:nvSpPr>
          <p:cNvPr id="6" name="Tijdelijke aanduiding voor dianummer 5"/>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6" name="Tijdelijke aanduiding voor voettekst 5"/>
          <p:cNvSpPr>
            <a:spLocks noGrp="1"/>
          </p:cNvSpPr>
          <p:nvPr>
            <p:ph type="ftr" sz="quarter" idx="11"/>
          </p:nvPr>
        </p:nvSpPr>
        <p:spPr/>
        <p:txBody>
          <a:bodyPr/>
          <a:lstStyle/>
          <a:p>
            <a:endParaRPr lang="nl-BE" dirty="0"/>
          </a:p>
        </p:txBody>
      </p:sp>
      <p:sp>
        <p:nvSpPr>
          <p:cNvPr id="7" name="Tijdelijke aanduiding voor dianummer 6"/>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8" name="Tijdelijke aanduiding voor voettekst 7"/>
          <p:cNvSpPr>
            <a:spLocks noGrp="1"/>
          </p:cNvSpPr>
          <p:nvPr>
            <p:ph type="ftr" sz="quarter" idx="11"/>
          </p:nvPr>
        </p:nvSpPr>
        <p:spPr/>
        <p:txBody>
          <a:bodyPr/>
          <a:lstStyle/>
          <a:p>
            <a:endParaRPr lang="nl-BE" dirty="0"/>
          </a:p>
        </p:txBody>
      </p:sp>
      <p:sp>
        <p:nvSpPr>
          <p:cNvPr id="9" name="Tijdelijke aanduiding voor dianummer 8"/>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4" name="Tijdelijke aanduiding voor voettekst 3"/>
          <p:cNvSpPr>
            <a:spLocks noGrp="1"/>
          </p:cNvSpPr>
          <p:nvPr>
            <p:ph type="ftr" sz="quarter" idx="11"/>
          </p:nvPr>
        </p:nvSpPr>
        <p:spPr/>
        <p:txBody>
          <a:bodyPr/>
          <a:lstStyle/>
          <a:p>
            <a:endParaRPr lang="nl-BE" dirty="0"/>
          </a:p>
        </p:txBody>
      </p:sp>
      <p:sp>
        <p:nvSpPr>
          <p:cNvPr id="5" name="Tijdelijke aanduiding voor dianummer 4"/>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3" name="Tijdelijke aanduiding voor voettekst 2"/>
          <p:cNvSpPr>
            <a:spLocks noGrp="1"/>
          </p:cNvSpPr>
          <p:nvPr>
            <p:ph type="ftr" sz="quarter" idx="11"/>
          </p:nvPr>
        </p:nvSpPr>
        <p:spPr/>
        <p:txBody>
          <a:bodyPr/>
          <a:lstStyle/>
          <a:p>
            <a:endParaRPr lang="nl-BE" dirty="0"/>
          </a:p>
        </p:txBody>
      </p:sp>
      <p:sp>
        <p:nvSpPr>
          <p:cNvPr id="4" name="Tijdelijke aanduiding voor dianummer 3"/>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6" name="Tijdelijke aanduiding voor voettekst 5"/>
          <p:cNvSpPr>
            <a:spLocks noGrp="1"/>
          </p:cNvSpPr>
          <p:nvPr>
            <p:ph type="ftr" sz="quarter" idx="11"/>
          </p:nvPr>
        </p:nvSpPr>
        <p:spPr/>
        <p:txBody>
          <a:bodyPr/>
          <a:lstStyle/>
          <a:p>
            <a:endParaRPr lang="nl-BE" dirty="0"/>
          </a:p>
        </p:txBody>
      </p:sp>
      <p:sp>
        <p:nvSpPr>
          <p:cNvPr id="7" name="Tijdelijke aanduiding voor dianummer 6"/>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0993579-E42B-438D-B852-C5F4C27F5816}" type="datetimeFigureOut">
              <a:rPr lang="nl-BE" smtClean="0"/>
              <a:pPr/>
              <a:t>3/11/2011</a:t>
            </a:fld>
            <a:endParaRPr lang="nl-BE" dirty="0"/>
          </a:p>
        </p:txBody>
      </p:sp>
      <p:sp>
        <p:nvSpPr>
          <p:cNvPr id="6" name="Tijdelijke aanduiding voor voettekst 5"/>
          <p:cNvSpPr>
            <a:spLocks noGrp="1"/>
          </p:cNvSpPr>
          <p:nvPr>
            <p:ph type="ftr" sz="quarter" idx="11"/>
          </p:nvPr>
        </p:nvSpPr>
        <p:spPr/>
        <p:txBody>
          <a:bodyPr/>
          <a:lstStyle/>
          <a:p>
            <a:endParaRPr lang="nl-BE" dirty="0"/>
          </a:p>
        </p:txBody>
      </p:sp>
      <p:sp>
        <p:nvSpPr>
          <p:cNvPr id="7" name="Tijdelijke aanduiding voor dianummer 6"/>
          <p:cNvSpPr>
            <a:spLocks noGrp="1"/>
          </p:cNvSpPr>
          <p:nvPr>
            <p:ph type="sldNum" sz="quarter" idx="12"/>
          </p:nvPr>
        </p:nvSpPr>
        <p:spPr/>
        <p:txBody>
          <a:bodyPr/>
          <a:lstStyle/>
          <a:p>
            <a:fld id="{A1C4CFF2-123B-4443-BB55-75751530CEC7}" type="slidenum">
              <a:rPr lang="nl-BE" smtClean="0"/>
              <a:pPr/>
              <a:t>‹nr.›</a:t>
            </a:fld>
            <a:endParaRPr lang="nl-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93579-E42B-438D-B852-C5F4C27F5816}" type="datetimeFigureOut">
              <a:rPr lang="nl-BE" smtClean="0"/>
              <a:pPr/>
              <a:t>3/11/2011</a:t>
            </a:fld>
            <a:endParaRPr lang="nl-BE"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4CFF2-123B-4443-BB55-75751530CEC7}" type="slidenum">
              <a:rPr lang="nl-BE" smtClean="0"/>
              <a:pPr/>
              <a:t>‹nr.›</a:t>
            </a:fld>
            <a:endParaRPr lang="nl-B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4.jpeg"/><Relationship Id="rId10" Type="http://schemas.microsoft.com/office/2007/relationships/diagramDrawing" Target="../diagrams/drawing1.xml"/><Relationship Id="rId4" Type="http://schemas.openxmlformats.org/officeDocument/2006/relationships/image" Target="../media/image3.jpeg"/><Relationship Id="rId9" Type="http://schemas.openxmlformats.org/officeDocument/2006/relationships/diagramColors" Target="../diagrams/colors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2.png"/><Relationship Id="rId7"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4.jpeg"/><Relationship Id="rId10" Type="http://schemas.openxmlformats.org/officeDocument/2006/relationships/image" Target="../media/image13.jpeg"/><Relationship Id="rId4" Type="http://schemas.openxmlformats.org/officeDocument/2006/relationships/image" Target="../media/image3.jpeg"/><Relationship Id="rId9"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hyperlink" Target="http://nl.wikipedia.org/wiki/Bestand:AntwerpenLocatie.png" TargetMode="External"/><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nl.wikipedia.org/wiki/Bestand:BelgiumAntwerp.png" TargetMode="External"/><Relationship Id="rId11" Type="http://schemas.openxmlformats.org/officeDocument/2006/relationships/image" Target="../media/image7.png"/><Relationship Id="rId5" Type="http://schemas.openxmlformats.org/officeDocument/2006/relationships/image" Target="../media/image4.jpeg"/><Relationship Id="rId10" Type="http://schemas.openxmlformats.org/officeDocument/2006/relationships/hyperlink" Target="http://nl.wikipedia.org/wiki/Bestand:AntwerpenDistricten.png" TargetMode="External"/><Relationship Id="rId4" Type="http://schemas.openxmlformats.org/officeDocument/2006/relationships/image" Target="../media/image3.jpeg"/><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547664" y="2492896"/>
            <a:ext cx="5377230" cy="533400"/>
          </a:xfrm>
        </p:spPr>
        <p:txBody>
          <a:bodyPr>
            <a:normAutofit fontScale="90000"/>
          </a:bodyPr>
          <a:lstStyle/>
          <a:p>
            <a:pPr algn="l"/>
            <a:r>
              <a:rPr lang="nl-BE" dirty="0" smtClean="0">
                <a:solidFill>
                  <a:srgbClr val="FF0000"/>
                </a:solidFill>
                <a:latin typeface="Impact" pitchFamily="34" charset="0"/>
              </a:rPr>
              <a:t/>
            </a:r>
            <a:br>
              <a:rPr lang="nl-BE" dirty="0" smtClean="0">
                <a:solidFill>
                  <a:srgbClr val="FF0000"/>
                </a:solidFill>
                <a:latin typeface="Impact" pitchFamily="34" charset="0"/>
              </a:rPr>
            </a:br>
            <a:r>
              <a:rPr lang="nl-BE" dirty="0" smtClean="0">
                <a:solidFill>
                  <a:srgbClr val="FF0000"/>
                </a:solidFill>
                <a:latin typeface="Impact" pitchFamily="34" charset="0"/>
              </a:rPr>
              <a:t>A global presentation of the Youth competence centers in Antwerp</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0" name="Tekstvak 9"/>
          <p:cNvSpPr txBox="1"/>
          <p:nvPr/>
        </p:nvSpPr>
        <p:spPr>
          <a:xfrm>
            <a:off x="683568" y="1844824"/>
            <a:ext cx="6624736" cy="369332"/>
          </a:xfrm>
          <a:prstGeom prst="rect">
            <a:avLst/>
          </a:prstGeom>
          <a:noFill/>
        </p:spPr>
        <p:txBody>
          <a:bodyPr wrap="square" rtlCol="0">
            <a:spAutoFit/>
          </a:bodyPr>
          <a:lstStyle/>
          <a:p>
            <a:endParaRPr lang="nl-B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The RAC and the WAC…</a:t>
            </a:r>
            <a:br>
              <a:rPr lang="nl-BE" dirty="0" smtClean="0">
                <a:solidFill>
                  <a:srgbClr val="FF0000"/>
                </a:solidFill>
                <a:latin typeface="Impact" pitchFamily="34" charset="0"/>
              </a:rPr>
            </a:br>
            <a:r>
              <a:rPr lang="nl-BE" dirty="0" smtClean="0">
                <a:solidFill>
                  <a:srgbClr val="FF0000"/>
                </a:solidFill>
                <a:latin typeface="Impact" pitchFamily="34" charset="0"/>
              </a:rPr>
              <a:t>What’s in a name?</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1" name="Tekstvak 10"/>
          <p:cNvSpPr txBox="1"/>
          <p:nvPr/>
        </p:nvSpPr>
        <p:spPr>
          <a:xfrm>
            <a:off x="500034" y="1785926"/>
            <a:ext cx="6858048" cy="3970318"/>
          </a:xfrm>
          <a:prstGeom prst="rect">
            <a:avLst/>
          </a:prstGeom>
          <a:noFill/>
        </p:spPr>
        <p:txBody>
          <a:bodyPr wrap="square" rtlCol="0">
            <a:spAutoFit/>
          </a:bodyPr>
          <a:lstStyle/>
          <a:p>
            <a:r>
              <a:rPr lang="nl-BE" sz="1400" dirty="0" smtClean="0"/>
              <a:t>R </a:t>
            </a:r>
            <a:r>
              <a:rPr lang="nl-BE" sz="1400" dirty="0" smtClean="0">
                <a:sym typeface="Wingdings" pitchFamily="2" charset="2"/>
              </a:rPr>
              <a:t> recognition</a:t>
            </a:r>
          </a:p>
          <a:p>
            <a:r>
              <a:rPr lang="nl-BE" sz="1400" dirty="0" smtClean="0">
                <a:sym typeface="Wingdings" pitchFamily="2" charset="2"/>
              </a:rPr>
              <a:t>A acquired</a:t>
            </a:r>
          </a:p>
          <a:p>
            <a:r>
              <a:rPr lang="nl-BE" sz="1400" dirty="0" smtClean="0">
                <a:sym typeface="Wingdings" pitchFamily="2" charset="2"/>
              </a:rPr>
              <a:t>C  competences</a:t>
            </a:r>
            <a:endParaRPr lang="nl-BE" sz="1400" dirty="0" smtClean="0"/>
          </a:p>
          <a:p>
            <a:endParaRPr lang="nl-BE" sz="1400" dirty="0" smtClean="0"/>
          </a:p>
          <a:p>
            <a:r>
              <a:rPr lang="nl-BE" sz="1400" dirty="0" smtClean="0"/>
              <a:t>The RAC-counsellor meets youngsters in their leisure time: youthwork,  cultural activities, sports, events and parties, volunteerwork, …</a:t>
            </a:r>
          </a:p>
          <a:p>
            <a:r>
              <a:rPr lang="nl-BE" sz="1400" dirty="0" smtClean="0"/>
              <a:t>The RAC-guidance can be individual or group-based</a:t>
            </a:r>
          </a:p>
          <a:p>
            <a:endParaRPr lang="nl-BE" sz="1400" dirty="0" smtClean="0"/>
          </a:p>
          <a:p>
            <a:r>
              <a:rPr lang="nl-BE" sz="1400" dirty="0" smtClean="0"/>
              <a:t>W </a:t>
            </a:r>
            <a:r>
              <a:rPr lang="nl-BE" sz="1400" dirty="0" smtClean="0">
                <a:sym typeface="Wingdings" pitchFamily="2" charset="2"/>
              </a:rPr>
              <a:t> Work (related)</a:t>
            </a:r>
            <a:endParaRPr lang="nl-BE" sz="1400" dirty="0" smtClean="0"/>
          </a:p>
          <a:p>
            <a:r>
              <a:rPr lang="nl-BE" sz="1400" dirty="0" smtClean="0"/>
              <a:t>A  </a:t>
            </a:r>
            <a:r>
              <a:rPr lang="nl-BE" sz="1400" dirty="0" smtClean="0">
                <a:sym typeface="Wingdings" pitchFamily="2" charset="2"/>
              </a:rPr>
              <a:t> Acquired</a:t>
            </a:r>
            <a:endParaRPr lang="nl-BE" sz="1400" dirty="0" smtClean="0"/>
          </a:p>
          <a:p>
            <a:r>
              <a:rPr lang="nl-BE" sz="1400" dirty="0" smtClean="0"/>
              <a:t>C  </a:t>
            </a:r>
            <a:r>
              <a:rPr lang="nl-BE" sz="1400" dirty="0" smtClean="0">
                <a:sym typeface="Wingdings" pitchFamily="2" charset="2"/>
              </a:rPr>
              <a:t> Competences</a:t>
            </a:r>
          </a:p>
          <a:p>
            <a:endParaRPr lang="nl-BE" sz="1400" dirty="0" smtClean="0">
              <a:sym typeface="Wingdings" pitchFamily="2" charset="2"/>
            </a:endParaRPr>
          </a:p>
          <a:p>
            <a:r>
              <a:rPr lang="nl-BE" sz="1400" dirty="0" smtClean="0">
                <a:sym typeface="Wingdings" pitchFamily="2" charset="2"/>
              </a:rPr>
              <a:t>The WAC-counsellor meets younsters in the youthcenters, streets and squares, teahouses, leisure time activities,…</a:t>
            </a:r>
          </a:p>
          <a:p>
            <a:r>
              <a:rPr lang="nl-BE" sz="1400" dirty="0" smtClean="0">
                <a:sym typeface="Wingdings" pitchFamily="2" charset="2"/>
              </a:rPr>
              <a:t>The WAC-guidance can be individual or group-based (trainings)</a:t>
            </a:r>
          </a:p>
          <a:p>
            <a:endParaRPr lang="nl-BE" sz="1400" dirty="0" smtClean="0">
              <a:sym typeface="Wingdings" pitchFamily="2" charset="2"/>
            </a:endParaRPr>
          </a:p>
          <a:p>
            <a:r>
              <a:rPr lang="nl-BE" sz="1400" dirty="0" smtClean="0">
                <a:sym typeface="Wingdings" pitchFamily="2" charset="2"/>
              </a:rPr>
              <a:t>The RAC and WAC – counsellors work in a close team in each youth competence center </a:t>
            </a:r>
          </a:p>
          <a:p>
            <a:r>
              <a:rPr lang="nl-BE" sz="1400" dirty="0" smtClean="0">
                <a:sym typeface="Wingdings" pitchFamily="2" charset="2"/>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
            </a:r>
            <a:br>
              <a:rPr lang="nl-BE" dirty="0" smtClean="0">
                <a:solidFill>
                  <a:srgbClr val="FF0000"/>
                </a:solidFill>
                <a:latin typeface="Impact" pitchFamily="34" charset="0"/>
              </a:rPr>
            </a:br>
            <a:endParaRPr lang="nl-BE" sz="2400" dirty="0"/>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1" name="Rechthoek 10"/>
          <p:cNvSpPr/>
          <p:nvPr/>
        </p:nvSpPr>
        <p:spPr>
          <a:xfrm>
            <a:off x="642910" y="1785926"/>
            <a:ext cx="4572000" cy="923330"/>
          </a:xfrm>
          <a:prstGeom prst="rect">
            <a:avLst/>
          </a:prstGeom>
        </p:spPr>
        <p:txBody>
          <a:bodyPr>
            <a:spAutoFit/>
          </a:bodyPr>
          <a:lstStyle/>
          <a:p>
            <a:pPr algn="ctr"/>
            <a:r>
              <a:rPr lang="nl-BE" dirty="0" smtClean="0">
                <a:solidFill>
                  <a:srgbClr val="00B050"/>
                </a:solidFill>
              </a:rPr>
              <a:t>Youth work</a:t>
            </a:r>
          </a:p>
          <a:p>
            <a:pPr algn="ctr"/>
            <a:r>
              <a:rPr lang="nl-BE" dirty="0" smtClean="0">
                <a:solidFill>
                  <a:srgbClr val="00B050"/>
                </a:solidFill>
              </a:rPr>
              <a:t>Training for youth work volunteers</a:t>
            </a:r>
          </a:p>
          <a:p>
            <a:pPr algn="ctr"/>
            <a:r>
              <a:rPr lang="nl-BE" dirty="0" smtClean="0">
                <a:solidFill>
                  <a:srgbClr val="00B050"/>
                </a:solidFill>
              </a:rPr>
              <a:t>Cultural youth work activities</a:t>
            </a:r>
            <a:endParaRPr lang="nl-BE" dirty="0">
              <a:solidFill>
                <a:srgbClr val="00B050"/>
              </a:solidFill>
            </a:endParaRPr>
          </a:p>
        </p:txBody>
      </p:sp>
      <p:graphicFrame>
        <p:nvGraphicFramePr>
          <p:cNvPr id="25" name="Diagram 24"/>
          <p:cNvGraphicFramePr/>
          <p:nvPr/>
        </p:nvGraphicFramePr>
        <p:xfrm>
          <a:off x="1214414" y="2928934"/>
          <a:ext cx="3643313" cy="244157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cxnSp>
        <p:nvCxnSpPr>
          <p:cNvPr id="12" name="Rechte verbindingslijn met pijl 11"/>
          <p:cNvCxnSpPr/>
          <p:nvPr/>
        </p:nvCxnSpPr>
        <p:spPr>
          <a:xfrm rot="5400000">
            <a:off x="1286646" y="2999578"/>
            <a:ext cx="428628"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 name="Rechte verbindingslijn met pijl 12"/>
          <p:cNvCxnSpPr/>
          <p:nvPr/>
        </p:nvCxnSpPr>
        <p:spPr>
          <a:xfrm rot="5400000">
            <a:off x="2286778" y="2999578"/>
            <a:ext cx="428628"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Rechte verbindingslijn met pijl 13"/>
          <p:cNvCxnSpPr/>
          <p:nvPr/>
        </p:nvCxnSpPr>
        <p:spPr>
          <a:xfrm rot="5400000">
            <a:off x="3144034" y="2999578"/>
            <a:ext cx="428628"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rot="5400000">
            <a:off x="3929852" y="2999578"/>
            <a:ext cx="428628"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6" name="Rechthoek 15"/>
          <p:cNvSpPr/>
          <p:nvPr/>
        </p:nvSpPr>
        <p:spPr>
          <a:xfrm>
            <a:off x="785786" y="5429264"/>
            <a:ext cx="4572000" cy="923330"/>
          </a:xfrm>
          <a:prstGeom prst="rect">
            <a:avLst/>
          </a:prstGeom>
        </p:spPr>
        <p:txBody>
          <a:bodyPr>
            <a:spAutoFit/>
          </a:bodyPr>
          <a:lstStyle/>
          <a:p>
            <a:pPr algn="ctr"/>
            <a:r>
              <a:rPr lang="nl-BE" dirty="0" smtClean="0">
                <a:solidFill>
                  <a:srgbClr val="00B050"/>
                </a:solidFill>
              </a:rPr>
              <a:t> meets young people where they are</a:t>
            </a:r>
          </a:p>
          <a:p>
            <a:pPr algn="ctr"/>
            <a:r>
              <a:rPr lang="nl-BE" dirty="0" smtClean="0">
                <a:solidFill>
                  <a:srgbClr val="00B050"/>
                </a:solidFill>
              </a:rPr>
              <a:t>Networking</a:t>
            </a:r>
          </a:p>
          <a:p>
            <a:pPr algn="ctr"/>
            <a:endParaRPr lang="nl-BE" dirty="0">
              <a:solidFill>
                <a:srgbClr val="00B050"/>
              </a:solidFill>
            </a:endParaRPr>
          </a:p>
        </p:txBody>
      </p:sp>
      <p:cxnSp>
        <p:nvCxnSpPr>
          <p:cNvPr id="17" name="Rechte verbindingslijn met pijl 16"/>
          <p:cNvCxnSpPr/>
          <p:nvPr/>
        </p:nvCxnSpPr>
        <p:spPr>
          <a:xfrm rot="5400000" flipH="1" flipV="1">
            <a:off x="1322365" y="5106999"/>
            <a:ext cx="50006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p:cNvCxnSpPr/>
          <p:nvPr/>
        </p:nvCxnSpPr>
        <p:spPr>
          <a:xfrm rot="5400000" flipH="1" flipV="1">
            <a:off x="2108183" y="5106999"/>
            <a:ext cx="50006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9" name="Rechte verbindingslijn met pijl 18"/>
          <p:cNvCxnSpPr/>
          <p:nvPr/>
        </p:nvCxnSpPr>
        <p:spPr>
          <a:xfrm rot="5400000" flipH="1" flipV="1">
            <a:off x="3179753" y="5106999"/>
            <a:ext cx="50006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p:cNvCxnSpPr/>
          <p:nvPr/>
        </p:nvCxnSpPr>
        <p:spPr>
          <a:xfrm rot="5400000" flipH="1" flipV="1">
            <a:off x="3894133" y="5106999"/>
            <a:ext cx="500066" cy="158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Rechthoek 20"/>
          <p:cNvSpPr/>
          <p:nvPr/>
        </p:nvSpPr>
        <p:spPr>
          <a:xfrm>
            <a:off x="5500694" y="2428868"/>
            <a:ext cx="857256" cy="369332"/>
          </a:xfrm>
          <a:prstGeom prst="rect">
            <a:avLst/>
          </a:prstGeom>
        </p:spPr>
        <p:txBody>
          <a:bodyPr wrap="square">
            <a:spAutoFit/>
          </a:bodyPr>
          <a:lstStyle/>
          <a:p>
            <a:r>
              <a:rPr lang="nl-BE" dirty="0" smtClean="0">
                <a:solidFill>
                  <a:srgbClr val="00B0F0"/>
                </a:solidFill>
              </a:rPr>
              <a:t>RAC</a:t>
            </a:r>
          </a:p>
        </p:txBody>
      </p:sp>
      <p:sp>
        <p:nvSpPr>
          <p:cNvPr id="22" name="Rechthoek 21"/>
          <p:cNvSpPr/>
          <p:nvPr/>
        </p:nvSpPr>
        <p:spPr>
          <a:xfrm>
            <a:off x="5500694" y="5072074"/>
            <a:ext cx="785818" cy="369332"/>
          </a:xfrm>
          <a:prstGeom prst="rect">
            <a:avLst/>
          </a:prstGeom>
        </p:spPr>
        <p:txBody>
          <a:bodyPr wrap="square">
            <a:spAutoFit/>
          </a:bodyPr>
          <a:lstStyle/>
          <a:p>
            <a:r>
              <a:rPr lang="nl-BE" dirty="0" smtClean="0">
                <a:solidFill>
                  <a:srgbClr val="00B0F0"/>
                </a:solidFill>
              </a:rPr>
              <a:t>WAC</a:t>
            </a:r>
            <a:endParaRPr lang="nl-BE" dirty="0">
              <a:solidFill>
                <a:srgbClr val="00B0F0"/>
              </a:solidFill>
            </a:endParaRPr>
          </a:p>
        </p:txBody>
      </p:sp>
      <p:cxnSp>
        <p:nvCxnSpPr>
          <p:cNvPr id="23" name="Rechte verbindingslijn met pijl 22"/>
          <p:cNvCxnSpPr/>
          <p:nvPr/>
        </p:nvCxnSpPr>
        <p:spPr>
          <a:xfrm rot="5400000">
            <a:off x="5144298" y="3856834"/>
            <a:ext cx="1285884" cy="1588"/>
          </a:xfrm>
          <a:prstGeom prst="straightConnector1">
            <a:avLst/>
          </a:prstGeom>
          <a:ln>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4" name="Tekstvak 23"/>
          <p:cNvSpPr txBox="1"/>
          <p:nvPr/>
        </p:nvSpPr>
        <p:spPr>
          <a:xfrm>
            <a:off x="1714480" y="428604"/>
            <a:ext cx="6715172" cy="1323439"/>
          </a:xfrm>
          <a:prstGeom prst="rect">
            <a:avLst/>
          </a:prstGeom>
          <a:noFill/>
        </p:spPr>
        <p:txBody>
          <a:bodyPr wrap="square" rtlCol="0">
            <a:spAutoFit/>
          </a:bodyPr>
          <a:lstStyle/>
          <a:p>
            <a:r>
              <a:rPr lang="nl-BE" sz="4000" dirty="0" smtClean="0">
                <a:solidFill>
                  <a:srgbClr val="FF0000"/>
                </a:solidFill>
                <a:latin typeface="Impact" pitchFamily="34" charset="0"/>
              </a:rPr>
              <a:t>Leisure time, work and competences </a:t>
            </a:r>
            <a:endParaRPr lang="nl-BE" sz="4000" dirty="0">
              <a:solidFill>
                <a:srgbClr val="FF0000"/>
              </a:solidFill>
              <a:latin typeface="Impact" pitchFamily="34" charset="0"/>
            </a:endParaRPr>
          </a:p>
        </p:txBody>
      </p:sp>
      <p:cxnSp>
        <p:nvCxnSpPr>
          <p:cNvPr id="27" name="Rechte verbindingslijn met pijl 26"/>
          <p:cNvCxnSpPr/>
          <p:nvPr/>
        </p:nvCxnSpPr>
        <p:spPr>
          <a:xfrm rot="10800000">
            <a:off x="4644008" y="2636912"/>
            <a:ext cx="720080"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Rechte verbindingslijn met pijl 27"/>
          <p:cNvCxnSpPr/>
          <p:nvPr/>
        </p:nvCxnSpPr>
        <p:spPr>
          <a:xfrm rot="10800000">
            <a:off x="4716016" y="5229200"/>
            <a:ext cx="720080"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In practice… a summary</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3"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4"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5"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6" cstate="print"/>
          <a:stretch>
            <a:fillRect/>
          </a:stretch>
        </p:blipFill>
        <p:spPr>
          <a:xfrm>
            <a:off x="214282" y="0"/>
            <a:ext cx="1285871" cy="1357274"/>
          </a:xfrm>
          <a:prstGeom prst="ellipse">
            <a:avLst/>
          </a:prstGeom>
        </p:spPr>
      </p:pic>
      <p:sp>
        <p:nvSpPr>
          <p:cNvPr id="10" name="Tekstvak 9"/>
          <p:cNvSpPr txBox="1"/>
          <p:nvPr/>
        </p:nvSpPr>
        <p:spPr>
          <a:xfrm>
            <a:off x="683568" y="1844824"/>
            <a:ext cx="6624736" cy="369332"/>
          </a:xfrm>
          <a:prstGeom prst="rect">
            <a:avLst/>
          </a:prstGeom>
          <a:noFill/>
        </p:spPr>
        <p:txBody>
          <a:bodyPr wrap="square" rtlCol="0">
            <a:spAutoFit/>
          </a:bodyPr>
          <a:lstStyle/>
          <a:p>
            <a:endParaRPr lang="nl-BE" dirty="0"/>
          </a:p>
        </p:txBody>
      </p:sp>
      <p:graphicFrame>
        <p:nvGraphicFramePr>
          <p:cNvPr id="11" name="Tabel 10"/>
          <p:cNvGraphicFramePr>
            <a:graphicFrameLocks noGrp="1"/>
          </p:cNvGraphicFramePr>
          <p:nvPr/>
        </p:nvGraphicFramePr>
        <p:xfrm>
          <a:off x="251520" y="1412776"/>
          <a:ext cx="7056784" cy="5048675"/>
        </p:xfrm>
        <a:graphic>
          <a:graphicData uri="http://schemas.openxmlformats.org/drawingml/2006/table">
            <a:tbl>
              <a:tblPr firstRow="1" bandRow="1">
                <a:tableStyleId>{5C22544A-7EE6-4342-B048-85BDC9FD1C3A}</a:tableStyleId>
              </a:tblPr>
              <a:tblGrid>
                <a:gridCol w="1441708"/>
                <a:gridCol w="2807538"/>
                <a:gridCol w="2807538"/>
              </a:tblGrid>
              <a:tr h="1501977">
                <a:tc>
                  <a:txBody>
                    <a:bodyPr/>
                    <a:lstStyle/>
                    <a:p>
                      <a:r>
                        <a:rPr lang="nl-BE" sz="1400" b="0" dirty="0" smtClean="0">
                          <a:solidFill>
                            <a:schemeClr val="accent2">
                              <a:lumMod val="75000"/>
                            </a:schemeClr>
                          </a:solidFill>
                        </a:rPr>
                        <a:t>YCC De Branderij</a:t>
                      </a:r>
                    </a:p>
                    <a:p>
                      <a:r>
                        <a:rPr lang="nl-BE" sz="1400" b="0" dirty="0" smtClean="0">
                          <a:solidFill>
                            <a:schemeClr val="accent2">
                              <a:lumMod val="75000"/>
                            </a:schemeClr>
                          </a:solidFill>
                        </a:rPr>
                        <a:t>Borgerhout</a:t>
                      </a:r>
                      <a:endParaRPr lang="nl-BE" sz="1400" b="0" dirty="0">
                        <a:solidFill>
                          <a:schemeClr val="accent2">
                            <a:lumMod val="75000"/>
                          </a:schemeClr>
                        </a:solidFill>
                      </a:endParaRPr>
                    </a:p>
                  </a:txBody>
                  <a:tcPr>
                    <a:solidFill>
                      <a:schemeClr val="bg1">
                        <a:lumMod val="85000"/>
                      </a:schemeClr>
                    </a:solidFill>
                  </a:tcPr>
                </a:tc>
                <a:tc>
                  <a:txBody>
                    <a:bodyPr/>
                    <a:lstStyle/>
                    <a:p>
                      <a:r>
                        <a:rPr lang="nl-BE" sz="1400" b="0" dirty="0" smtClean="0">
                          <a:solidFill>
                            <a:schemeClr val="accent2">
                              <a:lumMod val="75000"/>
                            </a:schemeClr>
                          </a:solidFill>
                        </a:rPr>
                        <a:t>Volunteerwork</a:t>
                      </a:r>
                    </a:p>
                    <a:p>
                      <a:r>
                        <a:rPr lang="nl-BE" sz="1400" b="0" dirty="0" smtClean="0">
                          <a:solidFill>
                            <a:schemeClr val="accent2">
                              <a:lumMod val="75000"/>
                            </a:schemeClr>
                          </a:solidFill>
                        </a:rPr>
                        <a:t>Vertical and divers youth work </a:t>
                      </a:r>
                    </a:p>
                    <a:p>
                      <a:r>
                        <a:rPr lang="nl-BE" sz="1400" b="0" dirty="0" smtClean="0">
                          <a:solidFill>
                            <a:schemeClr val="accent2">
                              <a:lumMod val="75000"/>
                            </a:schemeClr>
                          </a:solidFill>
                        </a:rPr>
                        <a:t>Youthcultural work</a:t>
                      </a:r>
                    </a:p>
                    <a:p>
                      <a:r>
                        <a:rPr lang="nl-BE" sz="1400" b="0" dirty="0" smtClean="0">
                          <a:solidFill>
                            <a:schemeClr val="accent2">
                              <a:lumMod val="75000"/>
                            </a:schemeClr>
                          </a:solidFill>
                        </a:rPr>
                        <a:t>Empowerment</a:t>
                      </a:r>
                    </a:p>
                    <a:p>
                      <a:r>
                        <a:rPr lang="nl-BE" sz="1400" b="0" dirty="0" smtClean="0">
                          <a:solidFill>
                            <a:schemeClr val="accent2">
                              <a:lumMod val="75000"/>
                            </a:schemeClr>
                          </a:solidFill>
                        </a:rPr>
                        <a:t>Program</a:t>
                      </a:r>
                      <a:r>
                        <a:rPr lang="nl-BE" sz="1400" b="0" baseline="0" dirty="0" smtClean="0">
                          <a:solidFill>
                            <a:schemeClr val="accent2">
                              <a:lumMod val="75000"/>
                            </a:schemeClr>
                          </a:solidFill>
                        </a:rPr>
                        <a:t> by initiative of the youngsters</a:t>
                      </a:r>
                      <a:endParaRPr lang="nl-BE" sz="1400" b="0" dirty="0" smtClean="0">
                        <a:solidFill>
                          <a:schemeClr val="accent2">
                            <a:lumMod val="75000"/>
                          </a:schemeClr>
                        </a:solidFill>
                      </a:endParaRPr>
                    </a:p>
                    <a:p>
                      <a:r>
                        <a:rPr lang="nl-BE" sz="1400" b="0" baseline="0" dirty="0" smtClean="0">
                          <a:solidFill>
                            <a:schemeClr val="accent2">
                              <a:lumMod val="75000"/>
                            </a:schemeClr>
                          </a:solidFill>
                        </a:rPr>
                        <a:t>co-owners </a:t>
                      </a:r>
                      <a:r>
                        <a:rPr lang="nl-BE" sz="1400" b="0" baseline="0" dirty="0" smtClean="0">
                          <a:solidFill>
                            <a:schemeClr val="accent2">
                              <a:lumMod val="75000"/>
                            </a:schemeClr>
                          </a:solidFill>
                          <a:sym typeface="Wingdings" pitchFamily="2" charset="2"/>
                        </a:rPr>
                        <a:t> community co-owners</a:t>
                      </a:r>
                      <a:endParaRPr lang="nl-BE" sz="1400" b="0" baseline="0" dirty="0" smtClean="0">
                        <a:solidFill>
                          <a:schemeClr val="accent2">
                            <a:lumMod val="75000"/>
                          </a:schemeClr>
                        </a:solidFill>
                      </a:endParaRPr>
                    </a:p>
                    <a:p>
                      <a:r>
                        <a:rPr lang="nl-BE" sz="1400" b="0" dirty="0" smtClean="0">
                          <a:solidFill>
                            <a:schemeClr val="accent2">
                              <a:lumMod val="75000"/>
                            </a:schemeClr>
                          </a:solidFill>
                        </a:rPr>
                        <a:t>Territorial</a:t>
                      </a:r>
                      <a:endParaRPr lang="nl-BE" sz="1400" b="0" dirty="0">
                        <a:solidFill>
                          <a:schemeClr val="accent2">
                            <a:lumMod val="75000"/>
                          </a:schemeClr>
                        </a:solidFill>
                      </a:endParaRPr>
                    </a:p>
                  </a:txBody>
                  <a:tcPr>
                    <a:solidFill>
                      <a:schemeClr val="bg1">
                        <a:lumMod val="85000"/>
                      </a:schemeClr>
                    </a:solidFill>
                  </a:tcPr>
                </a:tc>
                <a:tc>
                  <a:txBody>
                    <a:bodyPr/>
                    <a:lstStyle/>
                    <a:p>
                      <a:r>
                        <a:rPr lang="nl-BE" sz="1400" b="0" dirty="0" smtClean="0">
                          <a:solidFill>
                            <a:schemeClr val="accent2">
                              <a:lumMod val="75000"/>
                            </a:schemeClr>
                          </a:solidFill>
                        </a:rPr>
                        <a:t>1 RAC (JES) 100 youngsters</a:t>
                      </a:r>
                    </a:p>
                    <a:p>
                      <a:r>
                        <a:rPr lang="nl-BE" sz="1400" b="0" dirty="0" smtClean="0">
                          <a:solidFill>
                            <a:schemeClr val="accent2">
                              <a:lumMod val="75000"/>
                            </a:schemeClr>
                          </a:solidFill>
                        </a:rPr>
                        <a:t>1WAC (JES) 40 youngsters</a:t>
                      </a:r>
                    </a:p>
                    <a:p>
                      <a:r>
                        <a:rPr lang="nl-BE" sz="1400" b="0" dirty="0" smtClean="0">
                          <a:solidFill>
                            <a:schemeClr val="accent2">
                              <a:lumMod val="75000"/>
                            </a:schemeClr>
                          </a:solidFill>
                        </a:rPr>
                        <a:t>Coöperation with F.E.S</a:t>
                      </a:r>
                    </a:p>
                    <a:p>
                      <a:r>
                        <a:rPr lang="nl-BE" sz="1400" b="0" dirty="0" smtClean="0">
                          <a:solidFill>
                            <a:schemeClr val="accent2">
                              <a:lumMod val="75000"/>
                            </a:schemeClr>
                          </a:solidFill>
                        </a:rPr>
                        <a:t>Youthwork</a:t>
                      </a:r>
                      <a:r>
                        <a:rPr lang="nl-BE" sz="1400" b="0" baseline="0" dirty="0" smtClean="0">
                          <a:solidFill>
                            <a:schemeClr val="accent2">
                              <a:lumMod val="75000"/>
                            </a:schemeClr>
                          </a:solidFill>
                        </a:rPr>
                        <a:t> and youthcultural work by JES</a:t>
                      </a:r>
                    </a:p>
                    <a:p>
                      <a:r>
                        <a:rPr lang="nl-BE" sz="1400" b="0" baseline="0" dirty="0" smtClean="0">
                          <a:solidFill>
                            <a:schemeClr val="accent2">
                              <a:lumMod val="75000"/>
                            </a:schemeClr>
                          </a:solidFill>
                        </a:rPr>
                        <a:t>(FES = Flemish employment service)</a:t>
                      </a:r>
                      <a:endParaRPr lang="nl-BE" sz="1400" b="0" dirty="0">
                        <a:solidFill>
                          <a:schemeClr val="accent2">
                            <a:lumMod val="75000"/>
                          </a:schemeClr>
                        </a:solidFill>
                      </a:endParaRPr>
                    </a:p>
                  </a:txBody>
                  <a:tcPr>
                    <a:solidFill>
                      <a:schemeClr val="bg1">
                        <a:lumMod val="85000"/>
                      </a:schemeClr>
                    </a:solidFill>
                  </a:tcPr>
                </a:tc>
              </a:tr>
              <a:tr h="1299788">
                <a:tc>
                  <a:txBody>
                    <a:bodyPr/>
                    <a:lstStyle/>
                    <a:p>
                      <a:r>
                        <a:rPr lang="nl-BE" sz="1400" dirty="0" smtClean="0">
                          <a:solidFill>
                            <a:schemeClr val="accent2">
                              <a:lumMod val="75000"/>
                            </a:schemeClr>
                          </a:solidFill>
                        </a:rPr>
                        <a:t>YCC Zappa</a:t>
                      </a:r>
                    </a:p>
                    <a:p>
                      <a:r>
                        <a:rPr lang="nl-BE" sz="1400" dirty="0" smtClean="0">
                          <a:solidFill>
                            <a:schemeClr val="accent2">
                              <a:lumMod val="75000"/>
                            </a:schemeClr>
                          </a:solidFill>
                        </a:rPr>
                        <a:t>Kiel</a:t>
                      </a:r>
                      <a:endParaRPr lang="nl-BE" sz="1400" dirty="0">
                        <a:solidFill>
                          <a:schemeClr val="accent2">
                            <a:lumMod val="75000"/>
                          </a:schemeClr>
                        </a:solidFill>
                      </a:endParaRPr>
                    </a:p>
                  </a:txBody>
                  <a:tcPr>
                    <a:solidFill>
                      <a:schemeClr val="bg1">
                        <a:lumMod val="85000"/>
                      </a:schemeClr>
                    </a:solidFill>
                  </a:tcPr>
                </a:tc>
                <a:tc>
                  <a:txBody>
                    <a:bodyPr/>
                    <a:lstStyle/>
                    <a:p>
                      <a:r>
                        <a:rPr lang="nl-BE" sz="1400" dirty="0" smtClean="0">
                          <a:solidFill>
                            <a:schemeClr val="accent2">
                              <a:lumMod val="75000"/>
                            </a:schemeClr>
                          </a:solidFill>
                        </a:rPr>
                        <a:t>Accents</a:t>
                      </a:r>
                      <a:r>
                        <a:rPr lang="nl-BE" sz="1400" baseline="0" dirty="0" smtClean="0">
                          <a:solidFill>
                            <a:schemeClr val="accent2">
                              <a:lumMod val="75000"/>
                            </a:schemeClr>
                          </a:solidFill>
                        </a:rPr>
                        <a:t> on events</a:t>
                      </a:r>
                    </a:p>
                    <a:p>
                      <a:r>
                        <a:rPr lang="nl-BE" sz="1400" baseline="0" dirty="0" smtClean="0">
                          <a:solidFill>
                            <a:schemeClr val="accent2">
                              <a:lumMod val="75000"/>
                            </a:schemeClr>
                          </a:solidFill>
                        </a:rPr>
                        <a:t>Infrastructural management</a:t>
                      </a:r>
                    </a:p>
                    <a:p>
                      <a:r>
                        <a:rPr lang="nl-BE" sz="1400" baseline="0" dirty="0" smtClean="0">
                          <a:solidFill>
                            <a:schemeClr val="accent2">
                              <a:lumMod val="75000"/>
                            </a:schemeClr>
                          </a:solidFill>
                        </a:rPr>
                        <a:t>Experiments with YAA</a:t>
                      </a:r>
                    </a:p>
                    <a:p>
                      <a:r>
                        <a:rPr lang="nl-BE" sz="1400" baseline="0" dirty="0" smtClean="0">
                          <a:solidFill>
                            <a:schemeClr val="accent2">
                              <a:lumMod val="75000"/>
                            </a:schemeClr>
                          </a:solidFill>
                        </a:rPr>
                        <a:t>New building</a:t>
                      </a:r>
                    </a:p>
                    <a:p>
                      <a:r>
                        <a:rPr lang="nl-BE" sz="1400" baseline="0" dirty="0" smtClean="0">
                          <a:solidFill>
                            <a:schemeClr val="accent2">
                              <a:lumMod val="75000"/>
                            </a:schemeClr>
                          </a:solidFill>
                        </a:rPr>
                        <a:t>Volunteerwork events</a:t>
                      </a:r>
                    </a:p>
                    <a:p>
                      <a:endParaRPr lang="nl-BE" sz="1400" dirty="0">
                        <a:solidFill>
                          <a:schemeClr val="accent2">
                            <a:lumMod val="75000"/>
                          </a:schemeClr>
                        </a:solidFill>
                      </a:endParaRPr>
                    </a:p>
                  </a:txBody>
                  <a:tcPr>
                    <a:solidFill>
                      <a:schemeClr val="bg1">
                        <a:lumMod val="85000"/>
                      </a:schemeClr>
                    </a:solidFill>
                  </a:tcPr>
                </a:tc>
                <a:tc>
                  <a:txBody>
                    <a:bodyPr/>
                    <a:lstStyle/>
                    <a:p>
                      <a:r>
                        <a:rPr lang="nl-BE" sz="1400" dirty="0" smtClean="0">
                          <a:solidFill>
                            <a:schemeClr val="accent2">
                              <a:lumMod val="75000"/>
                            </a:schemeClr>
                          </a:solidFill>
                        </a:rPr>
                        <a:t>1 RAC (ZAPPA)</a:t>
                      </a:r>
                      <a:r>
                        <a:rPr lang="nl-BE" sz="1400" baseline="0" dirty="0" smtClean="0">
                          <a:solidFill>
                            <a:schemeClr val="accent2">
                              <a:lumMod val="75000"/>
                            </a:schemeClr>
                          </a:solidFill>
                        </a:rPr>
                        <a:t> 80 youngsters</a:t>
                      </a:r>
                    </a:p>
                    <a:p>
                      <a:r>
                        <a:rPr lang="nl-BE" sz="1400" baseline="0" dirty="0" smtClean="0">
                          <a:solidFill>
                            <a:schemeClr val="accent2">
                              <a:lumMod val="75000"/>
                            </a:schemeClr>
                          </a:solidFill>
                        </a:rPr>
                        <a:t>1 WAC (JES) 40 youngsters</a:t>
                      </a:r>
                    </a:p>
                    <a:p>
                      <a:r>
                        <a:rPr lang="nl-BE" sz="1400" baseline="0" dirty="0" smtClean="0">
                          <a:solidFill>
                            <a:schemeClr val="accent2">
                              <a:lumMod val="75000"/>
                            </a:schemeClr>
                          </a:solidFill>
                        </a:rPr>
                        <a:t>Coöperation with F.E.S and Werkhaven, de 8,…</a:t>
                      </a:r>
                    </a:p>
                    <a:p>
                      <a:r>
                        <a:rPr lang="nl-BE" sz="1400" baseline="0" dirty="0" smtClean="0">
                          <a:solidFill>
                            <a:schemeClr val="accent2">
                              <a:lumMod val="75000"/>
                            </a:schemeClr>
                          </a:solidFill>
                        </a:rPr>
                        <a:t>Events and youthcultural work by ZAPPA</a:t>
                      </a:r>
                      <a:endParaRPr lang="nl-BE" sz="1400" dirty="0">
                        <a:solidFill>
                          <a:schemeClr val="accent2">
                            <a:lumMod val="75000"/>
                          </a:schemeClr>
                        </a:solidFill>
                      </a:endParaRPr>
                    </a:p>
                  </a:txBody>
                  <a:tcPr>
                    <a:solidFill>
                      <a:schemeClr val="bg1">
                        <a:lumMod val="85000"/>
                      </a:schemeClr>
                    </a:solidFill>
                  </a:tcPr>
                </a:tc>
              </a:tr>
              <a:tr h="1878755">
                <a:tc>
                  <a:txBody>
                    <a:bodyPr/>
                    <a:lstStyle/>
                    <a:p>
                      <a:r>
                        <a:rPr lang="nl-BE" sz="1400" dirty="0" smtClean="0">
                          <a:solidFill>
                            <a:schemeClr val="accent2">
                              <a:lumMod val="75000"/>
                            </a:schemeClr>
                          </a:solidFill>
                        </a:rPr>
                        <a:t>YCC 21N</a:t>
                      </a:r>
                    </a:p>
                    <a:p>
                      <a:r>
                        <a:rPr lang="nl-BE" sz="1400" dirty="0" smtClean="0">
                          <a:solidFill>
                            <a:schemeClr val="accent2">
                              <a:lumMod val="75000"/>
                            </a:schemeClr>
                          </a:solidFill>
                        </a:rPr>
                        <a:t>Deurne noord</a:t>
                      </a:r>
                      <a:endParaRPr lang="nl-BE" sz="1400" dirty="0">
                        <a:solidFill>
                          <a:schemeClr val="accent2">
                            <a:lumMod val="75000"/>
                          </a:schemeClr>
                        </a:solidFill>
                      </a:endParaRPr>
                    </a:p>
                  </a:txBody>
                  <a:tcPr>
                    <a:solidFill>
                      <a:schemeClr val="bg1">
                        <a:lumMod val="85000"/>
                      </a:schemeClr>
                    </a:solidFill>
                  </a:tcPr>
                </a:tc>
                <a:tc>
                  <a:txBody>
                    <a:bodyPr/>
                    <a:lstStyle/>
                    <a:p>
                      <a:r>
                        <a:rPr lang="nl-BE" sz="1400" dirty="0" smtClean="0">
                          <a:solidFill>
                            <a:schemeClr val="accent2">
                              <a:lumMod val="75000"/>
                            </a:schemeClr>
                          </a:solidFill>
                        </a:rPr>
                        <a:t>Professional</a:t>
                      </a:r>
                      <a:r>
                        <a:rPr lang="nl-BE" sz="1400" baseline="0" dirty="0" smtClean="0">
                          <a:solidFill>
                            <a:schemeClr val="accent2">
                              <a:lumMod val="75000"/>
                            </a:schemeClr>
                          </a:solidFill>
                        </a:rPr>
                        <a:t> youthworkers</a:t>
                      </a:r>
                    </a:p>
                    <a:p>
                      <a:r>
                        <a:rPr lang="nl-BE" sz="1400" baseline="0" dirty="0" smtClean="0">
                          <a:solidFill>
                            <a:schemeClr val="accent2">
                              <a:lumMod val="75000"/>
                            </a:schemeClr>
                          </a:solidFill>
                        </a:rPr>
                        <a:t>Horizontal youth work</a:t>
                      </a:r>
                    </a:p>
                    <a:p>
                      <a:r>
                        <a:rPr lang="nl-BE" sz="1400" baseline="0" dirty="0" smtClean="0">
                          <a:solidFill>
                            <a:schemeClr val="accent2">
                              <a:lumMod val="75000"/>
                            </a:schemeClr>
                          </a:solidFill>
                        </a:rPr>
                        <a:t>Program made by the youthworkers.</a:t>
                      </a:r>
                    </a:p>
                    <a:p>
                      <a:r>
                        <a:rPr lang="nl-BE" sz="1400" baseline="0" dirty="0" smtClean="0">
                          <a:solidFill>
                            <a:schemeClr val="accent2">
                              <a:lumMod val="75000"/>
                            </a:schemeClr>
                          </a:solidFill>
                        </a:rPr>
                        <a:t>New building, new facts, new contacts with the neighbourhood.</a:t>
                      </a:r>
                    </a:p>
                    <a:p>
                      <a:r>
                        <a:rPr lang="nl-BE" sz="1400" baseline="0" dirty="0" smtClean="0">
                          <a:solidFill>
                            <a:schemeClr val="accent2">
                              <a:lumMod val="75000"/>
                            </a:schemeClr>
                          </a:solidFill>
                        </a:rPr>
                        <a:t>territorial</a:t>
                      </a:r>
                      <a:endParaRPr lang="nl-BE" sz="1400" dirty="0">
                        <a:solidFill>
                          <a:schemeClr val="accent2">
                            <a:lumMod val="75000"/>
                          </a:schemeClr>
                        </a:solidFill>
                      </a:endParaRPr>
                    </a:p>
                  </a:txBody>
                  <a:tcPr>
                    <a:solidFill>
                      <a:schemeClr val="bg1">
                        <a:lumMod val="85000"/>
                      </a:schemeClr>
                    </a:solidFill>
                  </a:tcPr>
                </a:tc>
                <a:tc>
                  <a:txBody>
                    <a:bodyPr/>
                    <a:lstStyle/>
                    <a:p>
                      <a:r>
                        <a:rPr lang="nl-BE" sz="1400" dirty="0" smtClean="0">
                          <a:solidFill>
                            <a:schemeClr val="accent2">
                              <a:lumMod val="75000"/>
                            </a:schemeClr>
                          </a:solidFill>
                        </a:rPr>
                        <a:t>1 RAC (JES) 50 youngsters</a:t>
                      </a:r>
                    </a:p>
                    <a:p>
                      <a:r>
                        <a:rPr lang="nl-BE" sz="1400" dirty="0" smtClean="0">
                          <a:solidFill>
                            <a:schemeClr val="accent2">
                              <a:lumMod val="75000"/>
                            </a:schemeClr>
                          </a:solidFill>
                        </a:rPr>
                        <a:t>1 WAC (JES) 40 youngsters</a:t>
                      </a:r>
                    </a:p>
                    <a:p>
                      <a:r>
                        <a:rPr lang="nl-BE" sz="1400" dirty="0" smtClean="0">
                          <a:solidFill>
                            <a:schemeClr val="accent2">
                              <a:lumMod val="75000"/>
                            </a:schemeClr>
                          </a:solidFill>
                        </a:rPr>
                        <a:t>Coöperation with F.E.S and Levanto</a:t>
                      </a:r>
                    </a:p>
                    <a:p>
                      <a:r>
                        <a:rPr lang="nl-BE" sz="1400" dirty="0" smtClean="0">
                          <a:solidFill>
                            <a:schemeClr val="accent2">
                              <a:lumMod val="75000"/>
                            </a:schemeClr>
                          </a:solidFill>
                        </a:rPr>
                        <a:t>Youthwork by KIDS</a:t>
                      </a:r>
                      <a:endParaRPr lang="nl-BE" sz="1400" dirty="0">
                        <a:solidFill>
                          <a:schemeClr val="accent2">
                            <a:lumMod val="75000"/>
                          </a:schemeClr>
                        </a:solidFill>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RAC and WAC</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graphicFrame>
        <p:nvGraphicFramePr>
          <p:cNvPr id="11" name="Tabel 10"/>
          <p:cNvGraphicFramePr>
            <a:graphicFrameLocks noGrp="1"/>
          </p:cNvGraphicFramePr>
          <p:nvPr/>
        </p:nvGraphicFramePr>
        <p:xfrm>
          <a:off x="251520" y="1484784"/>
          <a:ext cx="7200800" cy="5125720"/>
        </p:xfrm>
        <a:graphic>
          <a:graphicData uri="http://schemas.openxmlformats.org/drawingml/2006/table">
            <a:tbl>
              <a:tblPr firstRow="1" bandRow="1">
                <a:tableStyleId>{5C22544A-7EE6-4342-B048-85BDC9FD1C3A}</a:tableStyleId>
              </a:tblPr>
              <a:tblGrid>
                <a:gridCol w="1800200"/>
                <a:gridCol w="2808312"/>
                <a:gridCol w="2592288"/>
              </a:tblGrid>
              <a:tr h="370840">
                <a:tc>
                  <a:txBody>
                    <a:bodyPr/>
                    <a:lstStyle/>
                    <a:p>
                      <a:endParaRPr lang="nl-BE" sz="1200" dirty="0">
                        <a:solidFill>
                          <a:schemeClr val="accent2">
                            <a:lumMod val="75000"/>
                          </a:schemeClr>
                        </a:solidFill>
                      </a:endParaRPr>
                    </a:p>
                  </a:txBody>
                  <a:tcPr>
                    <a:solidFill>
                      <a:schemeClr val="bg1">
                        <a:lumMod val="85000"/>
                      </a:schemeClr>
                    </a:solidFill>
                  </a:tcPr>
                </a:tc>
                <a:tc>
                  <a:txBody>
                    <a:bodyPr/>
                    <a:lstStyle/>
                    <a:p>
                      <a:r>
                        <a:rPr lang="nl-BE" sz="1200" dirty="0" smtClean="0">
                          <a:solidFill>
                            <a:schemeClr val="accent2">
                              <a:lumMod val="75000"/>
                            </a:schemeClr>
                          </a:solidFill>
                        </a:rPr>
                        <a:t>RAC</a:t>
                      </a:r>
                      <a:endParaRPr lang="nl-BE" sz="1200" dirty="0">
                        <a:solidFill>
                          <a:schemeClr val="accent2">
                            <a:lumMod val="75000"/>
                          </a:schemeClr>
                        </a:solidFill>
                      </a:endParaRPr>
                    </a:p>
                  </a:txBody>
                  <a:tcPr>
                    <a:solidFill>
                      <a:schemeClr val="bg1">
                        <a:lumMod val="85000"/>
                      </a:schemeClr>
                    </a:solidFill>
                  </a:tcPr>
                </a:tc>
                <a:tc>
                  <a:txBody>
                    <a:bodyPr/>
                    <a:lstStyle/>
                    <a:p>
                      <a:r>
                        <a:rPr lang="nl-BE" sz="1200" dirty="0" smtClean="0">
                          <a:solidFill>
                            <a:schemeClr val="accent2">
                              <a:lumMod val="75000"/>
                            </a:schemeClr>
                          </a:solidFill>
                        </a:rPr>
                        <a:t>WAC</a:t>
                      </a:r>
                      <a:endParaRPr lang="nl-BE" sz="1200" dirty="0">
                        <a:solidFill>
                          <a:schemeClr val="accent2">
                            <a:lumMod val="75000"/>
                          </a:schemeClr>
                        </a:solidFill>
                      </a:endParaRPr>
                    </a:p>
                  </a:txBody>
                  <a:tcPr>
                    <a:solidFill>
                      <a:schemeClr val="bg1">
                        <a:lumMod val="85000"/>
                      </a:schemeClr>
                    </a:solidFill>
                  </a:tcPr>
                </a:tc>
              </a:tr>
              <a:tr h="370840">
                <a:tc>
                  <a:txBody>
                    <a:bodyPr/>
                    <a:lstStyle/>
                    <a:p>
                      <a:r>
                        <a:rPr lang="nl-BE" sz="1200" dirty="0" smtClean="0">
                          <a:solidFill>
                            <a:schemeClr val="accent2">
                              <a:lumMod val="75000"/>
                            </a:schemeClr>
                          </a:solidFill>
                        </a:rPr>
                        <a:t>Priority</a:t>
                      </a:r>
                      <a:r>
                        <a:rPr lang="nl-BE" sz="1200" baseline="0" dirty="0" smtClean="0">
                          <a:solidFill>
                            <a:schemeClr val="accent2">
                              <a:lumMod val="75000"/>
                            </a:schemeClr>
                          </a:solidFill>
                        </a:rPr>
                        <a:t> target group</a:t>
                      </a:r>
                      <a:endParaRPr lang="nl-BE" sz="1200" dirty="0">
                        <a:solidFill>
                          <a:schemeClr val="accent2">
                            <a:lumMod val="75000"/>
                          </a:schemeClr>
                        </a:solidFill>
                      </a:endParaRPr>
                    </a:p>
                  </a:txBody>
                  <a:tcPr>
                    <a:solidFill>
                      <a:schemeClr val="bg1">
                        <a:lumMod val="85000"/>
                      </a:schemeClr>
                    </a:solidFill>
                  </a:tcPr>
                </a:tc>
                <a:tc>
                  <a:txBody>
                    <a:bodyPr/>
                    <a:lstStyle/>
                    <a:p>
                      <a:r>
                        <a:rPr lang="nl-BE" sz="1200" dirty="0" smtClean="0">
                          <a:solidFill>
                            <a:schemeClr val="accent2">
                              <a:lumMod val="75000"/>
                            </a:schemeClr>
                          </a:solidFill>
                        </a:rPr>
                        <a:t>Youngsters from</a:t>
                      </a:r>
                      <a:r>
                        <a:rPr lang="nl-BE" sz="1200" baseline="0" dirty="0" smtClean="0">
                          <a:solidFill>
                            <a:schemeClr val="accent2">
                              <a:lumMod val="75000"/>
                            </a:schemeClr>
                          </a:solidFill>
                        </a:rPr>
                        <a:t> 12 – 25 years </a:t>
                      </a:r>
                    </a:p>
                    <a:p>
                      <a:pPr>
                        <a:buFont typeface="Arial" charset="0"/>
                        <a:buChar char="•"/>
                      </a:pPr>
                      <a:r>
                        <a:rPr lang="nl-BE" sz="1200" baseline="0" dirty="0" smtClean="0">
                          <a:solidFill>
                            <a:schemeClr val="accent2">
                              <a:lumMod val="75000"/>
                            </a:schemeClr>
                          </a:solidFill>
                        </a:rPr>
                        <a:t>In a vulnerable situation</a:t>
                      </a:r>
                    </a:p>
                    <a:p>
                      <a:pPr>
                        <a:buFont typeface="Arial" charset="0"/>
                        <a:buChar char="•"/>
                      </a:pPr>
                      <a:r>
                        <a:rPr lang="nl-BE" sz="1200" baseline="0" dirty="0" smtClean="0">
                          <a:solidFill>
                            <a:schemeClr val="accent2">
                              <a:lumMod val="75000"/>
                            </a:schemeClr>
                          </a:solidFill>
                        </a:rPr>
                        <a:t>volunteerwork as (</a:t>
                      </a:r>
                      <a:r>
                        <a:rPr lang="nl-BE" sz="1200" baseline="0" dirty="0" err="1" smtClean="0">
                          <a:solidFill>
                            <a:schemeClr val="accent2">
                              <a:lumMod val="75000"/>
                            </a:schemeClr>
                          </a:solidFill>
                        </a:rPr>
                        <a:t>first</a:t>
                      </a:r>
                      <a:r>
                        <a:rPr lang="nl-BE" sz="1200" baseline="0" dirty="0" smtClean="0">
                          <a:solidFill>
                            <a:schemeClr val="accent2">
                              <a:lumMod val="75000"/>
                            </a:schemeClr>
                          </a:solidFill>
                        </a:rPr>
                        <a:t>) work expierience</a:t>
                      </a:r>
                      <a:endParaRPr lang="nl-BE" sz="1200" dirty="0">
                        <a:solidFill>
                          <a:schemeClr val="accent2">
                            <a:lumMod val="75000"/>
                          </a:schemeClr>
                        </a:solidFill>
                      </a:endParaRPr>
                    </a:p>
                  </a:txBody>
                  <a:tcPr>
                    <a:solidFill>
                      <a:schemeClr val="bg1">
                        <a:lumMod val="85000"/>
                      </a:schemeClr>
                    </a:solidFill>
                  </a:tcPr>
                </a:tc>
                <a:tc>
                  <a:txBody>
                    <a:bodyPr/>
                    <a:lstStyle/>
                    <a:p>
                      <a:r>
                        <a:rPr lang="nl-BE" sz="1200" dirty="0" smtClean="0">
                          <a:solidFill>
                            <a:schemeClr val="accent2">
                              <a:lumMod val="75000"/>
                            </a:schemeClr>
                          </a:solidFill>
                        </a:rPr>
                        <a:t>Youngsters from 16 – 25 years</a:t>
                      </a:r>
                    </a:p>
                    <a:p>
                      <a:pPr>
                        <a:buFont typeface="Arial" charset="0"/>
                        <a:buChar char="•"/>
                      </a:pPr>
                      <a:r>
                        <a:rPr lang="nl-BE" sz="1200" dirty="0" smtClean="0">
                          <a:solidFill>
                            <a:schemeClr val="accent2">
                              <a:lumMod val="75000"/>
                            </a:schemeClr>
                          </a:solidFill>
                        </a:rPr>
                        <a:t>In a vulnerable</a:t>
                      </a:r>
                      <a:r>
                        <a:rPr lang="nl-BE" sz="1200" baseline="0" dirty="0" smtClean="0">
                          <a:solidFill>
                            <a:schemeClr val="accent2">
                              <a:lumMod val="75000"/>
                            </a:schemeClr>
                          </a:solidFill>
                        </a:rPr>
                        <a:t> situation</a:t>
                      </a:r>
                    </a:p>
                    <a:p>
                      <a:pPr>
                        <a:buFont typeface="Arial" charset="0"/>
                        <a:buChar char="•"/>
                      </a:pPr>
                      <a:r>
                        <a:rPr lang="nl-BE" sz="1200" baseline="0" dirty="0" smtClean="0">
                          <a:solidFill>
                            <a:schemeClr val="accent2">
                              <a:lumMod val="75000"/>
                            </a:schemeClr>
                          </a:solidFill>
                        </a:rPr>
                        <a:t>low educated</a:t>
                      </a:r>
                    </a:p>
                    <a:p>
                      <a:pPr>
                        <a:buFont typeface="Arial" charset="0"/>
                        <a:buChar char="•"/>
                      </a:pPr>
                      <a:r>
                        <a:rPr lang="nl-BE" sz="1200" baseline="0" dirty="0" smtClean="0">
                          <a:solidFill>
                            <a:schemeClr val="accent2">
                              <a:lumMod val="75000"/>
                            </a:schemeClr>
                          </a:solidFill>
                        </a:rPr>
                        <a:t>Unemployed</a:t>
                      </a:r>
                    </a:p>
                    <a:p>
                      <a:pPr>
                        <a:buFont typeface="Arial" charset="0"/>
                        <a:buChar char="•"/>
                      </a:pPr>
                      <a:r>
                        <a:rPr lang="nl-BE" sz="1200" baseline="0" dirty="0" smtClean="0">
                          <a:solidFill>
                            <a:schemeClr val="accent2">
                              <a:lumMod val="75000"/>
                            </a:schemeClr>
                          </a:solidFill>
                        </a:rPr>
                        <a:t>school-drop-outs</a:t>
                      </a:r>
                    </a:p>
                  </a:txBody>
                  <a:tcPr>
                    <a:solidFill>
                      <a:schemeClr val="bg1">
                        <a:lumMod val="85000"/>
                      </a:schemeClr>
                    </a:solidFill>
                  </a:tcPr>
                </a:tc>
              </a:tr>
              <a:tr h="370840">
                <a:tc>
                  <a:txBody>
                    <a:bodyPr/>
                    <a:lstStyle/>
                    <a:p>
                      <a:r>
                        <a:rPr lang="nl-BE" sz="1200" dirty="0" smtClean="0">
                          <a:solidFill>
                            <a:schemeClr val="accent2">
                              <a:lumMod val="75000"/>
                            </a:schemeClr>
                          </a:solidFill>
                        </a:rPr>
                        <a:t>Meeting points</a:t>
                      </a:r>
                      <a:endParaRPr lang="nl-BE" sz="1200" dirty="0">
                        <a:solidFill>
                          <a:schemeClr val="accent2">
                            <a:lumMod val="75000"/>
                          </a:schemeClr>
                        </a:solidFill>
                      </a:endParaRPr>
                    </a:p>
                  </a:txBody>
                  <a:tcPr>
                    <a:solidFill>
                      <a:schemeClr val="bg1">
                        <a:lumMod val="85000"/>
                      </a:schemeClr>
                    </a:solidFill>
                  </a:tcPr>
                </a:tc>
                <a:tc>
                  <a:txBody>
                    <a:bodyPr/>
                    <a:lstStyle/>
                    <a:p>
                      <a:pPr>
                        <a:buFont typeface="Arial" charset="0"/>
                        <a:buChar char="•"/>
                      </a:pPr>
                      <a:r>
                        <a:rPr lang="nl-BE" sz="1200" dirty="0" smtClean="0">
                          <a:solidFill>
                            <a:schemeClr val="accent2">
                              <a:lumMod val="75000"/>
                            </a:schemeClr>
                          </a:solidFill>
                        </a:rPr>
                        <a:t>Volunteerwork</a:t>
                      </a:r>
                    </a:p>
                    <a:p>
                      <a:pPr>
                        <a:buFont typeface="Arial" charset="0"/>
                        <a:buChar char="•"/>
                      </a:pPr>
                      <a:r>
                        <a:rPr lang="nl-BE" sz="1200" baseline="0" dirty="0" smtClean="0">
                          <a:solidFill>
                            <a:schemeClr val="accent2">
                              <a:lumMod val="75000"/>
                            </a:schemeClr>
                          </a:solidFill>
                        </a:rPr>
                        <a:t>youth-cultural activities</a:t>
                      </a:r>
                    </a:p>
                    <a:p>
                      <a:pPr>
                        <a:buFont typeface="Arial" charset="0"/>
                        <a:buChar char="•"/>
                      </a:pPr>
                      <a:r>
                        <a:rPr lang="nl-BE" sz="1200" baseline="0" dirty="0" smtClean="0">
                          <a:solidFill>
                            <a:schemeClr val="accent2">
                              <a:lumMod val="75000"/>
                            </a:schemeClr>
                          </a:solidFill>
                        </a:rPr>
                        <a:t>youthwork and sports</a:t>
                      </a:r>
                    </a:p>
                    <a:p>
                      <a:pPr>
                        <a:buFont typeface="Arial" charset="0"/>
                        <a:buChar char="•"/>
                      </a:pPr>
                      <a:r>
                        <a:rPr lang="nl-BE" sz="1200" baseline="0" dirty="0" smtClean="0">
                          <a:solidFill>
                            <a:schemeClr val="accent2">
                              <a:lumMod val="75000"/>
                            </a:schemeClr>
                          </a:solidFill>
                        </a:rPr>
                        <a:t>events and parties</a:t>
                      </a:r>
                    </a:p>
                    <a:p>
                      <a:pPr>
                        <a:buFont typeface="Arial" charset="0"/>
                        <a:buChar char="•"/>
                      </a:pPr>
                      <a:r>
                        <a:rPr lang="nl-BE" sz="1200" baseline="0" dirty="0" smtClean="0">
                          <a:solidFill>
                            <a:schemeClr val="accent2">
                              <a:lumMod val="75000"/>
                            </a:schemeClr>
                          </a:solidFill>
                        </a:rPr>
                        <a:t>non-formal education </a:t>
                      </a:r>
                    </a:p>
                    <a:p>
                      <a:pPr>
                        <a:buFont typeface="Arial" charset="0"/>
                        <a:buChar char="•"/>
                      </a:pPr>
                      <a:r>
                        <a:rPr lang="nl-BE" sz="1200" baseline="0" dirty="0" smtClean="0">
                          <a:solidFill>
                            <a:schemeClr val="accent2">
                              <a:lumMod val="75000"/>
                            </a:schemeClr>
                          </a:solidFill>
                        </a:rPr>
                        <a:t>Schools</a:t>
                      </a:r>
                    </a:p>
                  </a:txBody>
                  <a:tcPr>
                    <a:solidFill>
                      <a:schemeClr val="bg1">
                        <a:lumMod val="85000"/>
                      </a:schemeClr>
                    </a:solidFill>
                  </a:tcPr>
                </a:tc>
                <a:tc>
                  <a:txBody>
                    <a:bodyPr/>
                    <a:lstStyle/>
                    <a:p>
                      <a:pPr>
                        <a:buFont typeface="Arial" charset="0"/>
                        <a:buChar char="•"/>
                      </a:pPr>
                      <a:r>
                        <a:rPr lang="nl-BE" sz="1200" dirty="0" smtClean="0">
                          <a:solidFill>
                            <a:schemeClr val="accent2">
                              <a:lumMod val="75000"/>
                            </a:schemeClr>
                          </a:solidFill>
                        </a:rPr>
                        <a:t>Streets and</a:t>
                      </a:r>
                      <a:r>
                        <a:rPr lang="nl-BE" sz="1200" baseline="0" dirty="0" smtClean="0">
                          <a:solidFill>
                            <a:schemeClr val="accent2">
                              <a:lumMod val="75000"/>
                            </a:schemeClr>
                          </a:solidFill>
                        </a:rPr>
                        <a:t> squares</a:t>
                      </a:r>
                    </a:p>
                    <a:p>
                      <a:pPr>
                        <a:buFont typeface="Arial" charset="0"/>
                        <a:buChar char="•"/>
                      </a:pPr>
                      <a:r>
                        <a:rPr lang="nl-BE" sz="1200" baseline="0" dirty="0" smtClean="0">
                          <a:solidFill>
                            <a:schemeClr val="accent2">
                              <a:lumMod val="75000"/>
                            </a:schemeClr>
                          </a:solidFill>
                        </a:rPr>
                        <a:t>Youthwork</a:t>
                      </a:r>
                    </a:p>
                    <a:p>
                      <a:pPr>
                        <a:buFont typeface="Arial" charset="0"/>
                        <a:buChar char="•"/>
                      </a:pPr>
                      <a:r>
                        <a:rPr lang="nl-BE" sz="1200" baseline="0" dirty="0" smtClean="0">
                          <a:solidFill>
                            <a:schemeClr val="accent2">
                              <a:lumMod val="75000"/>
                            </a:schemeClr>
                          </a:solidFill>
                        </a:rPr>
                        <a:t>youthcultural work</a:t>
                      </a:r>
                    </a:p>
                    <a:p>
                      <a:pPr>
                        <a:buFont typeface="Arial" charset="0"/>
                        <a:buChar char="•"/>
                      </a:pPr>
                      <a:r>
                        <a:rPr lang="nl-BE" sz="1200" baseline="0" dirty="0" smtClean="0">
                          <a:solidFill>
                            <a:schemeClr val="accent2">
                              <a:lumMod val="75000"/>
                            </a:schemeClr>
                          </a:solidFill>
                        </a:rPr>
                        <a:t>social meeting points: teahouses, football,…</a:t>
                      </a:r>
                      <a:endParaRPr lang="nl-BE" sz="1200" dirty="0">
                        <a:solidFill>
                          <a:schemeClr val="accent2">
                            <a:lumMod val="75000"/>
                          </a:schemeClr>
                        </a:solidFill>
                      </a:endParaRPr>
                    </a:p>
                  </a:txBody>
                  <a:tcPr>
                    <a:solidFill>
                      <a:schemeClr val="bg1">
                        <a:lumMod val="85000"/>
                      </a:schemeClr>
                    </a:solidFill>
                  </a:tcPr>
                </a:tc>
              </a:tr>
              <a:tr h="370840">
                <a:tc>
                  <a:txBody>
                    <a:bodyPr/>
                    <a:lstStyle/>
                    <a:p>
                      <a:r>
                        <a:rPr lang="nl-BE" sz="1200" dirty="0" smtClean="0">
                          <a:solidFill>
                            <a:schemeClr val="accent2">
                              <a:lumMod val="75000"/>
                            </a:schemeClr>
                          </a:solidFill>
                        </a:rPr>
                        <a:t>Target</a:t>
                      </a:r>
                      <a:r>
                        <a:rPr lang="nl-BE" sz="1200" baseline="0" dirty="0" smtClean="0">
                          <a:solidFill>
                            <a:schemeClr val="accent2">
                              <a:lumMod val="75000"/>
                            </a:schemeClr>
                          </a:solidFill>
                        </a:rPr>
                        <a:t>s:</a:t>
                      </a:r>
                      <a:endParaRPr lang="nl-BE" sz="1200" dirty="0">
                        <a:solidFill>
                          <a:schemeClr val="accent2">
                            <a:lumMod val="75000"/>
                          </a:schemeClr>
                        </a:solidFill>
                      </a:endParaRPr>
                    </a:p>
                  </a:txBody>
                  <a:tcPr>
                    <a:solidFill>
                      <a:schemeClr val="bg1">
                        <a:lumMod val="85000"/>
                      </a:schemeClr>
                    </a:solidFill>
                  </a:tcPr>
                </a:tc>
                <a:tc>
                  <a:txBody>
                    <a:bodyPr/>
                    <a:lstStyle/>
                    <a:p>
                      <a:pPr>
                        <a:buFont typeface="Arial" charset="0"/>
                        <a:buChar char="•"/>
                      </a:pPr>
                      <a:r>
                        <a:rPr lang="nl-BE" sz="1200" dirty="0" smtClean="0">
                          <a:solidFill>
                            <a:schemeClr val="accent2">
                              <a:lumMod val="75000"/>
                            </a:schemeClr>
                          </a:solidFill>
                        </a:rPr>
                        <a:t>volunteerwork</a:t>
                      </a:r>
                      <a:r>
                        <a:rPr lang="nl-BE" sz="1200" baseline="0" dirty="0" smtClean="0">
                          <a:solidFill>
                            <a:schemeClr val="accent2">
                              <a:lumMod val="75000"/>
                            </a:schemeClr>
                          </a:solidFill>
                        </a:rPr>
                        <a:t> as first work expierience</a:t>
                      </a:r>
                    </a:p>
                    <a:p>
                      <a:pPr>
                        <a:buFont typeface="Arial" charset="0"/>
                        <a:buChar char="•"/>
                      </a:pPr>
                      <a:r>
                        <a:rPr lang="nl-BE" sz="1200" baseline="0" dirty="0" smtClean="0">
                          <a:solidFill>
                            <a:schemeClr val="accent2">
                              <a:lumMod val="75000"/>
                            </a:schemeClr>
                          </a:solidFill>
                        </a:rPr>
                        <a:t>oriëntation in leisure time activities</a:t>
                      </a:r>
                    </a:p>
                    <a:p>
                      <a:pPr>
                        <a:buFont typeface="Arial" charset="0"/>
                        <a:buChar char="•"/>
                      </a:pPr>
                      <a:r>
                        <a:rPr lang="nl-BE" sz="1200" baseline="0" dirty="0" smtClean="0">
                          <a:solidFill>
                            <a:schemeClr val="accent2">
                              <a:lumMod val="75000"/>
                            </a:schemeClr>
                          </a:solidFill>
                        </a:rPr>
                        <a:t>Competence awareness</a:t>
                      </a:r>
                    </a:p>
                    <a:p>
                      <a:pPr>
                        <a:buFont typeface="Arial" charset="0"/>
                        <a:buChar char="•"/>
                      </a:pPr>
                      <a:r>
                        <a:rPr lang="nl-BE" sz="1200" baseline="0" dirty="0" smtClean="0">
                          <a:solidFill>
                            <a:schemeClr val="accent2">
                              <a:lumMod val="75000"/>
                            </a:schemeClr>
                          </a:solidFill>
                        </a:rPr>
                        <a:t>competence development by leisure time activities</a:t>
                      </a:r>
                    </a:p>
                    <a:p>
                      <a:pPr>
                        <a:buFont typeface="Arial" charset="0"/>
                        <a:buChar char="•"/>
                      </a:pPr>
                      <a:r>
                        <a:rPr lang="nl-BE" sz="1200" baseline="0" dirty="0" smtClean="0">
                          <a:solidFill>
                            <a:schemeClr val="accent2">
                              <a:lumMod val="75000"/>
                            </a:schemeClr>
                          </a:solidFill>
                        </a:rPr>
                        <a:t>enlarge chances.</a:t>
                      </a:r>
                      <a:endParaRPr lang="nl-BE" sz="1200" dirty="0">
                        <a:solidFill>
                          <a:schemeClr val="accent2">
                            <a:lumMod val="75000"/>
                          </a:schemeClr>
                        </a:solidFill>
                      </a:endParaRPr>
                    </a:p>
                  </a:txBody>
                  <a:tcPr>
                    <a:solidFill>
                      <a:schemeClr val="bg1">
                        <a:lumMod val="85000"/>
                      </a:schemeClr>
                    </a:solidFill>
                  </a:tcPr>
                </a:tc>
                <a:tc>
                  <a:txBody>
                    <a:bodyPr/>
                    <a:lstStyle/>
                    <a:p>
                      <a:pPr>
                        <a:buFont typeface="Arial" charset="0"/>
                        <a:buChar char="•"/>
                      </a:pPr>
                      <a:r>
                        <a:rPr lang="nl-BE" sz="1200" dirty="0" smtClean="0">
                          <a:solidFill>
                            <a:schemeClr val="accent2">
                              <a:lumMod val="75000"/>
                            </a:schemeClr>
                          </a:solidFill>
                        </a:rPr>
                        <a:t>School oriëntation</a:t>
                      </a:r>
                    </a:p>
                    <a:p>
                      <a:pPr>
                        <a:buFont typeface="Arial" charset="0"/>
                        <a:buChar char="•"/>
                      </a:pPr>
                      <a:r>
                        <a:rPr lang="nl-BE" sz="1200" dirty="0" smtClean="0">
                          <a:solidFill>
                            <a:schemeClr val="accent2">
                              <a:lumMod val="75000"/>
                            </a:schemeClr>
                          </a:solidFill>
                        </a:rPr>
                        <a:t>guidance</a:t>
                      </a:r>
                      <a:r>
                        <a:rPr lang="nl-BE" sz="1200" baseline="0" dirty="0" smtClean="0">
                          <a:solidFill>
                            <a:schemeClr val="accent2">
                              <a:lumMod val="75000"/>
                            </a:schemeClr>
                          </a:solidFill>
                        </a:rPr>
                        <a:t> to FES</a:t>
                      </a:r>
                    </a:p>
                    <a:p>
                      <a:pPr>
                        <a:buFont typeface="Arial" charset="0"/>
                        <a:buChar char="•"/>
                      </a:pPr>
                      <a:r>
                        <a:rPr lang="nl-BE" sz="1200" baseline="0" dirty="0" smtClean="0">
                          <a:solidFill>
                            <a:schemeClr val="accent2">
                              <a:lumMod val="75000"/>
                            </a:schemeClr>
                          </a:solidFill>
                        </a:rPr>
                        <a:t>trainings </a:t>
                      </a:r>
                    </a:p>
                    <a:p>
                      <a:pPr>
                        <a:buFont typeface="Arial" charset="0"/>
                        <a:buChar char="•"/>
                      </a:pPr>
                      <a:r>
                        <a:rPr lang="nl-BE" sz="1200" baseline="0" dirty="0" smtClean="0">
                          <a:solidFill>
                            <a:schemeClr val="accent2">
                              <a:lumMod val="75000"/>
                            </a:schemeClr>
                          </a:solidFill>
                        </a:rPr>
                        <a:t>support (admninistration, …)</a:t>
                      </a:r>
                    </a:p>
                    <a:p>
                      <a:pPr>
                        <a:buFont typeface="Arial" charset="0"/>
                        <a:buChar char="•"/>
                      </a:pPr>
                      <a:r>
                        <a:rPr lang="nl-BE" sz="1200" baseline="0" dirty="0" smtClean="0">
                          <a:solidFill>
                            <a:schemeClr val="accent2">
                              <a:lumMod val="75000"/>
                            </a:schemeClr>
                          </a:solidFill>
                        </a:rPr>
                        <a:t>active help by finding a job.</a:t>
                      </a:r>
                    </a:p>
                    <a:p>
                      <a:pPr>
                        <a:buFont typeface="Arial" charset="0"/>
                        <a:buChar char="•"/>
                      </a:pPr>
                      <a:r>
                        <a:rPr lang="nl-BE" sz="1200" baseline="0" dirty="0" smtClean="0">
                          <a:solidFill>
                            <a:schemeClr val="accent2">
                              <a:lumMod val="75000"/>
                            </a:schemeClr>
                          </a:solidFill>
                        </a:rPr>
                        <a:t>enlarge chances </a:t>
                      </a:r>
                    </a:p>
                    <a:p>
                      <a:pPr>
                        <a:buFont typeface="Arial" charset="0"/>
                        <a:buChar char="•"/>
                      </a:pPr>
                      <a:r>
                        <a:rPr lang="nl-BE" sz="1200" baseline="0" dirty="0" smtClean="0">
                          <a:solidFill>
                            <a:schemeClr val="accent2">
                              <a:lumMod val="75000"/>
                            </a:schemeClr>
                          </a:solidFill>
                        </a:rPr>
                        <a:t>Competence awareness</a:t>
                      </a:r>
                    </a:p>
                    <a:p>
                      <a:pPr>
                        <a:buFont typeface="Arial" charset="0"/>
                        <a:buChar char="•"/>
                      </a:pPr>
                      <a:r>
                        <a:rPr lang="nl-BE" sz="1200" baseline="0" dirty="0" smtClean="0">
                          <a:solidFill>
                            <a:schemeClr val="accent2">
                              <a:lumMod val="75000"/>
                            </a:schemeClr>
                          </a:solidFill>
                        </a:rPr>
                        <a:t>Competence development. </a:t>
                      </a:r>
                    </a:p>
                  </a:txBody>
                  <a:tcPr>
                    <a:solidFill>
                      <a:schemeClr val="bg1">
                        <a:lumMod val="85000"/>
                      </a:schemeClr>
                    </a:solidFill>
                  </a:tcPr>
                </a:tc>
              </a:tr>
              <a:tr h="370840">
                <a:tc>
                  <a:txBody>
                    <a:bodyPr/>
                    <a:lstStyle/>
                    <a:p>
                      <a:r>
                        <a:rPr lang="nl-BE" sz="1200" dirty="0" smtClean="0">
                          <a:solidFill>
                            <a:schemeClr val="accent2">
                              <a:lumMod val="75000"/>
                            </a:schemeClr>
                          </a:solidFill>
                        </a:rPr>
                        <a:t>How?</a:t>
                      </a:r>
                      <a:endParaRPr lang="nl-BE" sz="1200" dirty="0">
                        <a:solidFill>
                          <a:schemeClr val="accent2">
                            <a:lumMod val="75000"/>
                          </a:schemeClr>
                        </a:solidFill>
                      </a:endParaRPr>
                    </a:p>
                  </a:txBody>
                  <a:tcPr>
                    <a:solidFill>
                      <a:schemeClr val="bg1">
                        <a:lumMod val="85000"/>
                      </a:schemeClr>
                    </a:solidFill>
                  </a:tcPr>
                </a:tc>
                <a:tc>
                  <a:txBody>
                    <a:bodyPr/>
                    <a:lstStyle/>
                    <a:p>
                      <a:pPr>
                        <a:buFont typeface="Arial" charset="0"/>
                        <a:buChar char="•"/>
                      </a:pPr>
                      <a:r>
                        <a:rPr lang="nl-BE" sz="1200" dirty="0" smtClean="0">
                          <a:solidFill>
                            <a:schemeClr val="accent2">
                              <a:lumMod val="75000"/>
                            </a:schemeClr>
                          </a:solidFill>
                        </a:rPr>
                        <a:t>Empowerment</a:t>
                      </a:r>
                    </a:p>
                    <a:p>
                      <a:pPr>
                        <a:buFont typeface="Arial" charset="0"/>
                        <a:buChar char="•"/>
                      </a:pPr>
                      <a:r>
                        <a:rPr lang="nl-BE" sz="1200" dirty="0" smtClean="0">
                          <a:solidFill>
                            <a:schemeClr val="accent2">
                              <a:lumMod val="75000"/>
                            </a:schemeClr>
                          </a:solidFill>
                        </a:rPr>
                        <a:t>Positive</a:t>
                      </a:r>
                    </a:p>
                    <a:p>
                      <a:pPr>
                        <a:buFont typeface="Arial" charset="0"/>
                        <a:buChar char="•"/>
                      </a:pPr>
                      <a:r>
                        <a:rPr lang="nl-BE" sz="1200" dirty="0" smtClean="0">
                          <a:solidFill>
                            <a:schemeClr val="accent2">
                              <a:lumMod val="75000"/>
                            </a:schemeClr>
                          </a:solidFill>
                        </a:rPr>
                        <a:t>Active</a:t>
                      </a:r>
                    </a:p>
                    <a:p>
                      <a:pPr>
                        <a:buFont typeface="Arial" charset="0"/>
                        <a:buChar char="•"/>
                      </a:pPr>
                      <a:r>
                        <a:rPr lang="nl-BE" sz="1200" dirty="0" smtClean="0">
                          <a:solidFill>
                            <a:schemeClr val="accent2">
                              <a:lumMod val="75000"/>
                            </a:schemeClr>
                          </a:solidFill>
                        </a:rPr>
                        <a:t>Holistic</a:t>
                      </a:r>
                    </a:p>
                    <a:p>
                      <a:pPr>
                        <a:buFont typeface="Arial" charset="0"/>
                        <a:buChar char="•"/>
                      </a:pPr>
                      <a:r>
                        <a:rPr lang="nl-BE" sz="1200" dirty="0" smtClean="0">
                          <a:solidFill>
                            <a:schemeClr val="accent2">
                              <a:lumMod val="75000"/>
                            </a:schemeClr>
                          </a:solidFill>
                        </a:rPr>
                        <a:t>Competence</a:t>
                      </a:r>
                      <a:r>
                        <a:rPr lang="nl-BE" sz="1200" baseline="0" dirty="0" smtClean="0">
                          <a:solidFill>
                            <a:schemeClr val="accent2">
                              <a:lumMod val="75000"/>
                            </a:schemeClr>
                          </a:solidFill>
                        </a:rPr>
                        <a:t> development</a:t>
                      </a:r>
                      <a:endParaRPr lang="nl-BE" sz="1200" dirty="0">
                        <a:solidFill>
                          <a:schemeClr val="accent2">
                            <a:lumMod val="75000"/>
                          </a:schemeClr>
                        </a:solidFill>
                      </a:endParaRPr>
                    </a:p>
                  </a:txBody>
                  <a:tcPr>
                    <a:solidFill>
                      <a:schemeClr val="bg1">
                        <a:lumMod val="85000"/>
                      </a:schemeClr>
                    </a:solidFill>
                  </a:tcPr>
                </a:tc>
                <a:tc>
                  <a:txBody>
                    <a:bodyPr/>
                    <a:lstStyle/>
                    <a:p>
                      <a:pPr>
                        <a:buFont typeface="Arial" charset="0"/>
                        <a:buChar char="•"/>
                      </a:pPr>
                      <a:r>
                        <a:rPr lang="nl-BE" sz="1200" baseline="0" dirty="0" smtClean="0">
                          <a:solidFill>
                            <a:schemeClr val="accent2">
                              <a:lumMod val="75000"/>
                            </a:schemeClr>
                          </a:solidFill>
                        </a:rPr>
                        <a:t>Empowerment</a:t>
                      </a:r>
                    </a:p>
                    <a:p>
                      <a:pPr>
                        <a:buFont typeface="Arial" charset="0"/>
                        <a:buChar char="•"/>
                      </a:pPr>
                      <a:r>
                        <a:rPr lang="nl-BE" sz="1200" baseline="0" dirty="0" smtClean="0">
                          <a:solidFill>
                            <a:schemeClr val="accent2">
                              <a:lumMod val="75000"/>
                            </a:schemeClr>
                          </a:solidFill>
                        </a:rPr>
                        <a:t>Positive</a:t>
                      </a:r>
                    </a:p>
                    <a:p>
                      <a:pPr>
                        <a:buFont typeface="Arial" charset="0"/>
                        <a:buChar char="•"/>
                      </a:pPr>
                      <a:r>
                        <a:rPr lang="nl-BE" sz="1200" baseline="0" dirty="0" smtClean="0">
                          <a:solidFill>
                            <a:schemeClr val="accent2">
                              <a:lumMod val="75000"/>
                            </a:schemeClr>
                          </a:solidFill>
                        </a:rPr>
                        <a:t>Active</a:t>
                      </a:r>
                    </a:p>
                    <a:p>
                      <a:pPr>
                        <a:buFont typeface="Arial" charset="0"/>
                        <a:buChar char="•"/>
                      </a:pPr>
                      <a:r>
                        <a:rPr lang="nl-BE" sz="1200" baseline="0" dirty="0" smtClean="0">
                          <a:solidFill>
                            <a:schemeClr val="accent2">
                              <a:lumMod val="75000"/>
                            </a:schemeClr>
                          </a:solidFill>
                        </a:rPr>
                        <a:t>Holistic</a:t>
                      </a:r>
                    </a:p>
                    <a:p>
                      <a:pPr>
                        <a:buFont typeface="Arial" charset="0"/>
                        <a:buChar char="•"/>
                      </a:pPr>
                      <a:r>
                        <a:rPr lang="nl-BE" sz="1200" baseline="0" dirty="0" smtClean="0">
                          <a:solidFill>
                            <a:schemeClr val="accent2">
                              <a:lumMod val="75000"/>
                            </a:schemeClr>
                          </a:solidFill>
                        </a:rPr>
                        <a:t>Competence development</a:t>
                      </a: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err="1" smtClean="0">
                <a:solidFill>
                  <a:srgbClr val="FF0000"/>
                </a:solidFill>
                <a:latin typeface="Impact" pitchFamily="34" charset="0"/>
                <a:cs typeface="Times New Roman" pitchFamily="18" charset="0"/>
              </a:rPr>
              <a:t>Introduction</a:t>
            </a:r>
            <a:r>
              <a:rPr lang="nl-BE" dirty="0" smtClean="0">
                <a:solidFill>
                  <a:srgbClr val="FF0000"/>
                </a:solidFill>
                <a:latin typeface="Impact" pitchFamily="34" charset="0"/>
                <a:cs typeface="Times New Roman" pitchFamily="18" charset="0"/>
              </a:rPr>
              <a:t> to competences in </a:t>
            </a:r>
            <a:r>
              <a:rPr lang="nl-BE" dirty="0" err="1" smtClean="0">
                <a:solidFill>
                  <a:srgbClr val="FF0000"/>
                </a:solidFill>
                <a:latin typeface="Impact" pitchFamily="34" charset="0"/>
                <a:cs typeface="Times New Roman" pitchFamily="18" charset="0"/>
              </a:rPr>
              <a:t>our</a:t>
            </a:r>
            <a:r>
              <a:rPr lang="nl-BE" dirty="0" smtClean="0">
                <a:solidFill>
                  <a:srgbClr val="FF0000"/>
                </a:solidFill>
                <a:latin typeface="Impact" pitchFamily="34" charset="0"/>
                <a:cs typeface="Times New Roman" pitchFamily="18" charset="0"/>
              </a:rPr>
              <a:t> youthwork </a:t>
            </a:r>
            <a:r>
              <a:rPr lang="nl-BE" dirty="0" err="1" smtClean="0">
                <a:solidFill>
                  <a:srgbClr val="FF0000"/>
                </a:solidFill>
                <a:latin typeface="Impact" pitchFamily="34" charset="0"/>
                <a:cs typeface="Times New Roman" pitchFamily="18" charset="0"/>
              </a:rPr>
              <a:t>activities</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0" name="Rechthoek 9"/>
          <p:cNvSpPr/>
          <p:nvPr/>
        </p:nvSpPr>
        <p:spPr>
          <a:xfrm>
            <a:off x="539552" y="1831640"/>
            <a:ext cx="6696744" cy="3637919"/>
          </a:xfrm>
          <a:prstGeom prst="rect">
            <a:avLst/>
          </a:prstGeom>
        </p:spPr>
        <p:txBody>
          <a:bodyPr wrap="square">
            <a:spAutoFit/>
          </a:bodyPr>
          <a:lstStyle/>
          <a:p>
            <a:pPr>
              <a:lnSpc>
                <a:spcPct val="80000"/>
              </a:lnSpc>
            </a:pPr>
            <a:r>
              <a:rPr lang="en-GB" sz="2000" dirty="0" smtClean="0">
                <a:solidFill>
                  <a:srgbClr val="FF0000"/>
                </a:solidFill>
                <a:latin typeface="Impact" pitchFamily="34" charset="0"/>
              </a:rPr>
              <a:t>Different roles of a youth worker</a:t>
            </a:r>
            <a:r>
              <a:rPr lang="en-GB" dirty="0" smtClean="0">
                <a:solidFill>
                  <a:srgbClr val="FF0000"/>
                </a:solidFill>
                <a:latin typeface="Impact" pitchFamily="34" charset="0"/>
              </a:rPr>
              <a:t>:</a:t>
            </a:r>
          </a:p>
          <a:p>
            <a:pPr>
              <a:lnSpc>
                <a:spcPct val="80000"/>
              </a:lnSpc>
            </a:pPr>
            <a:endParaRPr lang="en-GB" dirty="0" smtClean="0"/>
          </a:p>
          <a:p>
            <a:pPr>
              <a:lnSpc>
                <a:spcPct val="80000"/>
              </a:lnSpc>
            </a:pPr>
            <a:endParaRPr lang="en-GB" dirty="0" smtClean="0"/>
          </a:p>
          <a:p>
            <a:pPr>
              <a:lnSpc>
                <a:spcPct val="80000"/>
              </a:lnSpc>
            </a:pPr>
            <a:r>
              <a:rPr lang="en-GB" b="1" dirty="0" smtClean="0">
                <a:solidFill>
                  <a:srgbClr val="000000"/>
                </a:solidFill>
              </a:rPr>
              <a:t>Guide</a:t>
            </a:r>
            <a:r>
              <a:rPr lang="en-GB" dirty="0" smtClean="0"/>
              <a:t> </a:t>
            </a:r>
            <a:r>
              <a:rPr lang="en-GB" dirty="0" smtClean="0">
                <a:sym typeface="Wingdings" pitchFamily="2" charset="2"/>
              </a:rPr>
              <a:t> to be able to take the lead, to have didactic capacities, to guide a group</a:t>
            </a:r>
          </a:p>
          <a:p>
            <a:pPr>
              <a:lnSpc>
                <a:spcPct val="80000"/>
              </a:lnSpc>
            </a:pPr>
            <a:endParaRPr lang="en-GB" dirty="0" smtClean="0"/>
          </a:p>
          <a:p>
            <a:pPr>
              <a:lnSpc>
                <a:spcPct val="80000"/>
              </a:lnSpc>
            </a:pPr>
            <a:r>
              <a:rPr lang="en-GB" b="1" dirty="0" smtClean="0">
                <a:solidFill>
                  <a:srgbClr val="000000"/>
                </a:solidFill>
              </a:rPr>
              <a:t>Referee</a:t>
            </a:r>
            <a:r>
              <a:rPr lang="en-GB" dirty="0" smtClean="0"/>
              <a:t> </a:t>
            </a:r>
            <a:r>
              <a:rPr lang="en-GB" dirty="0" smtClean="0">
                <a:sym typeface="Wingdings" pitchFamily="2" charset="2"/>
              </a:rPr>
              <a:t> to make and defend rules, to give clear instructions </a:t>
            </a:r>
          </a:p>
          <a:p>
            <a:pPr>
              <a:lnSpc>
                <a:spcPct val="80000"/>
              </a:lnSpc>
            </a:pPr>
            <a:endParaRPr lang="en-GB" dirty="0" smtClean="0"/>
          </a:p>
          <a:p>
            <a:pPr>
              <a:lnSpc>
                <a:spcPct val="80000"/>
              </a:lnSpc>
            </a:pPr>
            <a:r>
              <a:rPr lang="en-GB" b="1" dirty="0" smtClean="0">
                <a:solidFill>
                  <a:srgbClr val="000000"/>
                </a:solidFill>
              </a:rPr>
              <a:t>Clown</a:t>
            </a:r>
            <a:r>
              <a:rPr lang="en-GB" dirty="0" smtClean="0"/>
              <a:t> </a:t>
            </a:r>
            <a:r>
              <a:rPr lang="en-GB" dirty="0" smtClean="0">
                <a:sym typeface="Wingdings" pitchFamily="2" charset="2"/>
              </a:rPr>
              <a:t> to be able to motivate, to take initiative, to be funny</a:t>
            </a:r>
          </a:p>
          <a:p>
            <a:pPr>
              <a:lnSpc>
                <a:spcPct val="80000"/>
              </a:lnSpc>
            </a:pPr>
            <a:endParaRPr lang="en-GB" dirty="0" smtClean="0"/>
          </a:p>
          <a:p>
            <a:pPr>
              <a:lnSpc>
                <a:spcPct val="80000"/>
              </a:lnSpc>
            </a:pPr>
            <a:r>
              <a:rPr lang="en-GB" b="1" dirty="0" smtClean="0">
                <a:solidFill>
                  <a:srgbClr val="000000"/>
                </a:solidFill>
              </a:rPr>
              <a:t>Construction worker</a:t>
            </a:r>
            <a:r>
              <a:rPr lang="en-GB" dirty="0" smtClean="0"/>
              <a:t> </a:t>
            </a:r>
            <a:r>
              <a:rPr lang="en-GB" dirty="0" smtClean="0">
                <a:sym typeface="Wingdings" pitchFamily="2" charset="2"/>
              </a:rPr>
              <a:t> to be able to organize, to cooperate, to work independently</a:t>
            </a:r>
          </a:p>
          <a:p>
            <a:pPr>
              <a:lnSpc>
                <a:spcPct val="80000"/>
              </a:lnSpc>
            </a:pPr>
            <a:endParaRPr lang="en-GB" dirty="0" smtClean="0"/>
          </a:p>
          <a:p>
            <a:pPr>
              <a:lnSpc>
                <a:spcPct val="80000"/>
              </a:lnSpc>
            </a:pPr>
            <a:r>
              <a:rPr lang="en-GB" b="1" dirty="0" smtClean="0">
                <a:solidFill>
                  <a:srgbClr val="000000"/>
                </a:solidFill>
              </a:rPr>
              <a:t>Friend</a:t>
            </a:r>
            <a:r>
              <a:rPr lang="en-GB" b="1" dirty="0" smtClean="0"/>
              <a:t> </a:t>
            </a:r>
            <a:r>
              <a:rPr lang="en-GB" dirty="0" smtClean="0">
                <a:sym typeface="Wingdings" pitchFamily="2" charset="2"/>
              </a:rPr>
              <a:t> to be able to listen, to have empathy</a:t>
            </a:r>
          </a:p>
          <a:p>
            <a:pPr>
              <a:lnSpc>
                <a:spcPct val="80000"/>
              </a:lnSpc>
            </a:pPr>
            <a:endParaRPr lang="en-GB" dirty="0" smtClean="0"/>
          </a:p>
          <a:p>
            <a:pPr>
              <a:lnSpc>
                <a:spcPct val="80000"/>
              </a:lnSpc>
            </a:pPr>
            <a:r>
              <a:rPr lang="en-GB" b="1" dirty="0" smtClean="0">
                <a:solidFill>
                  <a:srgbClr val="000000"/>
                </a:solidFill>
              </a:rPr>
              <a:t>Inventor</a:t>
            </a:r>
            <a:r>
              <a:rPr lang="en-GB" b="1" dirty="0" smtClean="0"/>
              <a:t> </a:t>
            </a:r>
            <a:r>
              <a:rPr lang="en-GB" dirty="0" smtClean="0">
                <a:sym typeface="Wingdings" pitchFamily="2" charset="2"/>
              </a:rPr>
              <a:t> to be creative, to experiment, to be flexible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6 </a:t>
            </a:r>
            <a:r>
              <a:rPr lang="nl-BE" dirty="0" err="1" smtClean="0">
                <a:solidFill>
                  <a:srgbClr val="FF0000"/>
                </a:solidFill>
                <a:latin typeface="Impact" pitchFamily="34" charset="0"/>
              </a:rPr>
              <a:t>roles</a:t>
            </a:r>
            <a:r>
              <a:rPr lang="nl-BE" dirty="0" smtClean="0">
                <a:solidFill>
                  <a:srgbClr val="FF0000"/>
                </a:solidFill>
                <a:latin typeface="Impact" pitchFamily="34" charset="0"/>
              </a:rPr>
              <a:t> </a:t>
            </a:r>
            <a:r>
              <a:rPr lang="nl-BE" dirty="0" err="1" smtClean="0">
                <a:solidFill>
                  <a:srgbClr val="FF0000"/>
                </a:solidFill>
                <a:latin typeface="Impact" pitchFamily="34" charset="0"/>
              </a:rPr>
              <a:t>illustrated</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pic>
        <p:nvPicPr>
          <p:cNvPr id="10" name="Tijdelijke aanduiding voor inhoud 3" descr="Bouwvakker2.JPG"/>
          <p:cNvPicPr>
            <a:picLocks noChangeAspect="1"/>
          </p:cNvPicPr>
          <p:nvPr/>
        </p:nvPicPr>
        <p:blipFill>
          <a:blip r:embed="rId6" cstate="print"/>
          <a:srcRect/>
          <a:stretch>
            <a:fillRect/>
          </a:stretch>
        </p:blipFill>
        <p:spPr>
          <a:xfrm>
            <a:off x="0" y="1340768"/>
            <a:ext cx="2571750" cy="2652712"/>
          </a:xfrm>
          <a:prstGeom prst="rect">
            <a:avLst/>
          </a:prstGeom>
        </p:spPr>
      </p:pic>
      <p:pic>
        <p:nvPicPr>
          <p:cNvPr id="12" name="Afbeelding 4" descr="Clown2.JPG"/>
          <p:cNvPicPr>
            <a:picLocks noChangeAspect="1"/>
          </p:cNvPicPr>
          <p:nvPr/>
        </p:nvPicPr>
        <p:blipFill>
          <a:blip r:embed="rId7" cstate="print"/>
          <a:srcRect/>
          <a:stretch>
            <a:fillRect/>
          </a:stretch>
        </p:blipFill>
        <p:spPr bwMode="auto">
          <a:xfrm>
            <a:off x="2483768" y="1628800"/>
            <a:ext cx="2187575" cy="2238375"/>
          </a:xfrm>
          <a:prstGeom prst="rect">
            <a:avLst/>
          </a:prstGeom>
          <a:noFill/>
          <a:ln w="9525">
            <a:noFill/>
            <a:miter lim="800000"/>
            <a:headEnd/>
            <a:tailEnd/>
          </a:ln>
        </p:spPr>
      </p:pic>
      <p:pic>
        <p:nvPicPr>
          <p:cNvPr id="13" name="Afbeelding 7" descr="Uitvinder.JPG"/>
          <p:cNvPicPr>
            <a:picLocks noChangeAspect="1"/>
          </p:cNvPicPr>
          <p:nvPr/>
        </p:nvPicPr>
        <p:blipFill>
          <a:blip r:embed="rId8" cstate="print"/>
          <a:srcRect/>
          <a:stretch>
            <a:fillRect/>
          </a:stretch>
        </p:blipFill>
        <p:spPr bwMode="auto">
          <a:xfrm>
            <a:off x="5076056" y="1484784"/>
            <a:ext cx="2235200" cy="2357438"/>
          </a:xfrm>
          <a:prstGeom prst="rect">
            <a:avLst/>
          </a:prstGeom>
          <a:noFill/>
          <a:ln w="9525">
            <a:noFill/>
            <a:miter lim="800000"/>
            <a:headEnd/>
            <a:tailEnd/>
          </a:ln>
        </p:spPr>
      </p:pic>
      <p:pic>
        <p:nvPicPr>
          <p:cNvPr id="14" name="Afbeelding 6" descr="scheidsrechter.JPG"/>
          <p:cNvPicPr>
            <a:picLocks noChangeAspect="1"/>
          </p:cNvPicPr>
          <p:nvPr/>
        </p:nvPicPr>
        <p:blipFill>
          <a:blip r:embed="rId9" cstate="print"/>
          <a:srcRect/>
          <a:stretch>
            <a:fillRect/>
          </a:stretch>
        </p:blipFill>
        <p:spPr bwMode="auto">
          <a:xfrm>
            <a:off x="0" y="3861048"/>
            <a:ext cx="2452688" cy="2649538"/>
          </a:xfrm>
          <a:prstGeom prst="rect">
            <a:avLst/>
          </a:prstGeom>
          <a:noFill/>
          <a:ln w="9525">
            <a:noFill/>
            <a:miter lim="800000"/>
            <a:headEnd/>
            <a:tailEnd/>
          </a:ln>
        </p:spPr>
      </p:pic>
      <p:pic>
        <p:nvPicPr>
          <p:cNvPr id="15" name="Afbeelding 5" descr="Gids.JPG"/>
          <p:cNvPicPr>
            <a:picLocks noChangeAspect="1"/>
          </p:cNvPicPr>
          <p:nvPr/>
        </p:nvPicPr>
        <p:blipFill>
          <a:blip r:embed="rId10" cstate="print"/>
          <a:srcRect t="2876"/>
          <a:stretch>
            <a:fillRect/>
          </a:stretch>
        </p:blipFill>
        <p:spPr bwMode="auto">
          <a:xfrm>
            <a:off x="2339752" y="4005064"/>
            <a:ext cx="2357438" cy="2431479"/>
          </a:xfrm>
          <a:prstGeom prst="rect">
            <a:avLst/>
          </a:prstGeom>
          <a:noFill/>
          <a:ln w="9525">
            <a:noFill/>
            <a:miter lim="800000"/>
            <a:headEnd/>
            <a:tailEnd/>
          </a:ln>
        </p:spPr>
      </p:pic>
      <p:pic>
        <p:nvPicPr>
          <p:cNvPr id="16" name="Afbeelding 8" descr="Vriend.JPG"/>
          <p:cNvPicPr>
            <a:picLocks noChangeAspect="1"/>
          </p:cNvPicPr>
          <p:nvPr/>
        </p:nvPicPr>
        <p:blipFill>
          <a:blip r:embed="rId11" cstate="print"/>
          <a:srcRect/>
          <a:stretch>
            <a:fillRect/>
          </a:stretch>
        </p:blipFill>
        <p:spPr bwMode="auto">
          <a:xfrm>
            <a:off x="5004048" y="3861048"/>
            <a:ext cx="2411412" cy="2714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Digital portfolio: </a:t>
            </a:r>
            <a:r>
              <a:rPr lang="en-GB" dirty="0" smtClean="0">
                <a:solidFill>
                  <a:srgbClr val="FF0000"/>
                </a:solidFill>
                <a:latin typeface="Impact" pitchFamily="34" charset="0"/>
              </a:rPr>
              <a:t>C-Stick</a:t>
            </a:r>
            <a:endParaRPr lang="en-GB"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pic>
        <p:nvPicPr>
          <p:cNvPr id="10" name="Picture 2"/>
          <p:cNvPicPr>
            <a:picLocks noChangeAspect="1" noChangeArrowheads="1"/>
          </p:cNvPicPr>
          <p:nvPr/>
        </p:nvPicPr>
        <p:blipFill>
          <a:blip r:embed="rId6" cstate="print"/>
          <a:srcRect b="16657"/>
          <a:stretch>
            <a:fillRect/>
          </a:stretch>
        </p:blipFill>
        <p:spPr bwMode="auto">
          <a:xfrm>
            <a:off x="285720" y="1857364"/>
            <a:ext cx="6858048" cy="42148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sz="3000" kern="0" dirty="0" smtClean="0">
                <a:solidFill>
                  <a:srgbClr val="FF0000"/>
                </a:solidFill>
                <a:latin typeface="Impact"/>
              </a:rPr>
              <a:t>Cooperation VDAB (Flemish employment service)</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0" name="Tekstvak 9"/>
          <p:cNvSpPr txBox="1"/>
          <p:nvPr/>
        </p:nvSpPr>
        <p:spPr>
          <a:xfrm>
            <a:off x="683568" y="1844824"/>
            <a:ext cx="6624736" cy="369332"/>
          </a:xfrm>
          <a:prstGeom prst="rect">
            <a:avLst/>
          </a:prstGeom>
          <a:noFill/>
        </p:spPr>
        <p:txBody>
          <a:bodyPr wrap="square" rtlCol="0">
            <a:spAutoFit/>
          </a:bodyPr>
          <a:lstStyle/>
          <a:p>
            <a:endParaRPr lang="nl-BE" dirty="0"/>
          </a:p>
        </p:txBody>
      </p:sp>
      <p:sp>
        <p:nvSpPr>
          <p:cNvPr id="11" name="Rechthoek 10"/>
          <p:cNvSpPr/>
          <p:nvPr/>
        </p:nvSpPr>
        <p:spPr>
          <a:xfrm>
            <a:off x="251520" y="1484784"/>
            <a:ext cx="7056784" cy="3416320"/>
          </a:xfrm>
          <a:prstGeom prst="rect">
            <a:avLst/>
          </a:prstGeom>
        </p:spPr>
        <p:txBody>
          <a:bodyPr wrap="square">
            <a:spAutoFit/>
          </a:bodyPr>
          <a:lstStyle/>
          <a:p>
            <a:r>
              <a:rPr lang="nl-BE" sz="2400" b="1" u="sng" dirty="0" smtClean="0"/>
              <a:t>Strategic: </a:t>
            </a:r>
          </a:p>
          <a:p>
            <a:pPr lvl="1"/>
            <a:r>
              <a:rPr lang="nl-BE" sz="2400" dirty="0" smtClean="0"/>
              <a:t>Transition and career development</a:t>
            </a:r>
          </a:p>
          <a:p>
            <a:r>
              <a:rPr lang="nl-BE" sz="2400" b="1" u="sng" dirty="0" smtClean="0"/>
              <a:t>Content:</a:t>
            </a:r>
          </a:p>
          <a:p>
            <a:pPr lvl="1"/>
            <a:r>
              <a:rPr lang="nl-BE" sz="2400" dirty="0" smtClean="0"/>
              <a:t>Implementation of the competences used by VDAB </a:t>
            </a:r>
          </a:p>
          <a:p>
            <a:pPr lvl="1"/>
            <a:r>
              <a:rPr lang="nl-BE" sz="2400" dirty="0" smtClean="0"/>
              <a:t>Use of a common framework to assess competences</a:t>
            </a:r>
          </a:p>
          <a:p>
            <a:r>
              <a:rPr lang="nl-BE" sz="2400" b="1" u="sng" dirty="0" smtClean="0"/>
              <a:t>Technical:</a:t>
            </a:r>
          </a:p>
          <a:p>
            <a:pPr lvl="1"/>
            <a:r>
              <a:rPr lang="nl-BE" sz="2400" dirty="0" smtClean="0"/>
              <a:t>Data transfer between C-Stick and e-Portfolio of VDAB (‘My Career’)</a:t>
            </a:r>
            <a:endParaRPr lang="nl-NL" sz="2400" dirty="0"/>
          </a:p>
        </p:txBody>
      </p:sp>
      <p:sp>
        <p:nvSpPr>
          <p:cNvPr id="12" name="Rechthoek 11"/>
          <p:cNvSpPr/>
          <p:nvPr/>
        </p:nvSpPr>
        <p:spPr>
          <a:xfrm>
            <a:off x="323528" y="6093296"/>
            <a:ext cx="4572000" cy="600164"/>
          </a:xfrm>
          <a:prstGeom prst="rect">
            <a:avLst/>
          </a:prstGeom>
        </p:spPr>
        <p:txBody>
          <a:bodyPr wrap="square">
            <a:spAutoFit/>
          </a:bodyPr>
          <a:lstStyle/>
          <a:p>
            <a:pPr algn="ctr" fontAlgn="base">
              <a:spcBef>
                <a:spcPct val="0"/>
              </a:spcBef>
              <a:spcAft>
                <a:spcPct val="0"/>
              </a:spcAft>
            </a:pPr>
            <a:r>
              <a:rPr lang="en-GB" sz="1100" dirty="0" smtClean="0">
                <a:solidFill>
                  <a:srgbClr val="000000"/>
                </a:solidFill>
                <a:latin typeface="Arial" charset="0"/>
                <a:cs typeface="Arial" charset="0"/>
              </a:rPr>
              <a:t>ESF: Bijdragen tot de ontwikkeling van de werkgelegenheid door het bevorderen van inzetbaarheid, ondernemerschap, aanpasbaarheid en gelijke kansen, en door het investeren in menselijke hulpbronnen </a:t>
            </a:r>
          </a:p>
        </p:txBody>
      </p:sp>
      <p:pic>
        <p:nvPicPr>
          <p:cNvPr id="13" name="Picture 5" descr="verplicht esf-logo"/>
          <p:cNvPicPr>
            <a:picLocks noChangeAspect="1" noChangeArrowheads="1"/>
          </p:cNvPicPr>
          <p:nvPr/>
        </p:nvPicPr>
        <p:blipFill>
          <a:blip r:embed="rId6" cstate="print"/>
          <a:srcRect/>
          <a:stretch>
            <a:fillRect/>
          </a:stretch>
        </p:blipFill>
        <p:spPr bwMode="auto">
          <a:xfrm>
            <a:off x="5364088" y="5589240"/>
            <a:ext cx="1039812" cy="106203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547664" y="2492896"/>
            <a:ext cx="5377230" cy="533400"/>
          </a:xfrm>
        </p:spPr>
        <p:txBody>
          <a:bodyPr>
            <a:noAutofit/>
          </a:bodyPr>
          <a:lstStyle/>
          <a:p>
            <a:pPr lvl="0" algn="l"/>
            <a:r>
              <a:rPr lang="en-GB" sz="4000" dirty="0" smtClean="0">
                <a:solidFill>
                  <a:srgbClr val="FF0000"/>
                </a:solidFill>
                <a:latin typeface="Impact" pitchFamily="34" charset="0"/>
              </a:rPr>
              <a:t>JES NGO</a:t>
            </a:r>
            <a:r>
              <a:rPr lang="en-GB" sz="1800" dirty="0" smtClean="0">
                <a:latin typeface="Impact" pitchFamily="34" charset="0"/>
              </a:rPr>
              <a:t/>
            </a:r>
            <a:br>
              <a:rPr lang="en-GB" sz="1800" dirty="0" smtClean="0">
                <a:latin typeface="Impact" pitchFamily="34" charset="0"/>
              </a:rPr>
            </a:br>
            <a:r>
              <a:rPr lang="en-GB" sz="1800" dirty="0" smtClean="0"/>
              <a:t/>
            </a:r>
            <a:br>
              <a:rPr lang="en-GB" sz="1800" dirty="0" smtClean="0"/>
            </a:br>
            <a:r>
              <a:rPr lang="en-GB" sz="1800" dirty="0" smtClean="0"/>
              <a:t/>
            </a:r>
            <a:br>
              <a:rPr lang="en-GB" sz="1800" dirty="0" smtClean="0"/>
            </a:br>
            <a:r>
              <a:rPr lang="en-GB" sz="1800" dirty="0" smtClean="0"/>
              <a:t/>
            </a:r>
            <a:br>
              <a:rPr lang="en-GB" sz="1800" dirty="0" smtClean="0"/>
            </a:br>
            <a:r>
              <a:rPr lang="en-GB" sz="1800" dirty="0" smtClean="0"/>
              <a:t>A non-profit organization that, as a metropolitan laboratory,  continuously initiates new projects that aim at increasing opportunities for young people in the cities of Antwerp, Brussels and Ghent to benefit from creative and meaningful free time activities, employment and training, participation in society, and policy making.  Its main activities include training for metropolitan youth work, labour market counselling, outreach work, organisation of adventurous city tours and activities and organisation of cultural projects.  </a:t>
            </a:r>
            <a:r>
              <a:rPr lang="nl-BE" sz="1800" dirty="0" smtClean="0"/>
              <a:t/>
            </a:r>
            <a:br>
              <a:rPr lang="nl-BE" sz="1800" dirty="0" smtClean="0"/>
            </a:br>
            <a:r>
              <a:rPr lang="nl-BE" sz="1800" dirty="0" smtClean="0">
                <a:solidFill>
                  <a:srgbClr val="FF0000"/>
                </a:solidFill>
                <a:latin typeface="Impact" pitchFamily="34" charset="0"/>
              </a:rPr>
              <a:t/>
            </a:r>
            <a:br>
              <a:rPr lang="nl-BE" sz="1800" dirty="0" smtClean="0">
                <a:solidFill>
                  <a:srgbClr val="FF0000"/>
                </a:solidFill>
                <a:latin typeface="Impact" pitchFamily="34" charset="0"/>
              </a:rPr>
            </a:br>
            <a:endParaRPr lang="nl-BE" sz="1800"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0" name="Tekstvak 9"/>
          <p:cNvSpPr txBox="1"/>
          <p:nvPr/>
        </p:nvSpPr>
        <p:spPr>
          <a:xfrm>
            <a:off x="683568" y="1844824"/>
            <a:ext cx="6624736" cy="369332"/>
          </a:xfrm>
          <a:prstGeom prst="rect">
            <a:avLst/>
          </a:prstGeom>
          <a:noFill/>
        </p:spPr>
        <p:txBody>
          <a:bodyPr wrap="square" rtlCol="0">
            <a:spAutoFit/>
          </a:bodyPr>
          <a:lstStyle/>
          <a:p>
            <a:endParaRPr lang="nl-B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Belgium – province Antwerp – city of Antwerp</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pic>
        <p:nvPicPr>
          <p:cNvPr id="10" name="Picture 6" descr="Locatie van de provincie Antwerpen">
            <a:hlinkClick r:id="rId6" tooltip="Locatie van de provincie Antwerpen"/>
          </p:cNvPr>
          <p:cNvPicPr>
            <a:picLocks noChangeAspect="1" noChangeArrowheads="1"/>
          </p:cNvPicPr>
          <p:nvPr/>
        </p:nvPicPr>
        <p:blipFill>
          <a:blip r:embed="rId7" cstate="print"/>
          <a:srcRect/>
          <a:stretch>
            <a:fillRect/>
          </a:stretch>
        </p:blipFill>
        <p:spPr bwMode="auto">
          <a:xfrm>
            <a:off x="1187624" y="1916832"/>
            <a:ext cx="2035493" cy="1714512"/>
          </a:xfrm>
          <a:prstGeom prst="rect">
            <a:avLst/>
          </a:prstGeom>
          <a:noFill/>
        </p:spPr>
      </p:pic>
      <p:pic>
        <p:nvPicPr>
          <p:cNvPr id="11" name="Picture 8" descr="AntwerpenLocatie.png">
            <a:hlinkClick r:id="rId8"/>
          </p:cNvPr>
          <p:cNvPicPr>
            <a:picLocks noChangeAspect="1" noChangeArrowheads="1"/>
          </p:cNvPicPr>
          <p:nvPr/>
        </p:nvPicPr>
        <p:blipFill>
          <a:blip r:embed="rId9" cstate="print"/>
          <a:srcRect/>
          <a:stretch>
            <a:fillRect/>
          </a:stretch>
        </p:blipFill>
        <p:spPr bwMode="auto">
          <a:xfrm>
            <a:off x="899592" y="4077072"/>
            <a:ext cx="2381250" cy="1790701"/>
          </a:xfrm>
          <a:prstGeom prst="rect">
            <a:avLst/>
          </a:prstGeom>
          <a:noFill/>
        </p:spPr>
      </p:pic>
      <p:pic>
        <p:nvPicPr>
          <p:cNvPr id="12" name="Picture 2" descr="AntwerpenDistricten.png">
            <a:hlinkClick r:id="rId10"/>
          </p:cNvPr>
          <p:cNvPicPr>
            <a:picLocks noChangeAspect="1" noChangeArrowheads="1"/>
          </p:cNvPicPr>
          <p:nvPr/>
        </p:nvPicPr>
        <p:blipFill>
          <a:blip r:embed="rId11" cstate="print"/>
          <a:srcRect/>
          <a:stretch>
            <a:fillRect/>
          </a:stretch>
        </p:blipFill>
        <p:spPr bwMode="auto">
          <a:xfrm>
            <a:off x="4283968" y="2276872"/>
            <a:ext cx="2422622" cy="322459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Global objectives in Antwerp</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1" name="Tekstvak 10"/>
          <p:cNvSpPr txBox="1"/>
          <p:nvPr/>
        </p:nvSpPr>
        <p:spPr>
          <a:xfrm>
            <a:off x="395536" y="1700808"/>
            <a:ext cx="6912768" cy="1754326"/>
          </a:xfrm>
          <a:prstGeom prst="rect">
            <a:avLst/>
          </a:prstGeom>
          <a:noFill/>
        </p:spPr>
        <p:txBody>
          <a:bodyPr wrap="square" rtlCol="0">
            <a:spAutoFit/>
          </a:bodyPr>
          <a:lstStyle/>
          <a:p>
            <a:r>
              <a:rPr lang="nl-BE" dirty="0" smtClean="0"/>
              <a:t>City of Antwerp:</a:t>
            </a:r>
          </a:p>
          <a:p>
            <a:endParaRPr lang="nl-BE" dirty="0" smtClean="0"/>
          </a:p>
          <a:p>
            <a:endParaRPr lang="nl-BE" dirty="0" smtClean="0"/>
          </a:p>
          <a:p>
            <a:endParaRPr lang="nl-BE" dirty="0" smtClean="0"/>
          </a:p>
          <a:p>
            <a:endParaRPr lang="nl-BE" dirty="0" smtClean="0"/>
          </a:p>
          <a:p>
            <a:endParaRPr lang="nl-BE" dirty="0" smtClean="0"/>
          </a:p>
        </p:txBody>
      </p:sp>
      <p:graphicFrame>
        <p:nvGraphicFramePr>
          <p:cNvPr id="12" name="Tabel 11"/>
          <p:cNvGraphicFramePr>
            <a:graphicFrameLocks noGrp="1"/>
          </p:cNvGraphicFramePr>
          <p:nvPr/>
        </p:nvGraphicFramePr>
        <p:xfrm>
          <a:off x="467544" y="2564904"/>
          <a:ext cx="6624736" cy="2560320"/>
        </p:xfrm>
        <a:graphic>
          <a:graphicData uri="http://schemas.openxmlformats.org/drawingml/2006/table">
            <a:tbl>
              <a:tblPr firstRow="1" bandRow="1">
                <a:tableStyleId>{5C22544A-7EE6-4342-B048-85BDC9FD1C3A}</a:tableStyleId>
              </a:tblPr>
              <a:tblGrid>
                <a:gridCol w="3312368"/>
                <a:gridCol w="331236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b="1" dirty="0" smtClean="0">
                          <a:solidFill>
                            <a:schemeClr val="accent2">
                              <a:lumMod val="75000"/>
                            </a:schemeClr>
                          </a:solidFill>
                        </a:rPr>
                        <a:t>Youngsters</a:t>
                      </a:r>
                      <a:r>
                        <a:rPr lang="nl-BE" b="1" baseline="0" dirty="0" smtClean="0">
                          <a:solidFill>
                            <a:schemeClr val="accent2">
                              <a:lumMod val="75000"/>
                            </a:schemeClr>
                          </a:solidFill>
                        </a:rPr>
                        <a:t> in </a:t>
                      </a:r>
                      <a:r>
                        <a:rPr lang="nl-BE" b="1" baseline="0" dirty="0" err="1" smtClean="0">
                          <a:solidFill>
                            <a:schemeClr val="accent2">
                              <a:lumMod val="75000"/>
                            </a:schemeClr>
                          </a:solidFill>
                        </a:rPr>
                        <a:t>Antwerp</a:t>
                      </a:r>
                      <a:r>
                        <a:rPr lang="nl-BE" b="1" baseline="0" dirty="0" smtClean="0">
                          <a:solidFill>
                            <a:schemeClr val="accent2">
                              <a:lumMod val="75000"/>
                            </a:schemeClr>
                          </a:solidFill>
                        </a:rPr>
                        <a:t> </a:t>
                      </a:r>
                      <a:endParaRPr lang="nl-BE" b="1" dirty="0" smtClean="0">
                        <a:solidFill>
                          <a:schemeClr val="accent2">
                            <a:lumMod val="75000"/>
                          </a:schemeClr>
                        </a:solidFill>
                      </a:endParaRPr>
                    </a:p>
                    <a:p>
                      <a:endParaRPr lang="nl-BE" dirty="0">
                        <a:solidFill>
                          <a:schemeClr val="accent2">
                            <a:lumMod val="75000"/>
                          </a:schemeClr>
                        </a:solidFill>
                      </a:endParaRPr>
                    </a:p>
                  </a:txBody>
                  <a:tcPr>
                    <a:solidFill>
                      <a:schemeClr val="bg1">
                        <a:lumMod val="85000"/>
                      </a:schemeClr>
                    </a:solidFill>
                  </a:tcPr>
                </a:tc>
                <a:tc>
                  <a:txBody>
                    <a:bodyPr/>
                    <a:lstStyle/>
                    <a:p>
                      <a:r>
                        <a:rPr lang="nl-BE" dirty="0" smtClean="0">
                          <a:solidFill>
                            <a:schemeClr val="accent2">
                              <a:lumMod val="75000"/>
                            </a:schemeClr>
                          </a:solidFill>
                        </a:rPr>
                        <a:t>29%</a:t>
                      </a:r>
                      <a:r>
                        <a:rPr lang="nl-BE" baseline="0" dirty="0" smtClean="0">
                          <a:solidFill>
                            <a:schemeClr val="accent2">
                              <a:lumMod val="75000"/>
                            </a:schemeClr>
                          </a:solidFill>
                        </a:rPr>
                        <a:t> of the entire population of Antwerp is -25 years</a:t>
                      </a:r>
                      <a:endParaRPr lang="nl-BE" dirty="0">
                        <a:solidFill>
                          <a:schemeClr val="accent2">
                            <a:lumMod val="75000"/>
                          </a:schemeClr>
                        </a:solidFill>
                      </a:endParaRPr>
                    </a:p>
                  </a:txBody>
                  <a:tcPr>
                    <a:solidFill>
                      <a:schemeClr val="bg1">
                        <a:lumMod val="85000"/>
                      </a:schemeClr>
                    </a:solidFill>
                  </a:tcPr>
                </a:tc>
              </a:tr>
              <a:tr h="370840">
                <a:tc>
                  <a:txBody>
                    <a:bodyPr/>
                    <a:lstStyle/>
                    <a:p>
                      <a:r>
                        <a:rPr lang="nl-BE" dirty="0" smtClean="0">
                          <a:solidFill>
                            <a:schemeClr val="accent2">
                              <a:lumMod val="75000"/>
                            </a:schemeClr>
                          </a:solidFill>
                        </a:rPr>
                        <a:t>Births</a:t>
                      </a:r>
                      <a:r>
                        <a:rPr lang="nl-BE" baseline="0" dirty="0" smtClean="0">
                          <a:solidFill>
                            <a:schemeClr val="accent2">
                              <a:lumMod val="75000"/>
                            </a:schemeClr>
                          </a:solidFill>
                        </a:rPr>
                        <a:t> in a socio-economic vulnerable situation</a:t>
                      </a:r>
                      <a:endParaRPr lang="nl-BE" dirty="0">
                        <a:solidFill>
                          <a:schemeClr val="accent2">
                            <a:lumMod val="75000"/>
                          </a:schemeClr>
                        </a:solidFill>
                      </a:endParaRPr>
                    </a:p>
                  </a:txBody>
                  <a:tcPr>
                    <a:solidFill>
                      <a:schemeClr val="bg1">
                        <a:lumMod val="85000"/>
                      </a:schemeClr>
                    </a:solidFill>
                  </a:tcPr>
                </a:tc>
                <a:tc>
                  <a:txBody>
                    <a:bodyPr/>
                    <a:lstStyle/>
                    <a:p>
                      <a:r>
                        <a:rPr lang="nl-BE" dirty="0" smtClean="0">
                          <a:solidFill>
                            <a:schemeClr val="accent2">
                              <a:lumMod val="75000"/>
                            </a:schemeClr>
                          </a:solidFill>
                        </a:rPr>
                        <a:t>21.7% </a:t>
                      </a:r>
                      <a:r>
                        <a:rPr lang="nl-BE" dirty="0" smtClean="0">
                          <a:solidFill>
                            <a:schemeClr val="accent2">
                              <a:lumMod val="75000"/>
                            </a:schemeClr>
                          </a:solidFill>
                          <a:sym typeface="Wingdings" pitchFamily="2" charset="2"/>
                        </a:rPr>
                        <a:t>  in Flanders: 5.9%</a:t>
                      </a:r>
                      <a:endParaRPr lang="nl-BE" dirty="0">
                        <a:solidFill>
                          <a:schemeClr val="accent2">
                            <a:lumMod val="75000"/>
                          </a:schemeClr>
                        </a:solidFill>
                      </a:endParaRPr>
                    </a:p>
                  </a:txBody>
                  <a:tcPr>
                    <a:solidFill>
                      <a:schemeClr val="bg1">
                        <a:lumMod val="85000"/>
                      </a:schemeClr>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dirty="0" smtClean="0">
                          <a:solidFill>
                            <a:schemeClr val="accent2">
                              <a:lumMod val="75000"/>
                            </a:schemeClr>
                          </a:solidFill>
                        </a:rPr>
                        <a:t>School drop-out</a:t>
                      </a:r>
                      <a:r>
                        <a:rPr lang="nl-BE" baseline="0" dirty="0" smtClean="0">
                          <a:solidFill>
                            <a:schemeClr val="accent2">
                              <a:lumMod val="75000"/>
                            </a:schemeClr>
                          </a:solidFill>
                        </a:rPr>
                        <a:t> or delay</a:t>
                      </a:r>
                      <a:endParaRPr lang="nl-BE" dirty="0" smtClean="0">
                        <a:solidFill>
                          <a:schemeClr val="accent2">
                            <a:lumMod val="75000"/>
                          </a:schemeClr>
                        </a:solidFill>
                      </a:endParaRPr>
                    </a:p>
                    <a:p>
                      <a:r>
                        <a:rPr lang="nl-BE" dirty="0" smtClean="0">
                          <a:solidFill>
                            <a:schemeClr val="accent2">
                              <a:lumMod val="75000"/>
                            </a:schemeClr>
                          </a:solidFill>
                        </a:rPr>
                        <a:t>01/01/2010</a:t>
                      </a:r>
                      <a:endParaRPr lang="nl-BE" dirty="0">
                        <a:solidFill>
                          <a:schemeClr val="accent2">
                            <a:lumMod val="75000"/>
                          </a:schemeClr>
                        </a:solidFill>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dirty="0" smtClean="0">
                          <a:solidFill>
                            <a:schemeClr val="accent2">
                              <a:lumMod val="75000"/>
                            </a:schemeClr>
                          </a:solidFill>
                        </a:rPr>
                        <a:t>47%</a:t>
                      </a:r>
                    </a:p>
                    <a:p>
                      <a:endParaRPr lang="nl-BE" dirty="0">
                        <a:solidFill>
                          <a:schemeClr val="accent2">
                            <a:lumMod val="75000"/>
                          </a:schemeClr>
                        </a:solidFill>
                      </a:endParaRPr>
                    </a:p>
                  </a:txBody>
                  <a:tcPr>
                    <a:solidFill>
                      <a:schemeClr val="bg1">
                        <a:lumMod val="85000"/>
                      </a:schemeClr>
                    </a:solidFill>
                  </a:tcPr>
                </a:tc>
              </a:tr>
              <a:tr h="370840">
                <a:tc>
                  <a:txBody>
                    <a:bodyPr/>
                    <a:lstStyle/>
                    <a:p>
                      <a:r>
                        <a:rPr lang="nl-BE" dirty="0" err="1" smtClean="0">
                          <a:solidFill>
                            <a:schemeClr val="accent2">
                              <a:lumMod val="75000"/>
                            </a:schemeClr>
                          </a:solidFill>
                        </a:rPr>
                        <a:t>Unemployment</a:t>
                      </a:r>
                      <a:r>
                        <a:rPr lang="nl-BE" baseline="0" dirty="0" smtClean="0">
                          <a:solidFill>
                            <a:schemeClr val="accent2">
                              <a:lumMod val="75000"/>
                            </a:schemeClr>
                          </a:solidFill>
                        </a:rPr>
                        <a:t> -25 </a:t>
                      </a:r>
                      <a:r>
                        <a:rPr lang="nl-BE" baseline="0" dirty="0" err="1" smtClean="0">
                          <a:solidFill>
                            <a:schemeClr val="accent2">
                              <a:lumMod val="75000"/>
                            </a:schemeClr>
                          </a:solidFill>
                        </a:rPr>
                        <a:t>years</a:t>
                      </a:r>
                      <a:endParaRPr lang="nl-BE" baseline="0" dirty="0" smtClean="0">
                        <a:solidFill>
                          <a:schemeClr val="accent2">
                            <a:lumMod val="75000"/>
                          </a:schemeClr>
                        </a:solidFill>
                      </a:endParaRPr>
                    </a:p>
                    <a:p>
                      <a:r>
                        <a:rPr lang="nl-BE" baseline="0" dirty="0" err="1" smtClean="0">
                          <a:solidFill>
                            <a:schemeClr val="accent2">
                              <a:lumMod val="75000"/>
                            </a:schemeClr>
                          </a:solidFill>
                        </a:rPr>
                        <a:t>February</a:t>
                      </a:r>
                      <a:r>
                        <a:rPr lang="nl-BE" baseline="0" dirty="0" smtClean="0">
                          <a:solidFill>
                            <a:schemeClr val="accent2">
                              <a:lumMod val="75000"/>
                            </a:schemeClr>
                          </a:solidFill>
                        </a:rPr>
                        <a:t> 2011</a:t>
                      </a:r>
                      <a:endParaRPr lang="nl-BE" dirty="0">
                        <a:solidFill>
                          <a:schemeClr val="accent2">
                            <a:lumMod val="75000"/>
                          </a:schemeClr>
                        </a:solidFill>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dirty="0" smtClean="0">
                          <a:solidFill>
                            <a:schemeClr val="accent2">
                              <a:lumMod val="75000"/>
                            </a:schemeClr>
                          </a:solidFill>
                        </a:rPr>
                        <a:t>24,7%</a:t>
                      </a:r>
                      <a:r>
                        <a:rPr lang="nl-BE" baseline="0" dirty="0" smtClean="0">
                          <a:solidFill>
                            <a:schemeClr val="accent2">
                              <a:lumMod val="75000"/>
                            </a:schemeClr>
                          </a:solidFill>
                        </a:rPr>
                        <a:t> : 5862 (- 635 in 2010)</a:t>
                      </a:r>
                      <a:endParaRPr lang="nl-BE" dirty="0" smtClean="0">
                        <a:solidFill>
                          <a:schemeClr val="accent2">
                            <a:lumMod val="75000"/>
                          </a:schemeClr>
                        </a:solidFill>
                      </a:endParaRPr>
                    </a:p>
                    <a:p>
                      <a:endParaRPr lang="nl-BE" dirty="0">
                        <a:solidFill>
                          <a:schemeClr val="accent2">
                            <a:lumMod val="75000"/>
                          </a:schemeClr>
                        </a:solidFill>
                      </a:endParaRPr>
                    </a:p>
                  </a:txBody>
                  <a:tcP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63" y="457200"/>
            <a:ext cx="7119937" cy="533400"/>
          </a:xfrm>
        </p:spPr>
        <p:txBody>
          <a:bodyPr>
            <a:normAutofit fontScale="90000"/>
          </a:bodyPr>
          <a:lstStyle/>
          <a:p>
            <a:pPr algn="l" eaLnBrk="1" hangingPunct="1">
              <a:defRPr/>
            </a:pPr>
            <a:r>
              <a:rPr lang="nl-BE" sz="4000" dirty="0" smtClean="0">
                <a:solidFill>
                  <a:srgbClr val="FF0000"/>
                </a:solidFill>
                <a:latin typeface="Impact" pitchFamily="34" charset="0"/>
              </a:rPr>
              <a:t>3 </a:t>
            </a:r>
            <a:r>
              <a:rPr lang="nl-BE" sz="4000" dirty="0" err="1" smtClean="0">
                <a:solidFill>
                  <a:srgbClr val="FF0000"/>
                </a:solidFill>
                <a:latin typeface="Impact" pitchFamily="34" charset="0"/>
              </a:rPr>
              <a:t>Youth</a:t>
            </a:r>
            <a:r>
              <a:rPr lang="nl-BE" sz="4000" dirty="0" smtClean="0">
                <a:solidFill>
                  <a:srgbClr val="FF0000"/>
                </a:solidFill>
                <a:latin typeface="Impact" pitchFamily="34" charset="0"/>
              </a:rPr>
              <a:t> </a:t>
            </a:r>
            <a:r>
              <a:rPr lang="nl-BE" sz="4000" dirty="0" err="1" smtClean="0">
                <a:solidFill>
                  <a:srgbClr val="FF0000"/>
                </a:solidFill>
                <a:latin typeface="Impact" pitchFamily="34" charset="0"/>
              </a:rPr>
              <a:t>Competence</a:t>
            </a:r>
            <a:r>
              <a:rPr lang="nl-BE" sz="4000" dirty="0" smtClean="0">
                <a:solidFill>
                  <a:srgbClr val="FF0000"/>
                </a:solidFill>
                <a:latin typeface="Impact" pitchFamily="34" charset="0"/>
              </a:rPr>
              <a:t> </a:t>
            </a:r>
            <a:r>
              <a:rPr lang="nl-BE" sz="4000" dirty="0" err="1" smtClean="0">
                <a:solidFill>
                  <a:srgbClr val="FF0000"/>
                </a:solidFill>
                <a:latin typeface="Impact" pitchFamily="34" charset="0"/>
              </a:rPr>
              <a:t>Centres</a:t>
            </a:r>
            <a:endParaRPr lang="nl-BE" sz="4000" dirty="0" smtClean="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3"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4"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5"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6" cstate="print"/>
          <a:stretch>
            <a:fillRect/>
          </a:stretch>
        </p:blipFill>
        <p:spPr>
          <a:xfrm>
            <a:off x="214282" y="0"/>
            <a:ext cx="1285871" cy="1357274"/>
          </a:xfrm>
          <a:prstGeom prst="ellipse">
            <a:avLst/>
          </a:prstGeom>
        </p:spPr>
      </p:pic>
      <p:pic>
        <p:nvPicPr>
          <p:cNvPr id="18438" name="Picture 2"/>
          <p:cNvPicPr>
            <a:picLocks noChangeAspect="1" noChangeArrowheads="1"/>
          </p:cNvPicPr>
          <p:nvPr/>
        </p:nvPicPr>
        <p:blipFill>
          <a:blip r:embed="rId7" cstate="print"/>
          <a:srcRect/>
          <a:stretch>
            <a:fillRect/>
          </a:stretch>
        </p:blipFill>
        <p:spPr bwMode="auto">
          <a:xfrm>
            <a:off x="1547813" y="1341438"/>
            <a:ext cx="5400675" cy="4949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643042" y="457200"/>
            <a:ext cx="7119958" cy="533400"/>
          </a:xfrm>
        </p:spPr>
        <p:txBody>
          <a:bodyPr>
            <a:normAutofit fontScale="90000"/>
          </a:bodyPr>
          <a:lstStyle/>
          <a:p>
            <a:pPr algn="l"/>
            <a:r>
              <a:rPr lang="nl-BE" dirty="0" smtClean="0">
                <a:solidFill>
                  <a:srgbClr val="FF0000"/>
                </a:solidFill>
                <a:latin typeface="Impact" pitchFamily="34" charset="0"/>
              </a:rPr>
              <a:t>definition</a:t>
            </a:r>
            <a:endParaRPr lang="nl-BE" dirty="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2"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3"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4"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5" cstate="print"/>
          <a:stretch>
            <a:fillRect/>
          </a:stretch>
        </p:blipFill>
        <p:spPr>
          <a:xfrm>
            <a:off x="214282" y="0"/>
            <a:ext cx="1285871" cy="1357274"/>
          </a:xfrm>
          <a:prstGeom prst="ellipse">
            <a:avLst/>
          </a:prstGeom>
        </p:spPr>
      </p:pic>
      <p:sp>
        <p:nvSpPr>
          <p:cNvPr id="10" name="Tekstvak 9"/>
          <p:cNvSpPr txBox="1"/>
          <p:nvPr/>
        </p:nvSpPr>
        <p:spPr>
          <a:xfrm>
            <a:off x="683568" y="1844824"/>
            <a:ext cx="6624736" cy="369332"/>
          </a:xfrm>
          <a:prstGeom prst="rect">
            <a:avLst/>
          </a:prstGeom>
          <a:noFill/>
        </p:spPr>
        <p:txBody>
          <a:bodyPr wrap="square" rtlCol="0">
            <a:spAutoFit/>
          </a:bodyPr>
          <a:lstStyle/>
          <a:p>
            <a:endParaRPr lang="nl-BE" dirty="0"/>
          </a:p>
        </p:txBody>
      </p:sp>
      <p:sp>
        <p:nvSpPr>
          <p:cNvPr id="11" name="Tekstvak 10"/>
          <p:cNvSpPr txBox="1"/>
          <p:nvPr/>
        </p:nvSpPr>
        <p:spPr>
          <a:xfrm>
            <a:off x="642910" y="2500307"/>
            <a:ext cx="6500858" cy="258532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nl-BE" dirty="0" smtClean="0">
              <a:latin typeface="Segoe UI" pitchFamily="34" charset="0"/>
              <a:cs typeface="Segoe UI" pitchFamily="34" charset="0"/>
            </a:endParaRPr>
          </a:p>
          <a:p>
            <a:r>
              <a:rPr lang="nl-BE" dirty="0" smtClean="0">
                <a:latin typeface="Segoe UI" pitchFamily="34" charset="0"/>
                <a:cs typeface="Segoe UI" pitchFamily="34" charset="0"/>
              </a:rPr>
              <a:t>The Antwerp Youth Competence Centres are accessible centres for young people that provide integrated activities regarding leisure time, competencies and work.  The YCC’s are explicit learning and development spaces that empower young people with a view to personal development and increased social orientation and participation.  The lifestyle and needs of young people are </a:t>
            </a:r>
            <a:r>
              <a:rPr lang="en-GB" dirty="0" smtClean="0">
                <a:latin typeface="Segoe UI" pitchFamily="34" charset="0"/>
                <a:cs typeface="Segoe UI" pitchFamily="34" charset="0"/>
              </a:rPr>
              <a:t>central</a:t>
            </a:r>
            <a:r>
              <a:rPr lang="nl-BE" dirty="0" smtClean="0">
                <a:latin typeface="Segoe UI" pitchFamily="34" charset="0"/>
                <a:cs typeface="Segoe UI" pitchFamily="34" charset="0"/>
              </a:rPr>
              <a:t> in the activities of the YCC’s.</a:t>
            </a:r>
          </a:p>
          <a:p>
            <a:endParaRPr lang="en-GB" dirty="0">
              <a:latin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908175" y="620713"/>
            <a:ext cx="5376863" cy="533400"/>
          </a:xfrm>
        </p:spPr>
        <p:txBody>
          <a:bodyPr>
            <a:normAutofit fontScale="90000"/>
          </a:bodyPr>
          <a:lstStyle/>
          <a:p>
            <a:pPr algn="l" eaLnBrk="1" hangingPunct="1">
              <a:defRPr/>
            </a:pPr>
            <a:r>
              <a:rPr lang="nl-BE" sz="4000" dirty="0" smtClean="0">
                <a:solidFill>
                  <a:srgbClr val="FF0000"/>
                </a:solidFill>
                <a:latin typeface="Impact" pitchFamily="34" charset="0"/>
              </a:rPr>
              <a:t/>
            </a:r>
            <a:br>
              <a:rPr lang="nl-BE" sz="4000" dirty="0" smtClean="0">
                <a:solidFill>
                  <a:srgbClr val="FF0000"/>
                </a:solidFill>
                <a:latin typeface="Impact" pitchFamily="34" charset="0"/>
              </a:rPr>
            </a:br>
            <a:r>
              <a:rPr lang="nl-BE" sz="4000" dirty="0" err="1" smtClean="0">
                <a:solidFill>
                  <a:srgbClr val="FF0000"/>
                </a:solidFill>
                <a:latin typeface="Impact" pitchFamily="34" charset="0"/>
              </a:rPr>
              <a:t>mission</a:t>
            </a:r>
            <a:r>
              <a:rPr lang="nl-BE" sz="4000" dirty="0" smtClean="0">
                <a:solidFill>
                  <a:srgbClr val="FF0000"/>
                </a:solidFill>
                <a:latin typeface="Impact" pitchFamily="34" charset="0"/>
              </a:rPr>
              <a:t/>
            </a:r>
            <a:br>
              <a:rPr lang="nl-BE" sz="4000" dirty="0" smtClean="0">
                <a:solidFill>
                  <a:srgbClr val="FF0000"/>
                </a:solidFill>
                <a:latin typeface="Impact" pitchFamily="34" charset="0"/>
              </a:rPr>
            </a:br>
            <a:endParaRPr lang="nl-BE" sz="3500" dirty="0" smtClean="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3"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4"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5"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6" cstate="print"/>
          <a:stretch>
            <a:fillRect/>
          </a:stretch>
        </p:blipFill>
        <p:spPr>
          <a:xfrm>
            <a:off x="214282" y="0"/>
            <a:ext cx="1285871" cy="1357274"/>
          </a:xfrm>
          <a:prstGeom prst="ellipse">
            <a:avLst/>
          </a:prstGeom>
        </p:spPr>
      </p:pic>
      <p:sp>
        <p:nvSpPr>
          <p:cNvPr id="20486" name="Tekstvak 9"/>
          <p:cNvSpPr txBox="1">
            <a:spLocks noChangeArrowheads="1"/>
          </p:cNvSpPr>
          <p:nvPr/>
        </p:nvSpPr>
        <p:spPr bwMode="auto">
          <a:xfrm>
            <a:off x="684213" y="1844675"/>
            <a:ext cx="6624637" cy="369888"/>
          </a:xfrm>
          <a:prstGeom prst="rect">
            <a:avLst/>
          </a:prstGeom>
          <a:noFill/>
          <a:ln w="9525">
            <a:noFill/>
            <a:miter lim="800000"/>
            <a:headEnd/>
            <a:tailEnd/>
          </a:ln>
        </p:spPr>
        <p:txBody>
          <a:bodyPr>
            <a:spAutoFit/>
          </a:bodyPr>
          <a:lstStyle/>
          <a:p>
            <a:endParaRPr lang="nl-NL">
              <a:latin typeface="Calibri" pitchFamily="34" charset="0"/>
            </a:endParaRPr>
          </a:p>
        </p:txBody>
      </p:sp>
      <p:sp>
        <p:nvSpPr>
          <p:cNvPr id="20487" name="Rectangle 2"/>
          <p:cNvSpPr>
            <a:spLocks noChangeArrowheads="1"/>
          </p:cNvSpPr>
          <p:nvPr/>
        </p:nvSpPr>
        <p:spPr bwMode="auto">
          <a:xfrm>
            <a:off x="395288" y="941379"/>
            <a:ext cx="6913562" cy="5878532"/>
          </a:xfrm>
          <a:prstGeom prst="rect">
            <a:avLst/>
          </a:prstGeom>
          <a:noFill/>
          <a:ln w="9525">
            <a:noFill/>
            <a:miter lim="800000"/>
            <a:headEnd/>
            <a:tailEnd/>
          </a:ln>
        </p:spPr>
        <p:txBody>
          <a:bodyPr anchor="ctr">
            <a:spAutoFit/>
          </a:bodyPr>
          <a:lstStyle/>
          <a:p>
            <a:endParaRPr lang="en-GB" sz="1400" dirty="0" smtClean="0"/>
          </a:p>
          <a:p>
            <a:endParaRPr lang="en-GB" sz="1400" dirty="0" smtClean="0"/>
          </a:p>
          <a:p>
            <a:r>
              <a:rPr lang="en-GB" sz="1400" dirty="0" smtClean="0"/>
              <a:t>The city of Antwerp has three Youth Competence Centres (</a:t>
            </a:r>
            <a:r>
              <a:rPr lang="en-GB" sz="1400" dirty="0" err="1" smtClean="0"/>
              <a:t>YCCs</a:t>
            </a:r>
            <a:r>
              <a:rPr lang="en-GB" sz="1400" dirty="0" smtClean="0"/>
              <a:t>). These </a:t>
            </a:r>
            <a:r>
              <a:rPr lang="en-GB" sz="1400" dirty="0" err="1" smtClean="0"/>
              <a:t>YCCs</a:t>
            </a:r>
            <a:r>
              <a:rPr lang="en-GB" sz="1400" dirty="0" smtClean="0"/>
              <a:t> work on the intersection between free time, work and competence development. They are accessible centres where youngsters, as human capital for the further development of the city of Antwerp, get maximum opportunities and customized counselling for their development towards adulthood.  </a:t>
            </a:r>
            <a:endParaRPr lang="nl-BE" sz="1400" dirty="0" smtClean="0"/>
          </a:p>
          <a:p>
            <a:r>
              <a:rPr lang="en-GB" sz="1400" dirty="0" smtClean="0"/>
              <a:t>The </a:t>
            </a:r>
            <a:r>
              <a:rPr lang="en-GB" sz="1400" dirty="0" err="1" smtClean="0"/>
              <a:t>YCCs</a:t>
            </a:r>
            <a:r>
              <a:rPr lang="en-GB" sz="1400" dirty="0" smtClean="0"/>
              <a:t> are open to all youngsters, but the priority target group of </a:t>
            </a:r>
            <a:r>
              <a:rPr lang="en-GB" sz="1400" dirty="0" err="1" smtClean="0"/>
              <a:t>YCCs</a:t>
            </a:r>
            <a:r>
              <a:rPr lang="en-GB" sz="1400" dirty="0" smtClean="0"/>
              <a:t> is 16 to 25 year old young people in a vulnerable socio-cultural or socio-economic situation. The lifestyle and needs of young people are the central focus in the activities of the centres. They are characterized by an integrated approach between the crucial fields in the development of young adults: free time, employment and education. Starting from this multidisciplinary setting, </a:t>
            </a:r>
            <a:r>
              <a:rPr lang="en-GB" sz="1400" dirty="0" err="1" smtClean="0"/>
              <a:t>YCCs</a:t>
            </a:r>
            <a:r>
              <a:rPr lang="en-GB" sz="1400" dirty="0" smtClean="0"/>
              <a:t> respond to the needs of the youngsters. A close cooperation was established with the counsellors from the Flemish Employment Service (VDAB) and the Study Choice counsellors (</a:t>
            </a:r>
            <a:r>
              <a:rPr lang="en-GB" sz="1400" dirty="0" err="1" smtClean="0"/>
              <a:t>Studiewijzer</a:t>
            </a:r>
            <a:r>
              <a:rPr lang="en-GB" sz="1400" dirty="0" smtClean="0"/>
              <a:t>). </a:t>
            </a:r>
            <a:endParaRPr lang="nl-BE" sz="1400" dirty="0" smtClean="0"/>
          </a:p>
          <a:p>
            <a:r>
              <a:rPr lang="en-GB" sz="1400" dirty="0" smtClean="0"/>
              <a:t> </a:t>
            </a:r>
            <a:endParaRPr lang="nl-BE" sz="1400" dirty="0" smtClean="0"/>
          </a:p>
          <a:p>
            <a:r>
              <a:rPr lang="en-GB" sz="1400" dirty="0" smtClean="0"/>
              <a:t>Competences are the core of </a:t>
            </a:r>
            <a:r>
              <a:rPr lang="en-GB" sz="1400" dirty="0" err="1" smtClean="0"/>
              <a:t>YCCs</a:t>
            </a:r>
            <a:r>
              <a:rPr lang="en-GB" sz="1400" dirty="0" smtClean="0"/>
              <a:t>: youngsters gain awareness on their competences (competence identification), further develop these competences (competence development) and get (formal) recognition of their competences (recognition, validation or accreditation of acquired competences or prior learning). The objective is to improve the youngster’s self-esteem, stimulate personal development and increase social orientation and participation. This also contributes to strengthening their labour market position. In this process, the WAC (work-related acquired competences) and RAC (recognized acquired competences) counsellors play a crucial role (see below)</a:t>
            </a:r>
            <a:r>
              <a:rPr lang="en-GB" dirty="0" smtClean="0"/>
              <a:t>.</a:t>
            </a:r>
            <a:endParaRPr lang="nl-BE" dirty="0" smtClean="0"/>
          </a:p>
          <a:p>
            <a:r>
              <a:rPr lang="en-GB" dirty="0" smtClean="0"/>
              <a:t> </a:t>
            </a:r>
            <a:endParaRPr lang="nl-BE" dirty="0" smtClean="0"/>
          </a:p>
          <a:p>
            <a:pPr algn="just"/>
            <a:endParaRPr lang="nl-B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908175" y="620713"/>
            <a:ext cx="6985000" cy="533400"/>
          </a:xfrm>
        </p:spPr>
        <p:txBody>
          <a:bodyPr>
            <a:normAutofit fontScale="90000"/>
          </a:bodyPr>
          <a:lstStyle/>
          <a:p>
            <a:pPr algn="l" eaLnBrk="1" hangingPunct="1">
              <a:defRPr/>
            </a:pPr>
            <a:r>
              <a:rPr lang="nl-BE" sz="4000" dirty="0" smtClean="0">
                <a:solidFill>
                  <a:srgbClr val="FF0000"/>
                </a:solidFill>
                <a:latin typeface="Impact" pitchFamily="34" charset="0"/>
              </a:rPr>
              <a:t/>
            </a:r>
            <a:br>
              <a:rPr lang="nl-BE" sz="4000" dirty="0" smtClean="0">
                <a:solidFill>
                  <a:srgbClr val="FF0000"/>
                </a:solidFill>
                <a:latin typeface="Impact" pitchFamily="34" charset="0"/>
              </a:rPr>
            </a:br>
            <a:r>
              <a:rPr lang="nl-BE" sz="3600" dirty="0" err="1" smtClean="0">
                <a:solidFill>
                  <a:srgbClr val="FF0000"/>
                </a:solidFill>
                <a:latin typeface="Impact" pitchFamily="34" charset="0"/>
              </a:rPr>
              <a:t>Working</a:t>
            </a:r>
            <a:r>
              <a:rPr lang="nl-BE" sz="3600" dirty="0" smtClean="0">
                <a:solidFill>
                  <a:srgbClr val="FF0000"/>
                </a:solidFill>
                <a:latin typeface="Impact" pitchFamily="34" charset="0"/>
              </a:rPr>
              <a:t> </a:t>
            </a:r>
            <a:r>
              <a:rPr lang="nl-BE" sz="3600" dirty="0" err="1" smtClean="0">
                <a:solidFill>
                  <a:srgbClr val="FF0000"/>
                </a:solidFill>
                <a:latin typeface="Impact" pitchFamily="34" charset="0"/>
              </a:rPr>
              <a:t>with</a:t>
            </a:r>
            <a:r>
              <a:rPr lang="nl-BE" sz="3600" dirty="0" smtClean="0">
                <a:solidFill>
                  <a:srgbClr val="FF0000"/>
                </a:solidFill>
                <a:latin typeface="Impact" pitchFamily="34" charset="0"/>
              </a:rPr>
              <a:t> </a:t>
            </a:r>
            <a:r>
              <a:rPr lang="nl-BE" sz="3600" dirty="0" err="1" smtClean="0">
                <a:solidFill>
                  <a:srgbClr val="FF0000"/>
                </a:solidFill>
                <a:latin typeface="Impact" pitchFamily="34" charset="0"/>
              </a:rPr>
              <a:t>Competences</a:t>
            </a:r>
            <a:r>
              <a:rPr lang="nl-BE" sz="3600" dirty="0" smtClean="0">
                <a:solidFill>
                  <a:srgbClr val="FF0000"/>
                </a:solidFill>
                <a:latin typeface="Impact" pitchFamily="34" charset="0"/>
              </a:rPr>
              <a:t> = </a:t>
            </a:r>
            <a:r>
              <a:rPr lang="nl-BE" sz="3600" dirty="0" err="1" smtClean="0">
                <a:solidFill>
                  <a:srgbClr val="FF0000"/>
                </a:solidFill>
                <a:latin typeface="Impact" pitchFamily="34" charset="0"/>
              </a:rPr>
              <a:t>Empowerment</a:t>
            </a:r>
            <a:r>
              <a:rPr lang="nl-BE" sz="4000" dirty="0" smtClean="0">
                <a:solidFill>
                  <a:srgbClr val="FF0000"/>
                </a:solidFill>
                <a:latin typeface="Impact" pitchFamily="34" charset="0"/>
              </a:rPr>
              <a:t/>
            </a:r>
            <a:br>
              <a:rPr lang="nl-BE" sz="4000" dirty="0" smtClean="0">
                <a:solidFill>
                  <a:srgbClr val="FF0000"/>
                </a:solidFill>
                <a:latin typeface="Impact" pitchFamily="34" charset="0"/>
              </a:rPr>
            </a:br>
            <a:endParaRPr lang="nl-BE" sz="3500" dirty="0" smtClean="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3"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4"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5"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6" cstate="print"/>
          <a:stretch>
            <a:fillRect/>
          </a:stretch>
        </p:blipFill>
        <p:spPr>
          <a:xfrm>
            <a:off x="214282" y="0"/>
            <a:ext cx="1285871" cy="1357274"/>
          </a:xfrm>
          <a:prstGeom prst="ellipse">
            <a:avLst/>
          </a:prstGeom>
        </p:spPr>
      </p:pic>
      <p:sp>
        <p:nvSpPr>
          <p:cNvPr id="21510" name="Tekstvak 9"/>
          <p:cNvSpPr txBox="1">
            <a:spLocks noChangeArrowheads="1"/>
          </p:cNvSpPr>
          <p:nvPr/>
        </p:nvSpPr>
        <p:spPr bwMode="auto">
          <a:xfrm>
            <a:off x="684213" y="1844675"/>
            <a:ext cx="6624637" cy="369888"/>
          </a:xfrm>
          <a:prstGeom prst="rect">
            <a:avLst/>
          </a:prstGeom>
          <a:noFill/>
          <a:ln w="9525">
            <a:noFill/>
            <a:miter lim="800000"/>
            <a:headEnd/>
            <a:tailEnd/>
          </a:ln>
        </p:spPr>
        <p:txBody>
          <a:bodyPr>
            <a:spAutoFit/>
          </a:bodyPr>
          <a:lstStyle/>
          <a:p>
            <a:endParaRPr lang="nl-NL">
              <a:latin typeface="Calibri" pitchFamily="34" charset="0"/>
            </a:endParaRPr>
          </a:p>
        </p:txBody>
      </p:sp>
      <p:sp>
        <p:nvSpPr>
          <p:cNvPr id="21511" name="Rectangle 2"/>
          <p:cNvSpPr>
            <a:spLocks noChangeArrowheads="1"/>
          </p:cNvSpPr>
          <p:nvPr/>
        </p:nvSpPr>
        <p:spPr bwMode="auto">
          <a:xfrm>
            <a:off x="468313" y="1700163"/>
            <a:ext cx="6911975" cy="4770537"/>
          </a:xfrm>
          <a:prstGeom prst="rect">
            <a:avLst/>
          </a:prstGeom>
          <a:noFill/>
          <a:ln w="9525">
            <a:noFill/>
            <a:miter lim="800000"/>
            <a:headEnd/>
            <a:tailEnd/>
          </a:ln>
        </p:spPr>
        <p:txBody>
          <a:bodyPr anchor="ctr">
            <a:spAutoFit/>
          </a:bodyPr>
          <a:lstStyle/>
          <a:p>
            <a:pPr algn="just"/>
            <a:r>
              <a:rPr lang="nl-BE" sz="2800" dirty="0" err="1" smtClean="0"/>
              <a:t>Perspective</a:t>
            </a:r>
            <a:r>
              <a:rPr lang="nl-BE" sz="2800" dirty="0" smtClean="0"/>
              <a:t> of </a:t>
            </a:r>
            <a:r>
              <a:rPr lang="nl-BE" sz="2800" dirty="0" err="1" smtClean="0"/>
              <a:t>Strenghts</a:t>
            </a:r>
            <a:r>
              <a:rPr lang="nl-BE" sz="2800" dirty="0" smtClean="0"/>
              <a:t> </a:t>
            </a:r>
            <a:endParaRPr lang="nl-BE" sz="2800" dirty="0"/>
          </a:p>
          <a:p>
            <a:pPr algn="just"/>
            <a:r>
              <a:rPr lang="nl-BE" sz="2800" dirty="0"/>
              <a:t>	</a:t>
            </a:r>
            <a:r>
              <a:rPr lang="nl-BE" sz="2000" dirty="0"/>
              <a:t>- </a:t>
            </a:r>
            <a:r>
              <a:rPr lang="nl-BE" sz="2000" dirty="0" err="1" smtClean="0"/>
              <a:t>individual</a:t>
            </a:r>
            <a:r>
              <a:rPr lang="nl-BE" sz="2000" dirty="0" smtClean="0"/>
              <a:t> level</a:t>
            </a:r>
            <a:endParaRPr lang="nl-BE" sz="2000" dirty="0"/>
          </a:p>
          <a:p>
            <a:pPr algn="just"/>
            <a:r>
              <a:rPr lang="nl-BE" sz="2000" dirty="0"/>
              <a:t>	- </a:t>
            </a:r>
            <a:r>
              <a:rPr lang="nl-BE" sz="2000" dirty="0" err="1" smtClean="0"/>
              <a:t>collective</a:t>
            </a:r>
            <a:r>
              <a:rPr lang="nl-BE" sz="2000" dirty="0" smtClean="0"/>
              <a:t> level</a:t>
            </a:r>
          </a:p>
          <a:p>
            <a:pPr algn="just"/>
            <a:r>
              <a:rPr lang="nl-BE" sz="2000" dirty="0"/>
              <a:t>	- </a:t>
            </a:r>
            <a:r>
              <a:rPr lang="nl-BE" sz="2000" dirty="0" err="1" smtClean="0"/>
              <a:t>political</a:t>
            </a:r>
            <a:r>
              <a:rPr lang="nl-BE" sz="2000" dirty="0" smtClean="0"/>
              <a:t> – </a:t>
            </a:r>
            <a:r>
              <a:rPr lang="nl-BE" sz="2000" dirty="0" err="1" smtClean="0"/>
              <a:t>social</a:t>
            </a:r>
            <a:r>
              <a:rPr lang="nl-BE" sz="2000" dirty="0" smtClean="0"/>
              <a:t> level</a:t>
            </a:r>
            <a:endParaRPr lang="nl-BE" sz="2800" dirty="0"/>
          </a:p>
          <a:p>
            <a:pPr algn="just"/>
            <a:endParaRPr lang="nl-BE" sz="2800" dirty="0"/>
          </a:p>
          <a:p>
            <a:pPr algn="just"/>
            <a:r>
              <a:rPr lang="nl-BE" sz="2800" dirty="0" err="1" smtClean="0"/>
              <a:t>Relational</a:t>
            </a:r>
            <a:r>
              <a:rPr lang="nl-BE" sz="2800" dirty="0" smtClean="0"/>
              <a:t> </a:t>
            </a:r>
            <a:r>
              <a:rPr lang="nl-BE" sz="2800" dirty="0" err="1" smtClean="0"/>
              <a:t>perspective</a:t>
            </a:r>
            <a:endParaRPr lang="nl-BE" sz="2800" dirty="0"/>
          </a:p>
          <a:p>
            <a:pPr algn="just"/>
            <a:r>
              <a:rPr lang="nl-BE" sz="2800" dirty="0"/>
              <a:t>	</a:t>
            </a:r>
            <a:r>
              <a:rPr lang="nl-BE" sz="2000" dirty="0"/>
              <a:t>- </a:t>
            </a:r>
            <a:r>
              <a:rPr lang="nl-BE" sz="2000" dirty="0" err="1" smtClean="0"/>
              <a:t>shared</a:t>
            </a:r>
            <a:r>
              <a:rPr lang="nl-BE" sz="2000" dirty="0" smtClean="0"/>
              <a:t> </a:t>
            </a:r>
            <a:r>
              <a:rPr lang="nl-BE" sz="2000" dirty="0" err="1" smtClean="0"/>
              <a:t>responsability</a:t>
            </a:r>
            <a:endParaRPr lang="nl-BE" sz="2000" dirty="0"/>
          </a:p>
          <a:p>
            <a:pPr algn="just"/>
            <a:r>
              <a:rPr lang="nl-BE" sz="2000" dirty="0"/>
              <a:t>	- </a:t>
            </a:r>
            <a:r>
              <a:rPr lang="nl-BE" sz="2000" dirty="0" err="1" smtClean="0"/>
              <a:t>active</a:t>
            </a:r>
            <a:r>
              <a:rPr lang="nl-BE" sz="2000" dirty="0" smtClean="0"/>
              <a:t> </a:t>
            </a:r>
            <a:r>
              <a:rPr lang="nl-BE" sz="2000" dirty="0" err="1" smtClean="0"/>
              <a:t>citizenship</a:t>
            </a:r>
            <a:endParaRPr lang="nl-BE" sz="2000" dirty="0"/>
          </a:p>
          <a:p>
            <a:pPr algn="just"/>
            <a:endParaRPr lang="nl-BE" sz="2800" dirty="0"/>
          </a:p>
          <a:p>
            <a:pPr algn="just"/>
            <a:r>
              <a:rPr lang="nl-BE" sz="2800" dirty="0" err="1" smtClean="0"/>
              <a:t>Participation</a:t>
            </a:r>
            <a:r>
              <a:rPr lang="nl-BE" sz="2800" dirty="0" smtClean="0"/>
              <a:t> as engine</a:t>
            </a:r>
            <a:endParaRPr lang="nl-BE" sz="2800" dirty="0"/>
          </a:p>
          <a:p>
            <a:pPr algn="just"/>
            <a:r>
              <a:rPr lang="nl-BE" sz="2800" dirty="0"/>
              <a:t>	</a:t>
            </a:r>
            <a:r>
              <a:rPr lang="nl-BE" sz="2000" dirty="0"/>
              <a:t>- </a:t>
            </a:r>
            <a:r>
              <a:rPr lang="nl-BE" sz="2000" dirty="0" err="1" smtClean="0"/>
              <a:t>condition</a:t>
            </a:r>
            <a:r>
              <a:rPr lang="nl-BE" sz="2000" dirty="0" smtClean="0"/>
              <a:t> and </a:t>
            </a:r>
            <a:r>
              <a:rPr lang="nl-BE" sz="2000" dirty="0" err="1" smtClean="0"/>
              <a:t>outcome</a:t>
            </a:r>
            <a:endParaRPr lang="nl-BE" sz="2000" dirty="0"/>
          </a:p>
          <a:p>
            <a:pPr algn="just"/>
            <a:r>
              <a:rPr lang="nl-BE" sz="2000" dirty="0"/>
              <a:t>	- proces</a:t>
            </a:r>
            <a:endParaRPr lang="nl-BE"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835150" y="476250"/>
            <a:ext cx="5376863" cy="533400"/>
          </a:xfrm>
        </p:spPr>
        <p:txBody>
          <a:bodyPr>
            <a:normAutofit fontScale="90000"/>
          </a:bodyPr>
          <a:lstStyle/>
          <a:p>
            <a:pPr algn="l" eaLnBrk="1" hangingPunct="1">
              <a:defRPr/>
            </a:pPr>
            <a:r>
              <a:rPr lang="nl-BE" sz="4000" dirty="0" smtClean="0">
                <a:solidFill>
                  <a:srgbClr val="FF0000"/>
                </a:solidFill>
                <a:latin typeface="Impact" pitchFamily="34" charset="0"/>
              </a:rPr>
              <a:t/>
            </a:r>
            <a:br>
              <a:rPr lang="nl-BE" sz="4000" dirty="0" smtClean="0">
                <a:solidFill>
                  <a:srgbClr val="FF0000"/>
                </a:solidFill>
                <a:latin typeface="Impact" pitchFamily="34" charset="0"/>
              </a:rPr>
            </a:br>
            <a:r>
              <a:rPr lang="nl-BE" sz="4000" dirty="0" err="1" smtClean="0">
                <a:solidFill>
                  <a:srgbClr val="FF0000"/>
                </a:solidFill>
                <a:latin typeface="Impact" pitchFamily="34" charset="0"/>
              </a:rPr>
              <a:t>Premises</a:t>
            </a:r>
            <a:r>
              <a:rPr lang="nl-BE" sz="4000" dirty="0" smtClean="0">
                <a:solidFill>
                  <a:srgbClr val="FF0000"/>
                </a:solidFill>
                <a:latin typeface="Impact" pitchFamily="34" charset="0"/>
              </a:rPr>
              <a:t/>
            </a:r>
            <a:br>
              <a:rPr lang="nl-BE" sz="4000" dirty="0" smtClean="0">
                <a:solidFill>
                  <a:srgbClr val="FF0000"/>
                </a:solidFill>
                <a:latin typeface="Impact" pitchFamily="34" charset="0"/>
              </a:rPr>
            </a:br>
            <a:endParaRPr lang="nl-BE" sz="3500" dirty="0" smtClean="0">
              <a:solidFill>
                <a:srgbClr val="FF0000"/>
              </a:solidFill>
              <a:latin typeface="Impact" pitchFamily="34" charset="0"/>
            </a:endParaRPr>
          </a:p>
        </p:txBody>
      </p:sp>
      <p:pic>
        <p:nvPicPr>
          <p:cNvPr id="6" name="Tijdelijke aanduiding voor inhoud 5" descr="Ik Vrijwillig beurs 06 maart 2010 019.jpg"/>
          <p:cNvPicPr>
            <a:picLocks noGrp="1" noChangeAspect="1"/>
          </p:cNvPicPr>
          <p:nvPr>
            <p:ph idx="1"/>
          </p:nvPr>
        </p:nvPicPr>
        <p:blipFill>
          <a:blip r:embed="rId3" cstate="print"/>
          <a:stretch>
            <a:fillRect/>
          </a:stretch>
        </p:blipFill>
        <p:spPr>
          <a:xfrm>
            <a:off x="7500958" y="1643050"/>
            <a:ext cx="1357322" cy="1357322"/>
          </a:xfrm>
          <a:prstGeom prst="ellipse">
            <a:avLst/>
          </a:prstGeom>
        </p:spPr>
      </p:pic>
      <p:pic>
        <p:nvPicPr>
          <p:cNvPr id="7" name="Afbeelding 6" descr="Afbeelding1.png"/>
          <p:cNvPicPr>
            <a:picLocks noChangeAspect="1"/>
          </p:cNvPicPr>
          <p:nvPr/>
        </p:nvPicPr>
        <p:blipFill>
          <a:blip r:embed="rId4" cstate="print"/>
          <a:stretch>
            <a:fillRect/>
          </a:stretch>
        </p:blipFill>
        <p:spPr>
          <a:xfrm>
            <a:off x="7572396" y="3282532"/>
            <a:ext cx="1285884" cy="1292878"/>
          </a:xfrm>
          <a:prstGeom prst="ellipse">
            <a:avLst/>
          </a:prstGeom>
        </p:spPr>
      </p:pic>
      <p:pic>
        <p:nvPicPr>
          <p:cNvPr id="8" name="Afbeelding 7" descr="P1010004.JPG"/>
          <p:cNvPicPr>
            <a:picLocks noChangeAspect="1"/>
          </p:cNvPicPr>
          <p:nvPr/>
        </p:nvPicPr>
        <p:blipFill>
          <a:blip r:embed="rId5" cstate="print"/>
          <a:stretch>
            <a:fillRect/>
          </a:stretch>
        </p:blipFill>
        <p:spPr>
          <a:xfrm>
            <a:off x="7572396" y="4929198"/>
            <a:ext cx="1285883" cy="1268707"/>
          </a:xfrm>
          <a:prstGeom prst="ellipse">
            <a:avLst/>
          </a:prstGeom>
        </p:spPr>
      </p:pic>
      <p:pic>
        <p:nvPicPr>
          <p:cNvPr id="9" name="Afbeelding 8" descr="IMG_0357.jpg"/>
          <p:cNvPicPr>
            <a:picLocks noChangeAspect="1"/>
          </p:cNvPicPr>
          <p:nvPr/>
        </p:nvPicPr>
        <p:blipFill>
          <a:blip r:embed="rId6" cstate="print"/>
          <a:stretch>
            <a:fillRect/>
          </a:stretch>
        </p:blipFill>
        <p:spPr>
          <a:xfrm>
            <a:off x="214282" y="0"/>
            <a:ext cx="1285871" cy="1357274"/>
          </a:xfrm>
          <a:prstGeom prst="ellipse">
            <a:avLst/>
          </a:prstGeom>
        </p:spPr>
      </p:pic>
      <p:sp>
        <p:nvSpPr>
          <p:cNvPr id="22534" name="Tekstvak 9"/>
          <p:cNvSpPr txBox="1">
            <a:spLocks noChangeArrowheads="1"/>
          </p:cNvSpPr>
          <p:nvPr/>
        </p:nvSpPr>
        <p:spPr bwMode="auto">
          <a:xfrm>
            <a:off x="684213" y="1844675"/>
            <a:ext cx="6624637" cy="369888"/>
          </a:xfrm>
          <a:prstGeom prst="rect">
            <a:avLst/>
          </a:prstGeom>
          <a:noFill/>
          <a:ln w="9525">
            <a:noFill/>
            <a:miter lim="800000"/>
            <a:headEnd/>
            <a:tailEnd/>
          </a:ln>
        </p:spPr>
        <p:txBody>
          <a:bodyPr>
            <a:spAutoFit/>
          </a:bodyPr>
          <a:lstStyle/>
          <a:p>
            <a:endParaRPr lang="nl-NL">
              <a:latin typeface="Calibri" pitchFamily="34" charset="0"/>
            </a:endParaRPr>
          </a:p>
        </p:txBody>
      </p:sp>
      <p:sp>
        <p:nvSpPr>
          <p:cNvPr id="22535" name="Tekstvak 9"/>
          <p:cNvSpPr txBox="1">
            <a:spLocks noChangeArrowheads="1"/>
          </p:cNvSpPr>
          <p:nvPr/>
        </p:nvSpPr>
        <p:spPr bwMode="auto">
          <a:xfrm>
            <a:off x="539750" y="1628775"/>
            <a:ext cx="6696075" cy="3539430"/>
          </a:xfrm>
          <a:prstGeom prst="rect">
            <a:avLst/>
          </a:prstGeom>
          <a:noFill/>
          <a:ln w="9525">
            <a:noFill/>
            <a:miter lim="800000"/>
            <a:headEnd/>
            <a:tailEnd/>
          </a:ln>
        </p:spPr>
        <p:txBody>
          <a:bodyPr>
            <a:spAutoFit/>
          </a:bodyPr>
          <a:lstStyle/>
          <a:p>
            <a:pPr marL="342900" indent="-342900">
              <a:buFontTx/>
              <a:buAutoNum type="arabicPeriod"/>
            </a:pPr>
            <a:r>
              <a:rPr lang="nl-BE" sz="1400" dirty="0" smtClean="0"/>
              <a:t>Belief in </a:t>
            </a:r>
            <a:r>
              <a:rPr lang="nl-BE" sz="1400" dirty="0" err="1" smtClean="0"/>
              <a:t>strenght</a:t>
            </a:r>
            <a:r>
              <a:rPr lang="nl-BE" sz="1400" dirty="0" smtClean="0"/>
              <a:t> and talent of </a:t>
            </a:r>
            <a:r>
              <a:rPr lang="nl-BE" sz="1400" dirty="0" err="1" smtClean="0"/>
              <a:t>young</a:t>
            </a:r>
            <a:r>
              <a:rPr lang="nl-BE" sz="1400" dirty="0" smtClean="0"/>
              <a:t> </a:t>
            </a:r>
            <a:r>
              <a:rPr lang="nl-BE" sz="1400" dirty="0" err="1" smtClean="0"/>
              <a:t>people</a:t>
            </a:r>
            <a:endParaRPr lang="nl-BE" sz="1400" dirty="0"/>
          </a:p>
          <a:p>
            <a:pPr marL="342900" indent="-342900">
              <a:buFontTx/>
              <a:buAutoNum type="arabicPeriod"/>
            </a:pPr>
            <a:r>
              <a:rPr lang="nl-BE" sz="1400" dirty="0" err="1" smtClean="0"/>
              <a:t>Accessible</a:t>
            </a:r>
            <a:r>
              <a:rPr lang="nl-BE" sz="1400" dirty="0" smtClean="0"/>
              <a:t> </a:t>
            </a:r>
            <a:r>
              <a:rPr lang="nl-BE" sz="1400" dirty="0" err="1" smtClean="0"/>
              <a:t>youthwork</a:t>
            </a:r>
            <a:r>
              <a:rPr lang="nl-BE" sz="1400" dirty="0" smtClean="0"/>
              <a:t>:</a:t>
            </a:r>
            <a:endParaRPr lang="nl-BE" sz="1400" dirty="0"/>
          </a:p>
          <a:p>
            <a:pPr marL="342900" indent="-342900"/>
            <a:endParaRPr lang="nl-BE" sz="1400" dirty="0"/>
          </a:p>
          <a:p>
            <a:pPr marL="800100" lvl="1" indent="-342900">
              <a:buFont typeface="Arial" charset="0"/>
              <a:buChar char="•"/>
            </a:pPr>
            <a:r>
              <a:rPr lang="nl-BE" sz="1400" dirty="0" err="1" smtClean="0"/>
              <a:t>Psychological</a:t>
            </a:r>
            <a:r>
              <a:rPr lang="nl-BE" sz="1400" dirty="0" smtClean="0"/>
              <a:t> </a:t>
            </a:r>
            <a:r>
              <a:rPr lang="nl-BE" sz="1400" dirty="0"/>
              <a:t>en </a:t>
            </a:r>
            <a:r>
              <a:rPr lang="nl-BE" sz="1400" dirty="0" err="1" smtClean="0"/>
              <a:t>physical</a:t>
            </a:r>
            <a:endParaRPr lang="nl-BE" sz="1400" dirty="0"/>
          </a:p>
          <a:p>
            <a:pPr marL="800100" lvl="1" indent="-342900">
              <a:buFont typeface="Arial" charset="0"/>
              <a:buChar char="•"/>
            </a:pPr>
            <a:r>
              <a:rPr lang="nl-BE" sz="1400" dirty="0" err="1" smtClean="0"/>
              <a:t>Affordable</a:t>
            </a:r>
            <a:endParaRPr lang="nl-BE" sz="1400" dirty="0"/>
          </a:p>
          <a:p>
            <a:pPr marL="800100" lvl="1" indent="-342900">
              <a:buFont typeface="Arial" charset="0"/>
              <a:buChar char="•"/>
            </a:pPr>
            <a:r>
              <a:rPr lang="nl-BE" sz="1400" dirty="0" err="1" smtClean="0"/>
              <a:t>On</a:t>
            </a:r>
            <a:r>
              <a:rPr lang="nl-BE" sz="1400" dirty="0" smtClean="0"/>
              <a:t> </a:t>
            </a:r>
            <a:r>
              <a:rPr lang="nl-BE" sz="1400" dirty="0" err="1" smtClean="0"/>
              <a:t>pace</a:t>
            </a:r>
            <a:r>
              <a:rPr lang="nl-BE" sz="1400" dirty="0" smtClean="0"/>
              <a:t> and </a:t>
            </a:r>
            <a:r>
              <a:rPr lang="nl-BE" sz="1400" dirty="0" err="1" smtClean="0"/>
              <a:t>customized</a:t>
            </a:r>
            <a:endParaRPr lang="nl-BE" sz="1400" dirty="0"/>
          </a:p>
          <a:p>
            <a:pPr marL="800100" lvl="1" indent="-342900">
              <a:buFont typeface="Arial" charset="0"/>
              <a:buChar char="•"/>
            </a:pPr>
            <a:r>
              <a:rPr lang="nl-BE" sz="1400" dirty="0" smtClean="0"/>
              <a:t>Low </a:t>
            </a:r>
            <a:r>
              <a:rPr lang="nl-BE" sz="1400" dirty="0" err="1" smtClean="0"/>
              <a:t>treshold</a:t>
            </a:r>
            <a:endParaRPr lang="nl-BE" sz="1400" dirty="0"/>
          </a:p>
          <a:p>
            <a:pPr marL="800100" lvl="1" indent="-342900">
              <a:buFont typeface="Arial" charset="0"/>
              <a:buChar char="•"/>
            </a:pPr>
            <a:endParaRPr lang="nl-BE" sz="1400" dirty="0"/>
          </a:p>
          <a:p>
            <a:pPr marL="342900" indent="-342900"/>
            <a:r>
              <a:rPr lang="nl-BE" sz="1400" dirty="0"/>
              <a:t>3.	 </a:t>
            </a:r>
            <a:r>
              <a:rPr lang="nl-BE" sz="1400" dirty="0" err="1" smtClean="0"/>
              <a:t>Voluntarily</a:t>
            </a:r>
            <a:endParaRPr lang="nl-BE" sz="1400" dirty="0"/>
          </a:p>
          <a:p>
            <a:pPr marL="342900" indent="-342900"/>
            <a:r>
              <a:rPr lang="nl-BE" sz="1400" dirty="0"/>
              <a:t>4. 	</a:t>
            </a:r>
            <a:r>
              <a:rPr lang="nl-BE" sz="1400" dirty="0" err="1" smtClean="0"/>
              <a:t>Youngsters</a:t>
            </a:r>
            <a:r>
              <a:rPr lang="nl-BE" sz="1400" dirty="0" smtClean="0"/>
              <a:t> are the </a:t>
            </a:r>
            <a:r>
              <a:rPr lang="nl-BE" sz="1400" dirty="0" err="1" smtClean="0"/>
              <a:t>inspirers</a:t>
            </a:r>
            <a:r>
              <a:rPr lang="nl-BE" sz="1400" dirty="0" smtClean="0"/>
              <a:t>, </a:t>
            </a:r>
            <a:r>
              <a:rPr lang="nl-BE" sz="1400" dirty="0" err="1" smtClean="0"/>
              <a:t>direction</a:t>
            </a:r>
            <a:r>
              <a:rPr lang="nl-BE" sz="1400" dirty="0" smtClean="0"/>
              <a:t> </a:t>
            </a:r>
            <a:r>
              <a:rPr lang="nl-BE" sz="1400" dirty="0" err="1" smtClean="0"/>
              <a:t>givers</a:t>
            </a:r>
            <a:r>
              <a:rPr lang="nl-BE" sz="1400" dirty="0" smtClean="0"/>
              <a:t> and director of </a:t>
            </a:r>
            <a:r>
              <a:rPr lang="nl-BE" sz="1400" dirty="0" err="1" smtClean="0"/>
              <a:t>their</a:t>
            </a:r>
            <a:r>
              <a:rPr lang="nl-BE" sz="1400" dirty="0" smtClean="0"/>
              <a:t> route</a:t>
            </a:r>
            <a:endParaRPr lang="nl-BE" sz="1400" dirty="0"/>
          </a:p>
          <a:p>
            <a:pPr marL="342900" indent="-342900"/>
            <a:r>
              <a:rPr lang="nl-BE" sz="1400" dirty="0"/>
              <a:t>5.	 </a:t>
            </a:r>
            <a:r>
              <a:rPr lang="nl-BE" sz="1400" dirty="0" err="1" smtClean="0"/>
              <a:t>Lifelong</a:t>
            </a:r>
            <a:r>
              <a:rPr lang="nl-BE" sz="1400" dirty="0" smtClean="0"/>
              <a:t> </a:t>
            </a:r>
            <a:r>
              <a:rPr lang="nl-BE" sz="1400" dirty="0" err="1" smtClean="0"/>
              <a:t>learning</a:t>
            </a:r>
            <a:r>
              <a:rPr lang="nl-BE" sz="1400" dirty="0" smtClean="0"/>
              <a:t>: </a:t>
            </a:r>
            <a:r>
              <a:rPr lang="nl-BE" sz="1400" dirty="0" err="1" smtClean="0"/>
              <a:t>youthwork</a:t>
            </a:r>
            <a:r>
              <a:rPr lang="nl-BE" sz="1400" dirty="0" smtClean="0"/>
              <a:t> as </a:t>
            </a:r>
            <a:r>
              <a:rPr lang="nl-BE" sz="1400" dirty="0" err="1" smtClean="0"/>
              <a:t>an</a:t>
            </a:r>
            <a:r>
              <a:rPr lang="nl-BE" sz="1400" dirty="0" smtClean="0"/>
              <a:t> </a:t>
            </a:r>
            <a:r>
              <a:rPr lang="nl-BE" sz="1400" dirty="0" err="1" smtClean="0"/>
              <a:t>explicit</a:t>
            </a:r>
            <a:r>
              <a:rPr lang="nl-BE" sz="1400" dirty="0" smtClean="0"/>
              <a:t> </a:t>
            </a:r>
            <a:r>
              <a:rPr lang="nl-BE" sz="1400" dirty="0" err="1" smtClean="0"/>
              <a:t>learning</a:t>
            </a:r>
            <a:r>
              <a:rPr lang="nl-BE" sz="1400" dirty="0" smtClean="0"/>
              <a:t> environment</a:t>
            </a:r>
            <a:endParaRPr lang="nl-BE" sz="1400" dirty="0"/>
          </a:p>
          <a:p>
            <a:pPr marL="342900" indent="-342900"/>
            <a:r>
              <a:rPr lang="nl-BE" sz="1400" dirty="0"/>
              <a:t>6.	</a:t>
            </a:r>
            <a:r>
              <a:rPr lang="nl-BE" sz="1400" dirty="0" smtClean="0"/>
              <a:t>Compatible </a:t>
            </a:r>
            <a:r>
              <a:rPr lang="nl-BE" sz="1400" dirty="0" err="1" smtClean="0"/>
              <a:t>with</a:t>
            </a:r>
            <a:r>
              <a:rPr lang="nl-BE" sz="1400" dirty="0" smtClean="0"/>
              <a:t> </a:t>
            </a:r>
            <a:r>
              <a:rPr lang="nl-BE" sz="1400" dirty="0" err="1" smtClean="0"/>
              <a:t>competencroutes</a:t>
            </a:r>
            <a:r>
              <a:rPr lang="nl-BE" sz="1400" dirty="0" smtClean="0"/>
              <a:t> in </a:t>
            </a:r>
            <a:r>
              <a:rPr lang="nl-BE" sz="1400" dirty="0" err="1" smtClean="0"/>
              <a:t>formal</a:t>
            </a:r>
            <a:r>
              <a:rPr lang="nl-BE" sz="1400" dirty="0" smtClean="0"/>
              <a:t> time (</a:t>
            </a:r>
            <a:r>
              <a:rPr lang="nl-BE" sz="1400" dirty="0" err="1" smtClean="0"/>
              <a:t>education</a:t>
            </a:r>
            <a:r>
              <a:rPr lang="nl-BE" sz="1400" dirty="0" smtClean="0"/>
              <a:t>, school,…)</a:t>
            </a:r>
            <a:endParaRPr lang="nl-BE" sz="1400" dirty="0"/>
          </a:p>
          <a:p>
            <a:pPr marL="342900" indent="-342900"/>
            <a:r>
              <a:rPr lang="nl-BE" sz="1400" dirty="0" smtClean="0"/>
              <a:t>7.	</a:t>
            </a:r>
            <a:r>
              <a:rPr lang="nl-BE" sz="1400" dirty="0" err="1" smtClean="0"/>
              <a:t>Responding</a:t>
            </a:r>
            <a:r>
              <a:rPr lang="nl-BE" sz="1400" dirty="0" smtClean="0"/>
              <a:t> to </a:t>
            </a:r>
            <a:r>
              <a:rPr lang="nl-BE" sz="1400" dirty="0" err="1" smtClean="0"/>
              <a:t>assets</a:t>
            </a:r>
            <a:r>
              <a:rPr lang="nl-BE" sz="1400" dirty="0" smtClean="0"/>
              <a:t> in </a:t>
            </a:r>
            <a:r>
              <a:rPr lang="nl-BE" sz="1400" dirty="0" err="1" smtClean="0"/>
              <a:t>metropolitan</a:t>
            </a:r>
            <a:r>
              <a:rPr lang="nl-BE" sz="1400" dirty="0" smtClean="0"/>
              <a:t> context</a:t>
            </a:r>
          </a:p>
          <a:p>
            <a:pPr marL="342900" indent="-342900"/>
            <a:r>
              <a:rPr lang="nl-BE" sz="1400" dirty="0" smtClean="0"/>
              <a:t>8</a:t>
            </a:r>
            <a:r>
              <a:rPr lang="nl-BE" sz="1400" dirty="0"/>
              <a:t>.	</a:t>
            </a:r>
            <a:r>
              <a:rPr lang="nl-BE" sz="1400" dirty="0" smtClean="0"/>
              <a:t>In </a:t>
            </a:r>
            <a:r>
              <a:rPr lang="nl-BE" sz="1400" dirty="0" err="1" smtClean="0"/>
              <a:t>group</a:t>
            </a:r>
            <a:r>
              <a:rPr lang="nl-BE" sz="1400" dirty="0" smtClean="0"/>
              <a:t> </a:t>
            </a:r>
            <a:r>
              <a:rPr lang="nl-BE" sz="1400" dirty="0" err="1" smtClean="0"/>
              <a:t>or</a:t>
            </a:r>
            <a:r>
              <a:rPr lang="nl-BE" sz="1400" dirty="0" smtClean="0"/>
              <a:t> </a:t>
            </a:r>
            <a:r>
              <a:rPr lang="nl-BE" sz="1400" dirty="0" err="1" smtClean="0"/>
              <a:t>inidividual</a:t>
            </a:r>
            <a:endParaRPr lang="nl-BE" sz="1400" dirty="0"/>
          </a:p>
          <a:p>
            <a:pPr marL="342900" indent="-342900"/>
            <a:r>
              <a:rPr lang="nl-BE" sz="1400" dirty="0"/>
              <a:t>9. 	</a:t>
            </a:r>
            <a:r>
              <a:rPr lang="nl-BE" sz="1400" dirty="0" err="1" smtClean="0"/>
              <a:t>Holistic</a:t>
            </a:r>
            <a:r>
              <a:rPr lang="nl-BE" sz="1400" dirty="0" smtClean="0"/>
              <a:t> </a:t>
            </a:r>
            <a:r>
              <a:rPr lang="nl-BE" sz="1400" dirty="0" err="1" smtClean="0"/>
              <a:t>approach</a:t>
            </a:r>
            <a:endParaRPr lang="nl-BE" sz="1400" dirty="0"/>
          </a:p>
          <a:p>
            <a:pPr marL="342900" indent="-342900"/>
            <a:r>
              <a:rPr lang="nl-BE" sz="1400" dirty="0"/>
              <a:t>10. 	</a:t>
            </a:r>
            <a:r>
              <a:rPr lang="nl-BE" sz="1400" dirty="0" err="1" smtClean="0"/>
              <a:t>Phased</a:t>
            </a:r>
            <a:r>
              <a:rPr lang="nl-BE" sz="1400" dirty="0" smtClean="0"/>
              <a:t> proces (</a:t>
            </a:r>
            <a:r>
              <a:rPr lang="nl-BE" sz="1400" dirty="0" err="1" smtClean="0"/>
              <a:t>participationladder</a:t>
            </a:r>
            <a:r>
              <a:rPr lang="nl-BE" sz="1400"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900</TotalTime>
  <Words>936</Words>
  <Application>Microsoft Office PowerPoint</Application>
  <PresentationFormat>Diavoorstelling (4:3)</PresentationFormat>
  <Paragraphs>204</Paragraphs>
  <Slides>17</Slides>
  <Notes>5</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Office-thema</vt:lpstr>
      <vt:lpstr> A global presentation of the Youth competence centers in Antwerp</vt:lpstr>
      <vt:lpstr>JES NGO    A non-profit organization that, as a metropolitan laboratory,  continuously initiates new projects that aim at increasing opportunities for young people in the cities of Antwerp, Brussels and Ghent to benefit from creative and meaningful free time activities, employment and training, participation in society, and policy making.  Its main activities include training for metropolitan youth work, labour market counselling, outreach work, organisation of adventurous city tours and activities and organisation of cultural projects.    </vt:lpstr>
      <vt:lpstr>Belgium – province Antwerp – city of Antwerp</vt:lpstr>
      <vt:lpstr>Global objectives in Antwerp</vt:lpstr>
      <vt:lpstr>3 Youth Competence Centres</vt:lpstr>
      <vt:lpstr>definition</vt:lpstr>
      <vt:lpstr> mission </vt:lpstr>
      <vt:lpstr> Working with Competences = Empowerment </vt:lpstr>
      <vt:lpstr> Premises </vt:lpstr>
      <vt:lpstr>The RAC and the WAC… What’s in a name?</vt:lpstr>
      <vt:lpstr> </vt:lpstr>
      <vt:lpstr>In practice… a summary</vt:lpstr>
      <vt:lpstr>RAC and WAC</vt:lpstr>
      <vt:lpstr>Introduction to competences in our youthwork activities</vt:lpstr>
      <vt:lpstr>6 roles illustrated</vt:lpstr>
      <vt:lpstr>Digital portfolio: C-Stick</vt:lpstr>
      <vt:lpstr>Cooperation VDAB (Flemish employment service)</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Inez Hoefnagels</dc:creator>
  <cp:lastModifiedBy>Tony Geudens</cp:lastModifiedBy>
  <cp:revision>93</cp:revision>
  <dcterms:created xsi:type="dcterms:W3CDTF">2010-07-06T11:09:29Z</dcterms:created>
  <dcterms:modified xsi:type="dcterms:W3CDTF">2011-11-03T15:09:17Z</dcterms:modified>
</cp:coreProperties>
</file>