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2" r:id="rId3"/>
    <p:sldId id="303" r:id="rId4"/>
    <p:sldId id="305" r:id="rId5"/>
    <p:sldId id="304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262" r:id="rId17"/>
    <p:sldId id="316" r:id="rId18"/>
    <p:sldId id="300" r:id="rId19"/>
    <p:sldId id="301" r:id="rId20"/>
  </p:sldIdLst>
  <p:sldSz cx="9144000" cy="6858000" type="screen4x3"/>
  <p:notesSz cx="6797675" cy="987425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accent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accent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accent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accent2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00CC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104" d="100"/>
          <a:sy n="104" d="100"/>
        </p:scale>
        <p:origin x="-1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60C5D8D-A227-4424-BDC6-7F11CA61E9EA}" type="datetimeFigureOut">
              <a:rPr lang="en-US"/>
              <a:pPr>
                <a:defRPr/>
              </a:pPr>
              <a:t>8/29/2011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820EDC1-90D7-41F2-9CC6-8EB32A5620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639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E8D13B5-DFC4-41F4-8AE4-DB5C10567A3E}" type="datetimeFigureOut">
              <a:rPr lang="en-US"/>
              <a:pPr>
                <a:defRPr/>
              </a:pPr>
              <a:t>8/29/2011</a:t>
            </a:fld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2719EC09-54E8-471A-859E-21638AE3D4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376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537FA-C0C7-4FFE-BA23-4E2993E7C44D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4545260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B7455-213F-4343-A9C8-5252F17DC97F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6753118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84D34-03A4-42D2-80D4-B2CD9D33AA91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1362194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88060-A662-476F-902F-18376AE6A49B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0281580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34AA5-B5BB-4D2D-B11B-18E92115C582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6359108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F1CA8-0801-4C64-9ECE-714C9BA8BD94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1166779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717FE-1370-4BD3-A859-5185147D37F2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93994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610F0-AA2B-4C7D-8DBA-35CE2D8FC644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6193363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6559A-E0D9-4859-9DEF-32B78E134A02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0324860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E51F0-3716-4EB6-8752-096C2075D555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9349060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0569F-8E2F-4C5C-ABA4-26075B24D0EA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6318982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C5F4DBF6-615F-42BB-8659-A47A733090F2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d-2001.com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rdusbg.com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ntbg.bg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uu.bg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astony-bg.com/" TargetMode="Externa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hyperlink" Target="http://ardusbg.com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md-2001.com/" TargetMode="External"/><Relationship Id="rId5" Type="http://schemas.openxmlformats.org/officeDocument/2006/relationships/hyperlink" Target="http://www.ntbg.bg/" TargetMode="Externa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ntbg.bg/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t-exercises.wikispaces.com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t-exercises.wikispaces.com/%D0%A4%D1%83%D0%BD%D0%BA%D1%86%D0%B8%D0%B8+%D0%B2+Exce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t-exercises.wikispaces.com/%D0%9F%D0%A0%D0%9E%D0%95%D0%9A%D0%A2%D0%98+8+%D0%BA%D0%BB.+-+APPLE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hyperlink" Target="http://it-exercises.wikispaces.com/%D0%A4%D1%83%D0%BD%D0%BA%D1%86%D0%B8%D0%B8+%D0%B2+Exce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ntbg.bg/?p=pou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ntbg.b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844675"/>
            <a:ext cx="7772400" cy="1470025"/>
          </a:xfrm>
          <a:ln>
            <a:solidFill>
              <a:srgbClr val="00CC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0066"/>
                </a:solidFill>
              </a:rPr>
              <a:t>VLEH WORKSHOP</a:t>
            </a:r>
            <a:endParaRPr lang="bg-BG" sz="3600" smtClean="0">
              <a:solidFill>
                <a:srgbClr val="FF0066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4437063"/>
            <a:ext cx="5937250" cy="936625"/>
          </a:xfrm>
          <a:ln>
            <a:solidFill>
              <a:srgbClr val="00CC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accent2"/>
                </a:solidFill>
              </a:rPr>
              <a:t>HOW I USE WHAT I LEARNED AT THE TRAINING</a:t>
            </a:r>
            <a:endParaRPr lang="bg-BG" sz="28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6"/>
          <p:cNvPicPr preferRelativeResize="0">
            <a:picLocks noGr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989138"/>
            <a:ext cx="3521075" cy="2816225"/>
          </a:xfrm>
          <a:ln>
            <a:solidFill>
              <a:srgbClr val="00CC99"/>
            </a:solidFill>
            <a:miter lim="800000"/>
            <a:headEnd/>
            <a:tailEnd/>
          </a:ln>
        </p:spPr>
      </p:pic>
      <p:sp>
        <p:nvSpPr>
          <p:cNvPr id="11267" name="Rectangle 21"/>
          <p:cNvSpPr>
            <a:spLocks noGrp="1" noChangeArrowheads="1"/>
          </p:cNvSpPr>
          <p:nvPr>
            <p:ph type="body" sz="half" idx="3"/>
          </p:nvPr>
        </p:nvSpPr>
        <p:spPr>
          <a:xfrm>
            <a:off x="4500563" y="981075"/>
            <a:ext cx="4038600" cy="4824413"/>
          </a:xfrm>
          <a:ln>
            <a:solidFill>
              <a:srgbClr val="00CC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accent2"/>
                </a:solidFill>
              </a:rPr>
              <a:t>	In ‘Information Technologies in 9</a:t>
            </a:r>
            <a:r>
              <a:rPr lang="en-US" sz="2400" baseline="30000" smtClean="0">
                <a:solidFill>
                  <a:schemeClr val="accent2"/>
                </a:solidFill>
              </a:rPr>
              <a:t>th</a:t>
            </a:r>
            <a:r>
              <a:rPr lang="en-US" sz="2400" smtClean="0">
                <a:solidFill>
                  <a:schemeClr val="accent2"/>
                </a:solidFill>
              </a:rPr>
              <a:t> grade’ we have six-hours module named ‘Graphics’ where we have to choose what software to teach on.</a:t>
            </a:r>
          </a:p>
          <a:p>
            <a:pPr eaLnBrk="1" hangingPunct="1">
              <a:buFontTx/>
              <a:buNone/>
            </a:pPr>
            <a:endParaRPr lang="en-US" sz="240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accent2"/>
                </a:solidFill>
              </a:rPr>
              <a:t>	</a:t>
            </a:r>
            <a:r>
              <a:rPr lang="en-US" sz="2400" smtClean="0">
                <a:solidFill>
                  <a:srgbClr val="FF0066"/>
                </a:solidFill>
              </a:rPr>
              <a:t>I chose PhotoScape </a:t>
            </a:r>
            <a:r>
              <a:rPr lang="en-US" sz="2400" smtClean="0">
                <a:solidFill>
                  <a:schemeClr val="accent2"/>
                </a:solidFill>
              </a:rPr>
              <a:t>– the application which I learned in VLEH workshop.</a:t>
            </a:r>
            <a:endParaRPr lang="bg-BG" sz="2400" smtClean="0">
              <a:solidFill>
                <a:schemeClr val="accent2"/>
              </a:solidFill>
            </a:endParaRPr>
          </a:p>
        </p:txBody>
      </p:sp>
      <p:sp>
        <p:nvSpPr>
          <p:cNvPr id="5" name="12-Point Star 4"/>
          <p:cNvSpPr/>
          <p:nvPr/>
        </p:nvSpPr>
        <p:spPr bwMode="auto">
          <a:xfrm>
            <a:off x="7956550" y="2997200"/>
            <a:ext cx="863600" cy="863600"/>
          </a:xfrm>
          <a:prstGeom prst="star12">
            <a:avLst>
              <a:gd name="adj" fmla="val 26918"/>
            </a:avLst>
          </a:prstGeom>
          <a:solidFill>
            <a:srgbClr val="FFFF00"/>
          </a:solidFill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0066"/>
                </a:solidFill>
                <a:cs typeface="+mn-cs"/>
              </a:rPr>
              <a:t>4</a:t>
            </a:r>
            <a:endParaRPr lang="bg-BG" b="1" dirty="0">
              <a:solidFill>
                <a:srgbClr val="FF0066"/>
              </a:solidFill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6"/>
          <p:cNvPicPr preferRelativeResize="0"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989138"/>
            <a:ext cx="3521075" cy="2816225"/>
          </a:xfrm>
          <a:ln>
            <a:solidFill>
              <a:srgbClr val="00CC99"/>
            </a:solidFill>
            <a:miter lim="800000"/>
            <a:headEnd/>
            <a:tailEnd/>
          </a:ln>
        </p:spPr>
      </p:pic>
      <p:sp>
        <p:nvSpPr>
          <p:cNvPr id="12291" name="Rectangle 21"/>
          <p:cNvSpPr>
            <a:spLocks noGrp="1" noChangeArrowheads="1"/>
          </p:cNvSpPr>
          <p:nvPr>
            <p:ph type="body" sz="half" idx="3"/>
          </p:nvPr>
        </p:nvSpPr>
        <p:spPr>
          <a:xfrm>
            <a:off x="4500563" y="1808163"/>
            <a:ext cx="4038600" cy="3241675"/>
          </a:xfrm>
          <a:ln>
            <a:solidFill>
              <a:srgbClr val="00CC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endParaRPr lang="en-US" sz="240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accent2"/>
                </a:solidFill>
              </a:rPr>
              <a:t>	Besides that, a month ago I showed my 12 years old daughter how to use PhotoScape. </a:t>
            </a:r>
          </a:p>
          <a:p>
            <a:pPr eaLnBrk="1" hangingPunct="1">
              <a:buFontTx/>
              <a:buNone/>
            </a:pPr>
            <a:endParaRPr lang="en-US" sz="240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accent2"/>
                </a:solidFill>
              </a:rPr>
              <a:t>	She was very proud.</a:t>
            </a:r>
            <a:endParaRPr lang="bg-BG" sz="2400" smtClean="0">
              <a:solidFill>
                <a:schemeClr val="accent2"/>
              </a:solidFill>
            </a:endParaRPr>
          </a:p>
        </p:txBody>
      </p:sp>
      <p:sp>
        <p:nvSpPr>
          <p:cNvPr id="5" name="12-Point Star 4"/>
          <p:cNvSpPr/>
          <p:nvPr/>
        </p:nvSpPr>
        <p:spPr bwMode="auto">
          <a:xfrm>
            <a:off x="7812088" y="2349500"/>
            <a:ext cx="863600" cy="863600"/>
          </a:xfrm>
          <a:prstGeom prst="star12">
            <a:avLst>
              <a:gd name="adj" fmla="val 26918"/>
            </a:avLst>
          </a:prstGeom>
          <a:solidFill>
            <a:srgbClr val="FFFF00"/>
          </a:solidFill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0066"/>
                </a:solidFill>
                <a:cs typeface="+mn-cs"/>
              </a:rPr>
              <a:t>5</a:t>
            </a:r>
            <a:endParaRPr lang="bg-BG" b="1" dirty="0">
              <a:solidFill>
                <a:srgbClr val="FF0066"/>
              </a:solidFill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6"/>
          <p:cNvPicPr preferRelativeResize="0">
            <a:picLocks noGr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765175"/>
            <a:ext cx="3303588" cy="2351088"/>
          </a:xfrm>
          <a:ln>
            <a:solidFill>
              <a:srgbClr val="00CC99"/>
            </a:solidFill>
            <a:miter lim="800000"/>
            <a:headEnd/>
            <a:tailEnd/>
          </a:ln>
        </p:spPr>
      </p:pic>
      <p:sp>
        <p:nvSpPr>
          <p:cNvPr id="13315" name="Rectangle 21"/>
          <p:cNvSpPr>
            <a:spLocks noGrp="1" noChangeArrowheads="1"/>
          </p:cNvSpPr>
          <p:nvPr>
            <p:ph type="body" sz="half" idx="3"/>
          </p:nvPr>
        </p:nvSpPr>
        <p:spPr>
          <a:xfrm>
            <a:off x="4500563" y="620713"/>
            <a:ext cx="4038600" cy="5688012"/>
          </a:xfrm>
          <a:ln>
            <a:solidFill>
              <a:srgbClr val="00CC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2D2D8A"/>
                </a:solidFill>
              </a:rPr>
              <a:t>	In </a:t>
            </a:r>
            <a:r>
              <a:rPr lang="en-US" sz="2400" smtClean="0">
                <a:solidFill>
                  <a:srgbClr val="2D2D8A"/>
                </a:solidFill>
                <a:hlinkClick r:id="rId3"/>
              </a:rPr>
              <a:t>Media-2001</a:t>
            </a:r>
            <a:r>
              <a:rPr lang="en-US" sz="2400" smtClean="0">
                <a:solidFill>
                  <a:srgbClr val="2D2D8A"/>
                </a:solidFill>
              </a:rPr>
              <a:t>, educational center where I work as a trainer:</a:t>
            </a:r>
          </a:p>
          <a:p>
            <a:pPr eaLnBrk="1" hangingPunct="1">
              <a:buFontTx/>
              <a:buNone/>
            </a:pPr>
            <a:endParaRPr lang="en-US" sz="2400" smtClean="0">
              <a:solidFill>
                <a:srgbClr val="2D2D8A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2D2D8A"/>
                </a:solidFill>
              </a:rPr>
              <a:t>	I suggested to start a program of </a:t>
            </a:r>
            <a:r>
              <a:rPr lang="en-US" sz="2400" smtClean="0">
                <a:solidFill>
                  <a:srgbClr val="FF0066"/>
                </a:solidFill>
              </a:rPr>
              <a:t>thirty-hours course named - ‘Web applications’. </a:t>
            </a:r>
            <a:r>
              <a:rPr lang="en-US" sz="2400" smtClean="0">
                <a:solidFill>
                  <a:srgbClr val="2D2D8A"/>
                </a:solidFill>
              </a:rPr>
              <a:t>I intend to  utilize subjects from the VLEH workshop.</a:t>
            </a:r>
          </a:p>
          <a:p>
            <a:pPr eaLnBrk="1" hangingPunct="1">
              <a:buFontTx/>
              <a:buNone/>
            </a:pPr>
            <a:endParaRPr lang="en-US" sz="2400" smtClean="0">
              <a:solidFill>
                <a:srgbClr val="2D2D8A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2D2D8A"/>
                </a:solidFill>
              </a:rPr>
              <a:t>	They will publish it on their site at the beginning of October.</a:t>
            </a:r>
            <a:endParaRPr lang="bg-BG" sz="2400" smtClean="0">
              <a:solidFill>
                <a:schemeClr val="accent2"/>
              </a:solidFill>
            </a:endParaRPr>
          </a:p>
        </p:txBody>
      </p:sp>
      <p:sp>
        <p:nvSpPr>
          <p:cNvPr id="5" name="12-Point Star 4"/>
          <p:cNvSpPr/>
          <p:nvPr/>
        </p:nvSpPr>
        <p:spPr bwMode="auto">
          <a:xfrm>
            <a:off x="7451725" y="1700213"/>
            <a:ext cx="1584325" cy="863600"/>
          </a:xfrm>
          <a:prstGeom prst="star12">
            <a:avLst>
              <a:gd name="adj" fmla="val 26918"/>
            </a:avLst>
          </a:prstGeom>
          <a:solidFill>
            <a:srgbClr val="FFFF00"/>
          </a:solidFill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400" b="1" dirty="0">
                <a:solidFill>
                  <a:srgbClr val="FF0066"/>
                </a:solidFill>
                <a:cs typeface="+mn-cs"/>
              </a:rPr>
              <a:t>Next</a:t>
            </a:r>
            <a:endParaRPr lang="bg-BG" sz="1400" b="1" dirty="0">
              <a:solidFill>
                <a:srgbClr val="FF0066"/>
              </a:solidFill>
              <a:cs typeface="+mn-cs"/>
            </a:endParaRPr>
          </a:p>
        </p:txBody>
      </p:sp>
      <p:pic>
        <p:nvPicPr>
          <p:cNvPr id="13317" name="Content Placeholder 6"/>
          <p:cNvPicPr preferRelativeResize="0">
            <a:picLocks noGrp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3500438"/>
            <a:ext cx="3163887" cy="2640012"/>
          </a:xfrm>
          <a:ln>
            <a:solidFill>
              <a:srgbClr val="00CC99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6"/>
          <p:cNvPicPr preferRelativeResize="0">
            <a:picLocks noGr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836613"/>
            <a:ext cx="3133725" cy="2352675"/>
          </a:xfrm>
          <a:ln>
            <a:solidFill>
              <a:srgbClr val="00CC99"/>
            </a:solidFill>
            <a:miter lim="800000"/>
            <a:headEnd/>
            <a:tailEnd/>
          </a:ln>
        </p:spPr>
      </p:pic>
      <p:sp>
        <p:nvSpPr>
          <p:cNvPr id="14339" name="Rectangle 21"/>
          <p:cNvSpPr>
            <a:spLocks noGrp="1" noChangeArrowheads="1"/>
          </p:cNvSpPr>
          <p:nvPr>
            <p:ph type="body" sz="half" idx="3"/>
          </p:nvPr>
        </p:nvSpPr>
        <p:spPr>
          <a:xfrm>
            <a:off x="4500563" y="620713"/>
            <a:ext cx="4038600" cy="5688012"/>
          </a:xfrm>
          <a:ln>
            <a:solidFill>
              <a:srgbClr val="00CC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2D2D8A"/>
                </a:solidFill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2D2D8A"/>
                </a:solidFill>
              </a:rPr>
              <a:t>	In</a:t>
            </a:r>
            <a:r>
              <a:rPr lang="en-US" sz="2400" smtClean="0">
                <a:solidFill>
                  <a:schemeClr val="accent2"/>
                </a:solidFill>
              </a:rPr>
              <a:t> </a:t>
            </a:r>
            <a:r>
              <a:rPr lang="en-US" sz="2400" smtClean="0">
                <a:solidFill>
                  <a:schemeClr val="accent2"/>
                </a:solidFill>
                <a:hlinkClick r:id="rId3"/>
              </a:rPr>
              <a:t>Association of Parents of Hearing Impaired Children</a:t>
            </a:r>
            <a:r>
              <a:rPr lang="en-US" sz="2400" smtClean="0">
                <a:solidFill>
                  <a:schemeClr val="accent2"/>
                </a:solidFill>
              </a:rPr>
              <a:t>, I participate in projects designed for  children and adults.</a:t>
            </a:r>
          </a:p>
          <a:p>
            <a:pPr eaLnBrk="1" hangingPunct="1">
              <a:buFontTx/>
              <a:buNone/>
            </a:pPr>
            <a:endParaRPr lang="en-US" sz="240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accent2"/>
                </a:solidFill>
              </a:rPr>
              <a:t>	I am going to suggest to them the same program </a:t>
            </a:r>
            <a:r>
              <a:rPr lang="en-US" sz="2400" smtClean="0">
                <a:solidFill>
                  <a:srgbClr val="FF0066"/>
                </a:solidFill>
              </a:rPr>
              <a:t>as a continuing education </a:t>
            </a:r>
            <a:r>
              <a:rPr lang="en-US" sz="2400" smtClean="0">
                <a:solidFill>
                  <a:schemeClr val="accent2"/>
                </a:solidFill>
              </a:rPr>
              <a:t>of the previous students </a:t>
            </a:r>
            <a:r>
              <a:rPr lang="en-US" sz="2400" smtClean="0">
                <a:solidFill>
                  <a:srgbClr val="FF0066"/>
                </a:solidFill>
              </a:rPr>
              <a:t>or as a new course</a:t>
            </a:r>
            <a:r>
              <a:rPr lang="en-US" sz="2400" smtClean="0">
                <a:solidFill>
                  <a:schemeClr val="accent2"/>
                </a:solidFill>
              </a:rPr>
              <a:t>.</a:t>
            </a:r>
            <a:endParaRPr lang="bg-BG" sz="2400" smtClean="0">
              <a:solidFill>
                <a:schemeClr val="accent2"/>
              </a:solidFill>
            </a:endParaRPr>
          </a:p>
        </p:txBody>
      </p:sp>
      <p:sp>
        <p:nvSpPr>
          <p:cNvPr id="5" name="12-Point Star 4"/>
          <p:cNvSpPr/>
          <p:nvPr/>
        </p:nvSpPr>
        <p:spPr bwMode="auto">
          <a:xfrm>
            <a:off x="7380288" y="2708275"/>
            <a:ext cx="1584325" cy="865188"/>
          </a:xfrm>
          <a:prstGeom prst="star12">
            <a:avLst>
              <a:gd name="adj" fmla="val 26918"/>
            </a:avLst>
          </a:prstGeom>
          <a:solidFill>
            <a:srgbClr val="FFFF00"/>
          </a:solidFill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400" b="1" dirty="0">
                <a:solidFill>
                  <a:srgbClr val="FF0066"/>
                </a:solidFill>
                <a:cs typeface="+mn-cs"/>
              </a:rPr>
              <a:t>Next</a:t>
            </a:r>
            <a:endParaRPr lang="bg-BG" sz="1400" b="1" dirty="0">
              <a:solidFill>
                <a:srgbClr val="FF0066"/>
              </a:solidFill>
              <a:cs typeface="+mn-cs"/>
            </a:endParaRPr>
          </a:p>
        </p:txBody>
      </p:sp>
      <p:pic>
        <p:nvPicPr>
          <p:cNvPr id="14341" name="Content Placeholder 6"/>
          <p:cNvPicPr preferRelativeResize="0">
            <a:picLocks noGrp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3644900"/>
            <a:ext cx="3163887" cy="2371725"/>
          </a:xfrm>
          <a:ln>
            <a:solidFill>
              <a:srgbClr val="00CC99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6"/>
          <p:cNvPicPr preferRelativeResize="0"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196975"/>
            <a:ext cx="3133725" cy="2089150"/>
          </a:xfrm>
          <a:ln>
            <a:solidFill>
              <a:srgbClr val="00CC99"/>
            </a:solidFill>
            <a:miter lim="800000"/>
            <a:headEnd/>
            <a:tailEnd/>
          </a:ln>
        </p:spPr>
      </p:pic>
      <p:sp>
        <p:nvSpPr>
          <p:cNvPr id="15363" name="Rectangle 21"/>
          <p:cNvSpPr>
            <a:spLocks noGrp="1" noChangeArrowheads="1"/>
          </p:cNvSpPr>
          <p:nvPr>
            <p:ph type="body" sz="half" idx="3"/>
          </p:nvPr>
        </p:nvSpPr>
        <p:spPr>
          <a:xfrm>
            <a:off x="4067175" y="692150"/>
            <a:ext cx="4471988" cy="5761038"/>
          </a:xfrm>
          <a:ln>
            <a:solidFill>
              <a:srgbClr val="00CC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accent2"/>
                </a:solidFill>
              </a:rPr>
              <a:t>	In </a:t>
            </a:r>
            <a:r>
              <a:rPr lang="en-US" sz="2400" smtClean="0">
                <a:solidFill>
                  <a:schemeClr val="accent2"/>
                </a:solidFill>
                <a:hlinkClick r:id="rId3"/>
              </a:rPr>
              <a:t>The National Trade and Banking High School:</a:t>
            </a:r>
            <a:endParaRPr lang="en-US" sz="240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en-US" sz="240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accent2"/>
                </a:solidFill>
              </a:rPr>
              <a:t>	I am going to continue with using Wikispace and editing graphics with PhotoScape. </a:t>
            </a:r>
          </a:p>
          <a:p>
            <a:pPr eaLnBrk="1" hangingPunct="1">
              <a:buFontTx/>
              <a:buNone/>
            </a:pPr>
            <a:endParaRPr lang="en-US" sz="240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accent2"/>
                </a:solidFill>
              </a:rPr>
              <a:t>	Since this year I am going to lead classes in certain subjects </a:t>
            </a:r>
            <a:r>
              <a:rPr lang="en-US" sz="2400" smtClean="0">
                <a:solidFill>
                  <a:srgbClr val="FF0066"/>
                </a:solidFill>
              </a:rPr>
              <a:t>for the first time</a:t>
            </a:r>
            <a:r>
              <a:rPr lang="en-US" sz="2400" smtClean="0">
                <a:solidFill>
                  <a:schemeClr val="accent2"/>
                </a:solidFill>
              </a:rPr>
              <a:t>, everything I learned in VLEH workshop will be of great benefit.</a:t>
            </a: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accent2"/>
                </a:solidFill>
              </a:rPr>
              <a:t>	</a:t>
            </a:r>
            <a:endParaRPr lang="bg-BG" sz="2400" smtClean="0">
              <a:solidFill>
                <a:schemeClr val="accent2"/>
              </a:solidFill>
            </a:endParaRPr>
          </a:p>
        </p:txBody>
      </p:sp>
      <p:sp>
        <p:nvSpPr>
          <p:cNvPr id="5" name="12-Point Star 4"/>
          <p:cNvSpPr/>
          <p:nvPr/>
        </p:nvSpPr>
        <p:spPr bwMode="auto">
          <a:xfrm>
            <a:off x="7559675" y="3789363"/>
            <a:ext cx="1584325" cy="865187"/>
          </a:xfrm>
          <a:prstGeom prst="star12">
            <a:avLst>
              <a:gd name="adj" fmla="val 26918"/>
            </a:avLst>
          </a:prstGeom>
          <a:solidFill>
            <a:srgbClr val="FFFF00"/>
          </a:solidFill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400" b="1" dirty="0">
                <a:solidFill>
                  <a:srgbClr val="FF0066"/>
                </a:solidFill>
                <a:cs typeface="+mn-cs"/>
              </a:rPr>
              <a:t>Next</a:t>
            </a:r>
            <a:endParaRPr lang="bg-BG" sz="1400" b="1" dirty="0">
              <a:solidFill>
                <a:srgbClr val="FF0066"/>
              </a:solidFill>
              <a:cs typeface="+mn-cs"/>
            </a:endParaRPr>
          </a:p>
        </p:txBody>
      </p:sp>
      <p:pic>
        <p:nvPicPr>
          <p:cNvPr id="15365" name="Content Placeholder 6"/>
          <p:cNvPicPr preferRelativeResize="0">
            <a:picLocks noGrp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3860800"/>
            <a:ext cx="3163888" cy="2109788"/>
          </a:xfrm>
          <a:ln>
            <a:solidFill>
              <a:srgbClr val="00CC99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6"/>
          <p:cNvPicPr preferRelativeResize="0">
            <a:picLocks noGr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206625"/>
            <a:ext cx="3240088" cy="2084388"/>
          </a:xfrm>
          <a:ln>
            <a:solidFill>
              <a:srgbClr val="00CC99"/>
            </a:solidFill>
            <a:miter lim="800000"/>
            <a:headEnd/>
            <a:tailEnd/>
          </a:ln>
        </p:spPr>
      </p:pic>
      <p:sp>
        <p:nvSpPr>
          <p:cNvPr id="16387" name="Rectangle 21"/>
          <p:cNvSpPr>
            <a:spLocks noGrp="1" noChangeArrowheads="1"/>
          </p:cNvSpPr>
          <p:nvPr>
            <p:ph type="body" sz="half" idx="3"/>
          </p:nvPr>
        </p:nvSpPr>
        <p:spPr>
          <a:xfrm>
            <a:off x="4067175" y="692150"/>
            <a:ext cx="4471988" cy="5761038"/>
          </a:xfrm>
          <a:ln>
            <a:solidFill>
              <a:srgbClr val="00CC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accent2"/>
                </a:solidFill>
              </a:rPr>
              <a:t>	And one more thing about benefit of VLEH workshop:</a:t>
            </a:r>
            <a:br>
              <a:rPr lang="en-US" sz="2400" smtClean="0">
                <a:solidFill>
                  <a:schemeClr val="accent2"/>
                </a:solidFill>
              </a:rPr>
            </a:br>
            <a:r>
              <a:rPr lang="en-US" sz="2400" smtClean="0">
                <a:solidFill>
                  <a:schemeClr val="accent2"/>
                </a:solidFill>
              </a:rPr>
              <a:t/>
            </a:r>
            <a:br>
              <a:rPr lang="en-US" sz="2400" smtClean="0">
                <a:solidFill>
                  <a:schemeClr val="accent2"/>
                </a:solidFill>
              </a:rPr>
            </a:br>
            <a:r>
              <a:rPr lang="en-US" sz="2400" smtClean="0">
                <a:solidFill>
                  <a:schemeClr val="accent2"/>
                </a:solidFill>
              </a:rPr>
              <a:t>On October 13th I have an exam to acquire my professional degree in </a:t>
            </a:r>
            <a:r>
              <a:rPr lang="en-US" sz="2400" u="sng" smtClean="0">
                <a:solidFill>
                  <a:schemeClr val="accent2"/>
                </a:solidFill>
                <a:hlinkClick r:id="rId3"/>
              </a:rPr>
              <a:t>Department of information and development of teachers at the Sofia University</a:t>
            </a:r>
            <a:r>
              <a:rPr lang="en-US" sz="2400" smtClean="0">
                <a:solidFill>
                  <a:schemeClr val="accent2"/>
                </a:solidFill>
              </a:rPr>
              <a:t>. </a:t>
            </a:r>
          </a:p>
          <a:p>
            <a:pPr eaLnBrk="1" hangingPunct="1">
              <a:buFontTx/>
              <a:buNone/>
            </a:pPr>
            <a:endParaRPr lang="en-US" sz="240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accent2"/>
                </a:solidFill>
              </a:rPr>
              <a:t>	So I believe that the knowledge acquired at the workshop will be of great benefit.</a:t>
            </a:r>
            <a:endParaRPr lang="bg-BG" sz="24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1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125538"/>
            <a:ext cx="4465637" cy="4464050"/>
          </a:xfrm>
          <a:ln>
            <a:solidFill>
              <a:srgbClr val="00CC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accent2"/>
                </a:solidFill>
              </a:rPr>
              <a:t>	During the VLEH workshop in the classroom and at educational tours in Craiova I had the opportunity to raise my language skills.</a:t>
            </a:r>
            <a:br>
              <a:rPr lang="en-US" sz="2400" smtClean="0">
                <a:solidFill>
                  <a:schemeClr val="accent2"/>
                </a:solidFill>
              </a:rPr>
            </a:br>
            <a:endParaRPr lang="en-US" sz="240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accent2"/>
                </a:solidFill>
              </a:rPr>
              <a:t>	To continue to improve my English, I enrolled in a language course at </a:t>
            </a:r>
            <a:r>
              <a:rPr lang="en-US" sz="2400" smtClean="0">
                <a:solidFill>
                  <a:schemeClr val="accent2"/>
                </a:solidFill>
                <a:hlinkClick r:id="rId2"/>
              </a:rPr>
              <a:t>‘Astony’</a:t>
            </a:r>
            <a:r>
              <a:rPr lang="en-US" sz="2400" smtClean="0">
                <a:solidFill>
                  <a:schemeClr val="accent2"/>
                </a:solidFill>
              </a:rPr>
              <a:t> educational center. Course starts on Sept. 2</a:t>
            </a:r>
            <a:r>
              <a:rPr lang="en-US" sz="2400" baseline="30000" smtClean="0">
                <a:solidFill>
                  <a:schemeClr val="accent2"/>
                </a:solidFill>
              </a:rPr>
              <a:t>nd</a:t>
            </a:r>
            <a:r>
              <a:rPr lang="en-US" sz="2400" smtClean="0">
                <a:solidFill>
                  <a:schemeClr val="accent2"/>
                </a:solidFill>
              </a:rPr>
              <a:t>.</a:t>
            </a:r>
          </a:p>
          <a:p>
            <a:pPr eaLnBrk="1" hangingPunct="1">
              <a:buFontTx/>
              <a:buNone/>
            </a:pPr>
            <a:endParaRPr lang="en-US" sz="2400" i="1" smtClean="0">
              <a:solidFill>
                <a:schemeClr val="accent2"/>
              </a:solidFill>
            </a:endParaRPr>
          </a:p>
        </p:txBody>
      </p:sp>
      <p:pic>
        <p:nvPicPr>
          <p:cNvPr id="17411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0675" y="2349500"/>
            <a:ext cx="2374900" cy="23749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4238625"/>
            <a:ext cx="3382962" cy="1422400"/>
          </a:xfrm>
          <a:ln>
            <a:solidFill>
              <a:srgbClr val="00CC99"/>
            </a:solidFill>
            <a:miter lim="800000"/>
            <a:headEnd/>
            <a:tailEnd/>
          </a:ln>
        </p:spPr>
      </p:pic>
      <p:pic>
        <p:nvPicPr>
          <p:cNvPr id="18435" name="Content Placeholder 6"/>
          <p:cNvPicPr preferRelativeResize="0">
            <a:picLocks noGr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765175"/>
            <a:ext cx="3357562" cy="2519363"/>
          </a:xfrm>
          <a:ln>
            <a:solidFill>
              <a:srgbClr val="00CC99"/>
            </a:solidFill>
            <a:miter lim="800000"/>
            <a:headEnd/>
            <a:tailEnd/>
          </a:ln>
        </p:spPr>
      </p:pic>
      <p:sp>
        <p:nvSpPr>
          <p:cNvPr id="18436" name="Rectangle 21"/>
          <p:cNvSpPr>
            <a:spLocks noGrp="1" noChangeArrowheads="1"/>
          </p:cNvSpPr>
          <p:nvPr>
            <p:ph type="body" sz="half" idx="3"/>
          </p:nvPr>
        </p:nvSpPr>
        <p:spPr>
          <a:xfrm>
            <a:off x="4500563" y="765175"/>
            <a:ext cx="4038600" cy="5400675"/>
          </a:xfrm>
          <a:ln>
            <a:solidFill>
              <a:srgbClr val="00CC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/>
              <a:t>	</a:t>
            </a: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accent2"/>
                </a:solidFill>
              </a:rPr>
              <a:t>	I would like to add that I am extremely happy for the reason that I learned a lot in the area I work on daily basis and also exchanged experiences with colleagues from other European countries.</a:t>
            </a:r>
          </a:p>
          <a:p>
            <a:pPr eaLnBrk="1" hangingPunct="1">
              <a:buFontTx/>
              <a:buNone/>
            </a:pPr>
            <a:endParaRPr lang="en-US" sz="240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FF0066"/>
                </a:solidFill>
              </a:rPr>
              <a:t>	And I found a lot of new friends.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5"/>
          <p:cNvGrpSpPr>
            <a:grpSpLocks/>
          </p:cNvGrpSpPr>
          <p:nvPr/>
        </p:nvGrpSpPr>
        <p:grpSpPr bwMode="auto">
          <a:xfrm>
            <a:off x="684213" y="2349500"/>
            <a:ext cx="7920037" cy="3529013"/>
            <a:chOff x="567" y="935"/>
            <a:chExt cx="4989" cy="2223"/>
          </a:xfrm>
        </p:grpSpPr>
        <p:pic>
          <p:nvPicPr>
            <p:cNvPr id="19460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935"/>
              <a:ext cx="959" cy="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1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888"/>
              <a:ext cx="117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75" t="48958" r="41145" b="22708"/>
            <a:stretch>
              <a:fillRect/>
            </a:stretch>
          </p:blipFill>
          <p:spPr bwMode="auto">
            <a:xfrm>
              <a:off x="612" y="2523"/>
              <a:ext cx="593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3" name="Rectangle 2"/>
            <p:cNvSpPr>
              <a:spLocks noChangeArrowheads="1"/>
            </p:cNvSpPr>
            <p:nvPr/>
          </p:nvSpPr>
          <p:spPr bwMode="auto">
            <a:xfrm>
              <a:off x="1882" y="935"/>
              <a:ext cx="3674" cy="317"/>
            </a:xfrm>
            <a:prstGeom prst="rect">
              <a:avLst/>
            </a:prstGeom>
            <a:noFill/>
            <a:ln w="9525">
              <a:solidFill>
                <a:srgbClr val="00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2400">
                  <a:hlinkClick r:id="rId5"/>
                </a:rPr>
                <a:t>National Trade and Banking High</a:t>
              </a:r>
              <a:r>
                <a:rPr lang="bg-BG" sz="2400">
                  <a:hlinkClick r:id="rId5"/>
                </a:rPr>
                <a:t> </a:t>
              </a:r>
              <a:r>
                <a:rPr lang="en-US" sz="2400">
                  <a:hlinkClick r:id="rId5"/>
                </a:rPr>
                <a:t>School</a:t>
              </a:r>
              <a:endParaRPr lang="en-US" sz="2400"/>
            </a:p>
          </p:txBody>
        </p:sp>
        <p:sp>
          <p:nvSpPr>
            <p:cNvPr id="19464" name="Rectangle 2"/>
            <p:cNvSpPr>
              <a:spLocks noChangeArrowheads="1"/>
            </p:cNvSpPr>
            <p:nvPr/>
          </p:nvSpPr>
          <p:spPr bwMode="auto">
            <a:xfrm>
              <a:off x="1882" y="1888"/>
              <a:ext cx="3674" cy="3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CC99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2400">
                  <a:solidFill>
                    <a:srgbClr val="2D2D8A"/>
                  </a:solidFill>
                  <a:hlinkClick r:id="rId6"/>
                </a:rPr>
                <a:t>Educational center Media-2001 </a:t>
              </a:r>
              <a:endParaRPr lang="en-US" sz="2400">
                <a:solidFill>
                  <a:srgbClr val="2D2D8A"/>
                </a:solidFill>
              </a:endParaRPr>
            </a:p>
          </p:txBody>
        </p:sp>
        <p:sp>
          <p:nvSpPr>
            <p:cNvPr id="19465" name="Rectangle 2"/>
            <p:cNvSpPr>
              <a:spLocks noChangeArrowheads="1"/>
            </p:cNvSpPr>
            <p:nvPr/>
          </p:nvSpPr>
          <p:spPr bwMode="auto">
            <a:xfrm>
              <a:off x="1882" y="2614"/>
              <a:ext cx="3674" cy="544"/>
            </a:xfrm>
            <a:prstGeom prst="rect">
              <a:avLst/>
            </a:prstGeom>
            <a:noFill/>
            <a:ln w="9525">
              <a:solidFill>
                <a:srgbClr val="00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2400">
                  <a:hlinkClick r:id="rId7"/>
                </a:rPr>
                <a:t>Association of Parents of Hearing Impaired Children</a:t>
              </a:r>
              <a:r>
                <a:rPr lang="en-US" sz="2800">
                  <a:hlinkClick r:id="rId7"/>
                </a:rPr>
                <a:t> </a:t>
              </a:r>
              <a:endParaRPr lang="en-US" sz="2800"/>
            </a:p>
          </p:txBody>
        </p:sp>
      </p:grpSp>
      <p:sp>
        <p:nvSpPr>
          <p:cNvPr id="19459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76250"/>
            <a:ext cx="8229600" cy="1282700"/>
          </a:xfrm>
          <a:solidFill>
            <a:srgbClr val="FFFFFF"/>
          </a:solidFill>
          <a:ln>
            <a:solidFill>
              <a:srgbClr val="00CC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600" smtClean="0">
                <a:solidFill>
                  <a:srgbClr val="FF0066"/>
                </a:solidFill>
              </a:rPr>
              <a:t>THE LIST OF MY ORGANISATIONS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908050"/>
            <a:ext cx="7772400" cy="2695575"/>
          </a:xfrm>
          <a:ln>
            <a:solidFill>
              <a:srgbClr val="00CC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0066"/>
                </a:solidFill>
              </a:rPr>
              <a:t>THANK YOU FOR YOUR ATTENTION, FOR EVERYTHING YOU HAVE TAUGHT ME AND FOR FRIENDSHIP</a:t>
            </a:r>
            <a:endParaRPr lang="bg-BG" sz="3600" smtClean="0">
              <a:solidFill>
                <a:srgbClr val="FF0066"/>
              </a:solidFill>
            </a:endParaRPr>
          </a:p>
        </p:txBody>
      </p:sp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1476375" y="4437063"/>
            <a:ext cx="5937250" cy="1152525"/>
          </a:xfrm>
          <a:prstGeom prst="rect">
            <a:avLst/>
          </a:prstGeom>
          <a:noFill/>
          <a:ln w="9525">
            <a:solidFill>
              <a:srgbClr val="00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800"/>
              <a:t>yours Ana Yakimova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800"/>
              <a:t>ani_iakimova@abv.bg</a:t>
            </a:r>
            <a:endParaRPr lang="bg-BG" sz="2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650" y="1773238"/>
            <a:ext cx="4464050" cy="3384550"/>
          </a:xfrm>
          <a:ln>
            <a:solidFill>
              <a:srgbClr val="00CC99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40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smtClean="0">
                <a:solidFill>
                  <a:schemeClr val="accent2"/>
                </a:solidFill>
              </a:rPr>
              <a:t>	My name is Ana Yakimova.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smtClean="0">
                <a:solidFill>
                  <a:schemeClr val="accent2"/>
                </a:solidFill>
              </a:rPr>
              <a:t>	Some of the most exciting things in my live are my school activities in teaching and working with students. My major field is Information Technologies.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smtClean="0">
              <a:solidFill>
                <a:schemeClr val="accent2"/>
              </a:solidFill>
            </a:endParaRPr>
          </a:p>
        </p:txBody>
      </p:sp>
      <p:pic>
        <p:nvPicPr>
          <p:cNvPr id="3075" name="Picture 7" descr="P101135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2133600"/>
            <a:ext cx="1911350" cy="2549525"/>
          </a:xfrm>
          <a:ln>
            <a:solidFill>
              <a:srgbClr val="00CC99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644900"/>
            <a:ext cx="3382962" cy="2519363"/>
          </a:xfrm>
          <a:ln>
            <a:solidFill>
              <a:srgbClr val="00CC99"/>
            </a:solidFill>
            <a:miter lim="800000"/>
            <a:headEnd/>
            <a:tailEnd/>
          </a:ln>
        </p:spPr>
      </p:pic>
      <p:pic>
        <p:nvPicPr>
          <p:cNvPr id="4099" name="Content Placeholder 6"/>
          <p:cNvPicPr preferRelativeResize="0">
            <a:picLocks noGr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765175"/>
            <a:ext cx="3357562" cy="2519363"/>
          </a:xfrm>
          <a:ln>
            <a:solidFill>
              <a:srgbClr val="00CC99"/>
            </a:solidFill>
            <a:miter lim="800000"/>
            <a:headEnd/>
            <a:tailEnd/>
          </a:ln>
        </p:spPr>
      </p:pic>
      <p:sp>
        <p:nvSpPr>
          <p:cNvPr id="4100" name="Rectangle 21"/>
          <p:cNvSpPr>
            <a:spLocks noGrp="1" noChangeArrowheads="1"/>
          </p:cNvSpPr>
          <p:nvPr>
            <p:ph type="body" sz="half" idx="3"/>
          </p:nvPr>
        </p:nvSpPr>
        <p:spPr>
          <a:xfrm>
            <a:off x="4500563" y="765175"/>
            <a:ext cx="4038600" cy="5400675"/>
          </a:xfrm>
          <a:ln>
            <a:solidFill>
              <a:srgbClr val="00CC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endParaRPr lang="en-US" sz="240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bg-BG" sz="240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bg-BG" sz="240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accent2"/>
                </a:solidFill>
              </a:rPr>
              <a:t>	From 3</a:t>
            </a:r>
            <a:r>
              <a:rPr lang="en-US" sz="2400" baseline="30000" smtClean="0">
                <a:solidFill>
                  <a:schemeClr val="accent2"/>
                </a:solidFill>
              </a:rPr>
              <a:t>th</a:t>
            </a:r>
            <a:r>
              <a:rPr lang="en-US" sz="2400" smtClean="0">
                <a:solidFill>
                  <a:schemeClr val="accent2"/>
                </a:solidFill>
              </a:rPr>
              <a:t> to 9</a:t>
            </a:r>
            <a:r>
              <a:rPr lang="en-US" sz="2400" baseline="30000" smtClean="0">
                <a:solidFill>
                  <a:schemeClr val="accent2"/>
                </a:solidFill>
              </a:rPr>
              <a:t>th</a:t>
            </a:r>
            <a:r>
              <a:rPr lang="en-US" sz="2400" smtClean="0">
                <a:solidFill>
                  <a:schemeClr val="accent2"/>
                </a:solidFill>
              </a:rPr>
              <a:t> of April, 2011 I took part in the workshop - Virtual Library for promoting the European heritage organized by EDUNET in Craiova, Romania.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620713"/>
            <a:ext cx="4038600" cy="5505450"/>
          </a:xfrm>
          <a:ln>
            <a:solidFill>
              <a:srgbClr val="00CC99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2400" dirty="0">
              <a:solidFill>
                <a:schemeClr val="accent2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During these six days I was able to learn a lot </a:t>
            </a:r>
            <a:r>
              <a:rPr lang="en-US" sz="2400" dirty="0" smtClean="0">
                <a:solidFill>
                  <a:srgbClr val="FF0066"/>
                </a:solidFill>
              </a:rPr>
              <a:t>exactly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>
                <a:solidFill>
                  <a:schemeClr val="accent2"/>
                </a:solidFill>
              </a:rPr>
              <a:t>in the area I</a:t>
            </a:r>
            <a:r>
              <a:rPr lang="en-US" sz="2400" dirty="0" smtClean="0">
                <a:solidFill>
                  <a:schemeClr val="accent2"/>
                </a:solidFill>
              </a:rPr>
              <a:t> work:</a:t>
            </a:r>
            <a:endParaRPr lang="bg-BG" sz="2400" dirty="0" smtClean="0">
              <a:solidFill>
                <a:schemeClr val="accent2"/>
              </a:solidFill>
            </a:endParaRPr>
          </a:p>
          <a:p>
            <a:pPr marL="0" indent="0">
              <a:buFontTx/>
              <a:buNone/>
              <a:defRPr/>
            </a:pPr>
            <a:endParaRPr lang="bg-BG" sz="2400" dirty="0" smtClean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chemeClr val="accent2"/>
                </a:solidFill>
              </a:rPr>
              <a:t>I improved my techniques in handling text and graphics.</a:t>
            </a:r>
            <a:r>
              <a:rPr lang="en-US" sz="2400" dirty="0" smtClean="0">
                <a:solidFill>
                  <a:schemeClr val="accent2"/>
                </a:solidFill>
              </a:rPr>
              <a:t/>
            </a:r>
            <a:br>
              <a:rPr lang="en-US" sz="2400" dirty="0" smtClean="0">
                <a:solidFill>
                  <a:schemeClr val="accent2"/>
                </a:solidFill>
              </a:rPr>
            </a:br>
            <a:endParaRPr lang="bg-BG" sz="2400" dirty="0" smtClean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chemeClr val="accent2"/>
                </a:solidFill>
              </a:rPr>
              <a:t>I learned </a:t>
            </a:r>
            <a:r>
              <a:rPr lang="en-US" sz="2400" dirty="0" smtClean="0">
                <a:solidFill>
                  <a:schemeClr val="accent2"/>
                </a:solidFill>
              </a:rPr>
              <a:t>a novel </a:t>
            </a:r>
            <a:r>
              <a:rPr lang="en-US" sz="2400" dirty="0">
                <a:solidFill>
                  <a:schemeClr val="accent2"/>
                </a:solidFill>
              </a:rPr>
              <a:t>way </a:t>
            </a:r>
            <a:r>
              <a:rPr lang="en-US" sz="2400" dirty="0" smtClean="0">
                <a:solidFill>
                  <a:schemeClr val="accent2"/>
                </a:solidFill>
              </a:rPr>
              <a:t>of creating Web sites which was absolutely new for me.</a:t>
            </a:r>
            <a:endParaRPr lang="bg-BG" sz="2400" dirty="0">
              <a:solidFill>
                <a:schemeClr val="accent2"/>
              </a:solidFill>
            </a:endParaRPr>
          </a:p>
        </p:txBody>
      </p:sp>
      <p:pic>
        <p:nvPicPr>
          <p:cNvPr id="5123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620713"/>
            <a:ext cx="3360738" cy="2517775"/>
          </a:xfrm>
          <a:ln>
            <a:solidFill>
              <a:srgbClr val="00CC99"/>
            </a:solidFill>
            <a:miter lim="800000"/>
            <a:headEnd/>
            <a:tailEnd/>
          </a:ln>
        </p:spPr>
      </p:pic>
      <p:pic>
        <p:nvPicPr>
          <p:cNvPr id="5124" name="Content Placeholder 8"/>
          <p:cNvPicPr>
            <a:picLocks noGrp="1" noChangeAspect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3573463"/>
            <a:ext cx="3360738" cy="2519362"/>
          </a:xfrm>
          <a:ln>
            <a:solidFill>
              <a:srgbClr val="00CC99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1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620713"/>
            <a:ext cx="4319588" cy="5516562"/>
          </a:xfrm>
          <a:ln>
            <a:solidFill>
              <a:srgbClr val="00CC99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sz="2400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	I teach Information Technology at </a:t>
            </a:r>
            <a:r>
              <a:rPr lang="en-US" sz="2400" dirty="0" smtClean="0">
                <a:solidFill>
                  <a:schemeClr val="accent2"/>
                </a:solidFill>
                <a:hlinkClick r:id="rId2"/>
              </a:rPr>
              <a:t>The National Trade and Banking High School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in Sofia</a:t>
            </a:r>
            <a:r>
              <a:rPr lang="bg-BG" sz="2400" dirty="0" smtClean="0">
                <a:solidFill>
                  <a:schemeClr val="accent2"/>
                </a:solidFill>
              </a:rPr>
              <a:t>.</a:t>
            </a:r>
          </a:p>
          <a:p>
            <a:pPr eaLnBrk="1" hangingPunct="1">
              <a:buFontTx/>
              <a:buNone/>
              <a:defRPr/>
            </a:pPr>
            <a:endParaRPr lang="bg-BG" sz="2400" i="1" dirty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solidFill>
                  <a:schemeClr val="accent6"/>
                </a:solidFill>
              </a:rPr>
              <a:t>	The National Trade and Banking High School is the largest economic high school in Bulgaria. It was founded in 1912</a:t>
            </a:r>
            <a:r>
              <a:rPr lang="bg-BG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smtClean="0">
                <a:solidFill>
                  <a:schemeClr val="accent6"/>
                </a:solidFill>
              </a:rPr>
              <a:t>and trains more than 1200 students.</a:t>
            </a:r>
            <a:endParaRPr lang="bg-BG" sz="2400" dirty="0" smtClean="0">
              <a:solidFill>
                <a:schemeClr val="accent6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2400" i="1" dirty="0" smtClean="0">
                <a:solidFill>
                  <a:schemeClr val="accent2"/>
                </a:solidFill>
              </a:rPr>
              <a:t/>
            </a:r>
            <a:br>
              <a:rPr lang="en-US" sz="2400" i="1" dirty="0" smtClean="0">
                <a:solidFill>
                  <a:schemeClr val="accent2"/>
                </a:solidFill>
              </a:rPr>
            </a:br>
            <a:endParaRPr lang="en-US" sz="2400" i="1" dirty="0" smtClean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endParaRPr lang="en-US" sz="2400" i="1" dirty="0" smtClean="0">
              <a:solidFill>
                <a:schemeClr val="accent2"/>
              </a:solidFill>
            </a:endParaRPr>
          </a:p>
        </p:txBody>
      </p:sp>
      <p:pic>
        <p:nvPicPr>
          <p:cNvPr id="6147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692150"/>
            <a:ext cx="3455987" cy="2520950"/>
          </a:xfrm>
          <a:ln>
            <a:solidFill>
              <a:srgbClr val="00CC99"/>
            </a:solidFill>
            <a:miter lim="800000"/>
            <a:headEnd/>
            <a:tailEnd/>
          </a:ln>
        </p:spPr>
      </p:pic>
      <p:pic>
        <p:nvPicPr>
          <p:cNvPr id="6148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3716338"/>
            <a:ext cx="3455987" cy="2414587"/>
          </a:xfrm>
          <a:ln>
            <a:solidFill>
              <a:srgbClr val="00CC99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6"/>
          <p:cNvPicPr preferRelativeResize="0">
            <a:picLocks noGr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338" y="765175"/>
            <a:ext cx="3744912" cy="2879725"/>
          </a:xfrm>
          <a:ln>
            <a:solidFill>
              <a:srgbClr val="00CC99"/>
            </a:solidFill>
            <a:miter lim="800000"/>
            <a:headEnd/>
            <a:tailEnd/>
          </a:ln>
        </p:spPr>
      </p:pic>
      <p:sp>
        <p:nvSpPr>
          <p:cNvPr id="7171" name="Rectangle 21"/>
          <p:cNvSpPr>
            <a:spLocks noGrp="1" noChangeArrowheads="1"/>
          </p:cNvSpPr>
          <p:nvPr>
            <p:ph type="body" sz="half" idx="3"/>
          </p:nvPr>
        </p:nvSpPr>
        <p:spPr>
          <a:xfrm>
            <a:off x="4500563" y="765175"/>
            <a:ext cx="4038600" cy="2808288"/>
          </a:xfrm>
          <a:ln>
            <a:solidFill>
              <a:srgbClr val="00CC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accent2"/>
                </a:solidFill>
              </a:rPr>
              <a:t>	When I returned to Bulgaria, I used what I learned in the workshop to create the site:</a:t>
            </a:r>
          </a:p>
          <a:p>
            <a:pPr eaLnBrk="1" hangingPunct="1">
              <a:buFontTx/>
              <a:buNone/>
            </a:pPr>
            <a:endParaRPr lang="en-US" sz="2400" smtClean="0">
              <a:solidFill>
                <a:schemeClr val="accent2"/>
              </a:solidFill>
              <a:hlinkClick r:id="rId3"/>
            </a:endParaRP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accent2"/>
                </a:solidFill>
                <a:hlinkClick r:id="rId3"/>
              </a:rPr>
              <a:t>it-exercises.wikispaces.com</a:t>
            </a:r>
            <a:endParaRPr lang="bg-BG" sz="240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bg-BG" sz="240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bg-BG" sz="2400" smtClean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750" y="4292600"/>
            <a:ext cx="7993063" cy="224631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5000"/>
                  <a:alpha val="39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u="sng" dirty="0">
                <a:solidFill>
                  <a:srgbClr val="00CC99"/>
                </a:solidFill>
                <a:uFill>
                  <a:solidFill>
                    <a:srgbClr val="FF0066"/>
                  </a:solidFill>
                </a:uFill>
                <a:cs typeface="+mn-cs"/>
              </a:rPr>
              <a:t>Translation of the page:</a:t>
            </a:r>
          </a:p>
          <a:p>
            <a:pPr>
              <a:defRPr/>
            </a:pPr>
            <a:endParaRPr lang="en-US" sz="2000" u="sng" dirty="0">
              <a:solidFill>
                <a:srgbClr val="00CC99"/>
              </a:solidFill>
              <a:uFill>
                <a:solidFill>
                  <a:srgbClr val="FF0066"/>
                </a:solidFill>
              </a:uFill>
              <a:cs typeface="+mn-cs"/>
            </a:endParaRPr>
          </a:p>
          <a:p>
            <a:pPr>
              <a:defRPr/>
            </a:pPr>
            <a:r>
              <a:rPr lang="en-US" sz="2000" dirty="0">
                <a:solidFill>
                  <a:srgbClr val="00CC99"/>
                </a:solidFill>
                <a:cs typeface="+mn-cs"/>
              </a:rPr>
              <a:t>Here you can find </a:t>
            </a:r>
            <a:r>
              <a:rPr lang="en-US" sz="2000" dirty="0">
                <a:solidFill>
                  <a:srgbClr val="00CC99"/>
                </a:solidFill>
                <a:cs typeface="+mn-cs"/>
              </a:rPr>
              <a:t>some examples </a:t>
            </a:r>
            <a:r>
              <a:rPr lang="en-US" sz="2000" dirty="0">
                <a:solidFill>
                  <a:srgbClr val="00CC99"/>
                </a:solidFill>
                <a:cs typeface="+mn-cs"/>
              </a:rPr>
              <a:t>of </a:t>
            </a:r>
            <a:r>
              <a:rPr lang="en-US" sz="2000" dirty="0">
                <a:solidFill>
                  <a:srgbClr val="00CC99"/>
                </a:solidFill>
                <a:cs typeface="+mn-cs"/>
              </a:rPr>
              <a:t>the exercises I use in my IT classes at The </a:t>
            </a:r>
            <a:r>
              <a:rPr lang="en-US" sz="2000" dirty="0">
                <a:solidFill>
                  <a:srgbClr val="00CC99"/>
                </a:solidFill>
                <a:cs typeface="+mn-cs"/>
              </a:rPr>
              <a:t>National Trade and Banking High School.</a:t>
            </a:r>
          </a:p>
          <a:p>
            <a:pPr>
              <a:defRPr/>
            </a:pPr>
            <a:r>
              <a:rPr lang="en-US" sz="2000" dirty="0">
                <a:solidFill>
                  <a:srgbClr val="00CC99"/>
                </a:solidFill>
                <a:cs typeface="+mn-cs"/>
              </a:rPr>
              <a:t/>
            </a:r>
            <a:br>
              <a:rPr lang="en-US" sz="2000" dirty="0">
                <a:solidFill>
                  <a:srgbClr val="00CC99"/>
                </a:solidFill>
                <a:cs typeface="+mn-cs"/>
              </a:rPr>
            </a:br>
            <a:r>
              <a:rPr lang="en-US" sz="2000" dirty="0">
                <a:solidFill>
                  <a:srgbClr val="00CC99"/>
                </a:solidFill>
                <a:cs typeface="+mn-cs"/>
              </a:rPr>
              <a:t>The tasks were developed in different versions and are suitable for teachers and students.</a:t>
            </a:r>
            <a:endParaRPr lang="bg-BG" sz="2000" dirty="0">
              <a:solidFill>
                <a:srgbClr val="00CC99"/>
              </a:solidFill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6"/>
          <p:cNvPicPr preferRelativeResize="0"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620713"/>
            <a:ext cx="3744913" cy="2817812"/>
          </a:xfrm>
          <a:ln>
            <a:solidFill>
              <a:srgbClr val="00CC99"/>
            </a:solidFill>
            <a:miter lim="800000"/>
            <a:headEnd/>
            <a:tailEnd/>
          </a:ln>
        </p:spPr>
      </p:pic>
      <p:sp>
        <p:nvSpPr>
          <p:cNvPr id="8195" name="Rectangle 21"/>
          <p:cNvSpPr>
            <a:spLocks noGrp="1" noChangeArrowheads="1"/>
          </p:cNvSpPr>
          <p:nvPr>
            <p:ph type="body" sz="half" idx="3"/>
          </p:nvPr>
        </p:nvSpPr>
        <p:spPr>
          <a:xfrm>
            <a:off x="4494213" y="549275"/>
            <a:ext cx="4038600" cy="2951163"/>
          </a:xfrm>
          <a:ln>
            <a:solidFill>
              <a:srgbClr val="00CC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accent2"/>
                </a:solidFill>
              </a:rPr>
              <a:t>	These exercises were </a:t>
            </a:r>
            <a:r>
              <a:rPr lang="en-US" sz="2400" smtClean="0">
                <a:solidFill>
                  <a:srgbClr val="FF0066"/>
                </a:solidFill>
              </a:rPr>
              <a:t>useful for the subjects without suitable books</a:t>
            </a:r>
            <a:r>
              <a:rPr lang="en-US" sz="2400" smtClean="0">
                <a:solidFill>
                  <a:schemeClr val="accent2"/>
                </a:solidFill>
              </a:rPr>
              <a:t>.</a:t>
            </a:r>
          </a:p>
          <a:p>
            <a:pPr eaLnBrk="1" hangingPunct="1">
              <a:buFontTx/>
              <a:buNone/>
            </a:pPr>
            <a:endParaRPr lang="en-US" sz="240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accent2"/>
                </a:solidFill>
              </a:rPr>
              <a:t>For example</a:t>
            </a: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accent2"/>
                </a:solidFill>
                <a:hlinkClick r:id="rId3"/>
              </a:rPr>
              <a:t>‘Functions in Excel’ </a:t>
            </a:r>
            <a:r>
              <a:rPr lang="en-US" sz="2400" smtClean="0">
                <a:solidFill>
                  <a:schemeClr val="accent2"/>
                </a:solidFill>
              </a:rPr>
              <a:t>in</a:t>
            </a:r>
            <a:endParaRPr lang="bg-BG" sz="240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accent2"/>
                </a:solidFill>
                <a:hlinkClick r:id="rId3"/>
              </a:rPr>
              <a:t>it-exercises.wikispaces.com</a:t>
            </a:r>
            <a:endParaRPr lang="bg-BG" sz="2400" smtClean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750" y="3716338"/>
            <a:ext cx="7993063" cy="2862262"/>
          </a:xfrm>
          <a:prstGeom prst="rect">
            <a:avLst/>
          </a:prstGeom>
          <a:gradFill>
            <a:gsLst>
              <a:gs pos="0">
                <a:schemeClr val="accent3">
                  <a:lumMod val="85000"/>
                  <a:alpha val="39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u="sng" dirty="0">
                <a:solidFill>
                  <a:srgbClr val="00CC99"/>
                </a:solidFill>
                <a:uFill>
                  <a:solidFill>
                    <a:srgbClr val="FF0066"/>
                  </a:solidFill>
                </a:uFill>
                <a:cs typeface="+mn-cs"/>
              </a:rPr>
              <a:t>Translation of the page:</a:t>
            </a:r>
          </a:p>
          <a:p>
            <a:pPr>
              <a:defRPr/>
            </a:pPr>
            <a:endParaRPr lang="en-US" sz="2000" u="sng" dirty="0">
              <a:solidFill>
                <a:srgbClr val="00CC99"/>
              </a:solidFill>
              <a:uFill>
                <a:solidFill>
                  <a:srgbClr val="FF0066"/>
                </a:solidFill>
              </a:uFill>
              <a:cs typeface="+mn-cs"/>
            </a:endParaRPr>
          </a:p>
          <a:p>
            <a:pPr>
              <a:defRPr/>
            </a:pPr>
            <a:r>
              <a:rPr lang="en-US" sz="2000" dirty="0">
                <a:solidFill>
                  <a:srgbClr val="00CC99"/>
                </a:solidFill>
                <a:uFill>
                  <a:solidFill>
                    <a:srgbClr val="FF0066"/>
                  </a:solidFill>
                </a:uFill>
                <a:cs typeface="+mn-cs"/>
              </a:rPr>
              <a:t>Functions </a:t>
            </a:r>
            <a:r>
              <a:rPr lang="en-US" sz="2000" dirty="0">
                <a:solidFill>
                  <a:srgbClr val="00CC99"/>
                </a:solidFill>
                <a:uFill>
                  <a:solidFill>
                    <a:srgbClr val="FF0066"/>
                  </a:solidFill>
                </a:uFill>
                <a:cs typeface="+mn-cs"/>
              </a:rPr>
              <a:t>in ET. Using function IF (if.xls)</a:t>
            </a:r>
          </a:p>
          <a:p>
            <a:pPr>
              <a:defRPr/>
            </a:pPr>
            <a:r>
              <a:rPr lang="en-US" sz="2000" dirty="0">
                <a:solidFill>
                  <a:srgbClr val="00CC99"/>
                </a:solidFill>
                <a:cs typeface="+mn-cs"/>
              </a:rPr>
              <a:t>In this task you will find seven options for the estimated cost of </a:t>
            </a:r>
            <a:r>
              <a:rPr lang="en-US" sz="2000" dirty="0">
                <a:solidFill>
                  <a:srgbClr val="00CC99"/>
                </a:solidFill>
                <a:cs typeface="+mn-cs"/>
              </a:rPr>
              <a:t>a bus </a:t>
            </a:r>
            <a:r>
              <a:rPr lang="en-US" sz="2000" dirty="0">
                <a:solidFill>
                  <a:srgbClr val="00CC99"/>
                </a:solidFill>
                <a:cs typeface="+mn-cs"/>
              </a:rPr>
              <a:t>fare.</a:t>
            </a:r>
          </a:p>
          <a:p>
            <a:pPr>
              <a:defRPr/>
            </a:pPr>
            <a:endParaRPr lang="en-US" sz="2000" dirty="0">
              <a:solidFill>
                <a:srgbClr val="00CC99"/>
              </a:solidFill>
              <a:uFill>
                <a:solidFill>
                  <a:srgbClr val="FF0066"/>
                </a:solidFill>
              </a:uFill>
              <a:cs typeface="+mn-cs"/>
            </a:endParaRPr>
          </a:p>
          <a:p>
            <a:pPr>
              <a:defRPr/>
            </a:pPr>
            <a:r>
              <a:rPr lang="en-US" sz="2000" dirty="0">
                <a:solidFill>
                  <a:srgbClr val="00CC99"/>
                </a:solidFill>
                <a:cs typeface="+mn-cs"/>
              </a:rPr>
              <a:t>An additional problem with using functions in Excel (statistics.xls)</a:t>
            </a:r>
          </a:p>
          <a:p>
            <a:pPr>
              <a:defRPr/>
            </a:pPr>
            <a:r>
              <a:rPr lang="en-US" sz="2000" dirty="0">
                <a:solidFill>
                  <a:srgbClr val="00CC99"/>
                </a:solidFill>
                <a:cs typeface="+mn-cs"/>
              </a:rPr>
              <a:t>Task with increasing difficulty. The file contains five versions ready for printing.</a:t>
            </a:r>
            <a:endParaRPr lang="en-US" sz="2000" dirty="0">
              <a:solidFill>
                <a:srgbClr val="00CC99"/>
              </a:solidFill>
              <a:uFill>
                <a:solidFill>
                  <a:srgbClr val="FF0066"/>
                </a:solidFill>
              </a:uFill>
              <a:cs typeface="+mn-cs"/>
            </a:endParaRPr>
          </a:p>
        </p:txBody>
      </p:sp>
      <p:pic>
        <p:nvPicPr>
          <p:cNvPr id="8197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2287588"/>
            <a:ext cx="16494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2-Point Star 1"/>
          <p:cNvSpPr/>
          <p:nvPr/>
        </p:nvSpPr>
        <p:spPr bwMode="auto">
          <a:xfrm>
            <a:off x="7812088" y="620713"/>
            <a:ext cx="863600" cy="863600"/>
          </a:xfrm>
          <a:prstGeom prst="star12">
            <a:avLst>
              <a:gd name="adj" fmla="val 26918"/>
            </a:avLst>
          </a:prstGeom>
          <a:solidFill>
            <a:srgbClr val="FFFF00"/>
          </a:solidFill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0066"/>
                </a:solidFill>
                <a:cs typeface="+mn-cs"/>
              </a:rPr>
              <a:t>1</a:t>
            </a:r>
            <a:endParaRPr lang="bg-BG" b="1" dirty="0">
              <a:solidFill>
                <a:srgbClr val="FF0066"/>
              </a:solidFill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6"/>
          <p:cNvPicPr preferRelativeResize="0"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098550"/>
            <a:ext cx="3816350" cy="2735263"/>
          </a:xfrm>
          <a:ln>
            <a:solidFill>
              <a:srgbClr val="00CC99"/>
            </a:solidFill>
            <a:miter lim="800000"/>
            <a:headEnd/>
            <a:tailEnd/>
          </a:ln>
        </p:spPr>
      </p:pic>
      <p:sp>
        <p:nvSpPr>
          <p:cNvPr id="9219" name="Rectangle 21"/>
          <p:cNvSpPr>
            <a:spLocks noGrp="1" noChangeArrowheads="1"/>
          </p:cNvSpPr>
          <p:nvPr>
            <p:ph type="body" sz="half" idx="3"/>
          </p:nvPr>
        </p:nvSpPr>
        <p:spPr>
          <a:xfrm>
            <a:off x="4494213" y="620713"/>
            <a:ext cx="4038600" cy="3529012"/>
          </a:xfrm>
          <a:ln>
            <a:solidFill>
              <a:srgbClr val="00CC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accent2"/>
                </a:solidFill>
              </a:rPr>
              <a:t>In some pages </a:t>
            </a:r>
            <a:r>
              <a:rPr lang="en-US" sz="2400" smtClean="0">
                <a:solidFill>
                  <a:srgbClr val="FF0066"/>
                </a:solidFill>
              </a:rPr>
              <a:t>students published results of their work</a:t>
            </a:r>
            <a:r>
              <a:rPr lang="en-US" sz="2400" smtClean="0">
                <a:solidFill>
                  <a:schemeClr val="accent2"/>
                </a:solidFill>
              </a:rPr>
              <a:t> over different tasks</a:t>
            </a:r>
            <a:r>
              <a:rPr lang="bg-BG" sz="2400" smtClean="0">
                <a:solidFill>
                  <a:schemeClr val="accent2"/>
                </a:solidFill>
              </a:rPr>
              <a:t>.</a:t>
            </a:r>
          </a:p>
          <a:p>
            <a:pPr eaLnBrk="1" hangingPunct="1">
              <a:buFontTx/>
              <a:buNone/>
            </a:pPr>
            <a:endParaRPr lang="bg-BG" sz="240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accent2"/>
                </a:solidFill>
              </a:rPr>
              <a:t>For example: </a:t>
            </a: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accent2"/>
                </a:solidFill>
              </a:rPr>
              <a:t>‘</a:t>
            </a:r>
            <a:r>
              <a:rPr lang="en-US" sz="2400" smtClean="0">
                <a:solidFill>
                  <a:schemeClr val="accent2"/>
                </a:solidFill>
                <a:hlinkClick r:id="rId3"/>
              </a:rPr>
              <a:t>Projects 8</a:t>
            </a:r>
            <a:r>
              <a:rPr lang="en-US" sz="2400" baseline="30000" smtClean="0">
                <a:solidFill>
                  <a:schemeClr val="accent2"/>
                </a:solidFill>
                <a:hlinkClick r:id="rId3"/>
              </a:rPr>
              <a:t>th</a:t>
            </a:r>
            <a:r>
              <a:rPr lang="en-US" sz="2400" smtClean="0">
                <a:solidFill>
                  <a:schemeClr val="accent2"/>
                </a:solidFill>
                <a:hlinkClick r:id="rId3"/>
              </a:rPr>
              <a:t> grade - APPLE</a:t>
            </a:r>
            <a:r>
              <a:rPr lang="en-US" sz="2400" smtClean="0">
                <a:solidFill>
                  <a:schemeClr val="accent2"/>
                </a:solidFill>
              </a:rPr>
              <a:t>’ in </a:t>
            </a: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accent2"/>
                </a:solidFill>
                <a:hlinkClick r:id="rId4"/>
              </a:rPr>
              <a:t>it-exercises.wikispaces.com</a:t>
            </a:r>
            <a:endParaRPr lang="bg-BG" sz="2400" smtClean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750" y="4437063"/>
            <a:ext cx="7993063" cy="1323975"/>
          </a:xfrm>
          <a:prstGeom prst="rect">
            <a:avLst/>
          </a:prstGeom>
          <a:gradFill>
            <a:gsLst>
              <a:gs pos="0">
                <a:schemeClr val="accent3">
                  <a:lumMod val="85000"/>
                  <a:alpha val="39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u="sng" dirty="0">
                <a:solidFill>
                  <a:srgbClr val="00CC99"/>
                </a:solidFill>
                <a:uFill>
                  <a:solidFill>
                    <a:srgbClr val="FF0066"/>
                  </a:solidFill>
                </a:uFill>
                <a:cs typeface="+mn-cs"/>
              </a:rPr>
              <a:t>Translation of the page:</a:t>
            </a:r>
          </a:p>
          <a:p>
            <a:pPr>
              <a:defRPr/>
            </a:pPr>
            <a:endParaRPr lang="en-US" sz="2000" u="sng" dirty="0">
              <a:solidFill>
                <a:srgbClr val="00CC99"/>
              </a:solidFill>
              <a:uFill>
                <a:solidFill>
                  <a:srgbClr val="FF0066"/>
                </a:solidFill>
              </a:uFill>
              <a:cs typeface="+mn-cs"/>
            </a:endParaRPr>
          </a:p>
          <a:p>
            <a:pPr>
              <a:defRPr/>
            </a:pPr>
            <a:r>
              <a:rPr lang="en-US" sz="2000" dirty="0">
                <a:solidFill>
                  <a:srgbClr val="00CC99"/>
                </a:solidFill>
                <a:uFill>
                  <a:solidFill>
                    <a:srgbClr val="FF0066"/>
                  </a:solidFill>
                </a:uFill>
                <a:cs typeface="+mn-cs"/>
              </a:rPr>
              <a:t>Students </a:t>
            </a:r>
            <a:r>
              <a:rPr lang="en-US" sz="2000" dirty="0">
                <a:solidFill>
                  <a:srgbClr val="00CC99"/>
                </a:solidFill>
                <a:uFill>
                  <a:solidFill>
                    <a:srgbClr val="FF0066"/>
                  </a:solidFill>
                </a:uFill>
                <a:cs typeface="+mn-cs"/>
              </a:rPr>
              <a:t>in </a:t>
            </a:r>
            <a:r>
              <a:rPr lang="en-US" sz="2000" dirty="0">
                <a:solidFill>
                  <a:srgbClr val="00CC99"/>
                </a:solidFill>
                <a:uFill>
                  <a:solidFill>
                    <a:srgbClr val="FF0066"/>
                  </a:solidFill>
                </a:uFill>
                <a:cs typeface="+mn-cs"/>
              </a:rPr>
              <a:t>8</a:t>
            </a:r>
            <a:r>
              <a:rPr lang="en-US" sz="2000" baseline="30000" dirty="0">
                <a:solidFill>
                  <a:srgbClr val="00CC99"/>
                </a:solidFill>
                <a:uFill>
                  <a:solidFill>
                    <a:srgbClr val="FF0066"/>
                  </a:solidFill>
                </a:uFill>
                <a:cs typeface="+mn-cs"/>
              </a:rPr>
              <a:t>th</a:t>
            </a:r>
            <a:r>
              <a:rPr lang="en-US" sz="2000" dirty="0">
                <a:solidFill>
                  <a:srgbClr val="00CC99"/>
                </a:solidFill>
                <a:uFill>
                  <a:solidFill>
                    <a:srgbClr val="FF0066"/>
                  </a:solidFill>
                </a:uFill>
                <a:cs typeface="+mn-cs"/>
              </a:rPr>
              <a:t> grade represent the history of the APPLE company in their </a:t>
            </a:r>
            <a:r>
              <a:rPr lang="en-US" sz="2000" dirty="0">
                <a:solidFill>
                  <a:srgbClr val="00CC99"/>
                </a:solidFill>
                <a:uFill>
                  <a:solidFill>
                    <a:srgbClr val="FF0066"/>
                  </a:solidFill>
                </a:uFill>
                <a:cs typeface="+mn-cs"/>
              </a:rPr>
              <a:t>presentations </a:t>
            </a:r>
            <a:r>
              <a:rPr lang="en-US" sz="2000" dirty="0">
                <a:solidFill>
                  <a:srgbClr val="00CC99"/>
                </a:solidFill>
                <a:uFill>
                  <a:solidFill>
                    <a:srgbClr val="FF0066"/>
                  </a:solidFill>
                </a:uFill>
                <a:cs typeface="+mn-cs"/>
              </a:rPr>
              <a:t>and </a:t>
            </a:r>
            <a:r>
              <a:rPr lang="en-US" sz="2000" dirty="0">
                <a:solidFill>
                  <a:srgbClr val="00CC99"/>
                </a:solidFill>
                <a:uFill>
                  <a:solidFill>
                    <a:srgbClr val="FF0066"/>
                  </a:solidFill>
                </a:uFill>
                <a:cs typeface="+mn-cs"/>
              </a:rPr>
              <a:t>Web-sites.</a:t>
            </a:r>
            <a:endParaRPr lang="en-US" sz="2000" dirty="0">
              <a:solidFill>
                <a:srgbClr val="00CC99"/>
              </a:solidFill>
              <a:uFill>
                <a:solidFill>
                  <a:srgbClr val="FF0066"/>
                </a:solidFill>
              </a:uFill>
              <a:cs typeface="+mn-cs"/>
            </a:endParaRPr>
          </a:p>
        </p:txBody>
      </p:sp>
      <p:pic>
        <p:nvPicPr>
          <p:cNvPr id="9221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349500"/>
            <a:ext cx="18002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2-Point Star 5"/>
          <p:cNvSpPr/>
          <p:nvPr/>
        </p:nvSpPr>
        <p:spPr bwMode="auto">
          <a:xfrm>
            <a:off x="7812088" y="260350"/>
            <a:ext cx="863600" cy="865188"/>
          </a:xfrm>
          <a:prstGeom prst="star12">
            <a:avLst>
              <a:gd name="adj" fmla="val 26918"/>
            </a:avLst>
          </a:prstGeom>
          <a:solidFill>
            <a:srgbClr val="FFFF00"/>
          </a:solidFill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0066"/>
                </a:solidFill>
                <a:cs typeface="+mn-cs"/>
              </a:rPr>
              <a:t>2</a:t>
            </a:r>
            <a:endParaRPr lang="bg-BG" b="1" dirty="0">
              <a:solidFill>
                <a:srgbClr val="FF0066"/>
              </a:solidFill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6"/>
          <p:cNvPicPr preferRelativeResize="0"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196975"/>
            <a:ext cx="3744913" cy="2816225"/>
          </a:xfrm>
          <a:ln>
            <a:solidFill>
              <a:srgbClr val="00CC99"/>
            </a:solidFill>
            <a:miter lim="800000"/>
            <a:headEnd/>
            <a:tailEnd/>
          </a:ln>
        </p:spPr>
      </p:pic>
      <p:sp>
        <p:nvSpPr>
          <p:cNvPr id="10243" name="Rectangle 21"/>
          <p:cNvSpPr>
            <a:spLocks noGrp="1" noChangeArrowheads="1"/>
          </p:cNvSpPr>
          <p:nvPr>
            <p:ph type="body" sz="half" idx="3"/>
          </p:nvPr>
        </p:nvSpPr>
        <p:spPr>
          <a:xfrm>
            <a:off x="4494213" y="620713"/>
            <a:ext cx="4038600" cy="3960812"/>
          </a:xfrm>
          <a:ln>
            <a:solidFill>
              <a:srgbClr val="00CC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endParaRPr lang="en-US" sz="240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accent2"/>
                </a:solidFill>
              </a:rPr>
              <a:t>	Formatting in wikispace also helped me to </a:t>
            </a:r>
            <a:r>
              <a:rPr lang="en-US" sz="2400" smtClean="0">
                <a:solidFill>
                  <a:srgbClr val="FF0066"/>
                </a:solidFill>
              </a:rPr>
              <a:t>fill the contents in the school site </a:t>
            </a:r>
            <a:r>
              <a:rPr lang="en-US" sz="2400" smtClean="0">
                <a:solidFill>
                  <a:schemeClr val="accent2"/>
                </a:solidFill>
              </a:rPr>
              <a:t>– tidy and with color. </a:t>
            </a:r>
          </a:p>
          <a:p>
            <a:pPr eaLnBrk="1" hangingPunct="1">
              <a:buFontTx/>
              <a:buNone/>
            </a:pPr>
            <a:endParaRPr lang="en-US" sz="240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accent2"/>
                </a:solidFill>
              </a:rPr>
              <a:t>For example:</a:t>
            </a: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accent2"/>
                </a:solidFill>
                <a:hlinkClick r:id="rId3"/>
              </a:rPr>
              <a:t>http://ntbg.bg/?p=pou</a:t>
            </a:r>
            <a:r>
              <a:rPr lang="en-US" sz="2400" smtClean="0">
                <a:solidFill>
                  <a:schemeClr val="accent2"/>
                </a:solidFill>
              </a:rPr>
              <a:t> in</a:t>
            </a: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accent2"/>
                </a:solidFill>
                <a:hlinkClick r:id="rId4"/>
              </a:rPr>
              <a:t>ntbg.bg</a:t>
            </a:r>
            <a:endParaRPr lang="bg-BG" sz="2400" smtClean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750" y="4868863"/>
            <a:ext cx="7993063" cy="1016000"/>
          </a:xfrm>
          <a:prstGeom prst="rect">
            <a:avLst/>
          </a:prstGeom>
          <a:gradFill>
            <a:gsLst>
              <a:gs pos="0">
                <a:schemeClr val="accent3">
                  <a:lumMod val="85000"/>
                  <a:alpha val="39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u="sng" dirty="0">
                <a:solidFill>
                  <a:srgbClr val="00CC99"/>
                </a:solidFill>
                <a:uFill>
                  <a:solidFill>
                    <a:srgbClr val="FF0066"/>
                  </a:solidFill>
                </a:uFill>
                <a:cs typeface="+mn-cs"/>
              </a:rPr>
              <a:t>Translation of the page:</a:t>
            </a:r>
          </a:p>
          <a:p>
            <a:pPr>
              <a:defRPr/>
            </a:pPr>
            <a:endParaRPr lang="en-US" sz="2000" u="sng" dirty="0">
              <a:solidFill>
                <a:srgbClr val="00CC99"/>
              </a:solidFill>
              <a:uFill>
                <a:solidFill>
                  <a:srgbClr val="FF0066"/>
                </a:solidFill>
              </a:uFill>
              <a:cs typeface="+mn-cs"/>
            </a:endParaRPr>
          </a:p>
          <a:p>
            <a:pPr>
              <a:defRPr/>
            </a:pPr>
            <a:r>
              <a:rPr lang="en-US" sz="2000" dirty="0">
                <a:solidFill>
                  <a:srgbClr val="00CC99"/>
                </a:solidFill>
                <a:uFill>
                  <a:solidFill>
                    <a:srgbClr val="FF0066"/>
                  </a:solidFill>
                </a:uFill>
                <a:cs typeface="+mn-cs"/>
              </a:rPr>
              <a:t>There are </a:t>
            </a:r>
            <a:r>
              <a:rPr lang="en-US" sz="2000" dirty="0">
                <a:solidFill>
                  <a:srgbClr val="00CC99"/>
                </a:solidFill>
                <a:uFill>
                  <a:solidFill>
                    <a:srgbClr val="FF0066"/>
                  </a:solidFill>
                </a:uFill>
                <a:cs typeface="+mn-cs"/>
              </a:rPr>
              <a:t>published </a:t>
            </a:r>
            <a:r>
              <a:rPr lang="en-US" sz="2000" dirty="0">
                <a:solidFill>
                  <a:srgbClr val="00CC99"/>
                </a:solidFill>
                <a:uFill>
                  <a:solidFill>
                    <a:srgbClr val="FF0066"/>
                  </a:solidFill>
                </a:uFill>
                <a:cs typeface="+mn-cs"/>
              </a:rPr>
              <a:t>some students’ sites.</a:t>
            </a:r>
          </a:p>
        </p:txBody>
      </p:sp>
      <p:sp>
        <p:nvSpPr>
          <p:cNvPr id="5" name="12-Point Star 4"/>
          <p:cNvSpPr/>
          <p:nvPr/>
        </p:nvSpPr>
        <p:spPr bwMode="auto">
          <a:xfrm>
            <a:off x="7596188" y="2636838"/>
            <a:ext cx="863600" cy="863600"/>
          </a:xfrm>
          <a:prstGeom prst="star12">
            <a:avLst>
              <a:gd name="adj" fmla="val 26918"/>
            </a:avLst>
          </a:prstGeom>
          <a:solidFill>
            <a:srgbClr val="FFFF00"/>
          </a:solidFill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0066"/>
                </a:solidFill>
                <a:cs typeface="+mn-cs"/>
              </a:rPr>
              <a:t>3</a:t>
            </a:r>
            <a:endParaRPr lang="bg-BG" b="1" dirty="0">
              <a:solidFill>
                <a:srgbClr val="FF0066"/>
              </a:solidFill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1682</TotalTime>
  <Words>233</Words>
  <Application>Microsoft Office PowerPoint</Application>
  <PresentationFormat>On-screen Show (4:3)</PresentationFormat>
  <Paragraphs>103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Default Design</vt:lpstr>
      <vt:lpstr>VLEH WORKSHOP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LIST OF MY ORGANISATIONS</vt:lpstr>
      <vt:lpstr>THANK YOU FOR YOUR ATTENTION, FOR EVERYTHING YOU HAVE TAUGHT ME AND FOR FRIENDSHIP</vt:lpstr>
    </vt:vector>
  </TitlesOfParts>
  <Company>NPGPTO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Web дизайн с елементи на графична обработка</dc:title>
  <dc:creator>Administrator</dc:creator>
  <cp:lastModifiedBy>Kadife</cp:lastModifiedBy>
  <cp:revision>168</cp:revision>
  <dcterms:created xsi:type="dcterms:W3CDTF">2010-06-22T06:29:55Z</dcterms:created>
  <dcterms:modified xsi:type="dcterms:W3CDTF">2011-08-29T18:37:13Z</dcterms:modified>
</cp:coreProperties>
</file>