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</p:sldMasterIdLst>
  <p:sldIdLst>
    <p:sldId id="256" r:id="rId2"/>
    <p:sldId id="257" r:id="rId3"/>
    <p:sldId id="269" r:id="rId4"/>
    <p:sldId id="267" r:id="rId5"/>
    <p:sldId id="268" r:id="rId6"/>
    <p:sldId id="270" r:id="rId7"/>
    <p:sldId id="271" r:id="rId8"/>
    <p:sldId id="273" r:id="rId9"/>
    <p:sldId id="274" r:id="rId10"/>
    <p:sldId id="275" r:id="rId11"/>
    <p:sldId id="276" r:id="rId12"/>
    <p:sldId id="272" r:id="rId13"/>
    <p:sldId id="262" r:id="rId14"/>
    <p:sldId id="263" r:id="rId15"/>
    <p:sldId id="264" r:id="rId16"/>
    <p:sldId id="277" r:id="rId17"/>
    <p:sldId id="278" r:id="rId18"/>
    <p:sldId id="266" r:id="rId19"/>
    <p:sldId id="265" r:id="rId20"/>
    <p:sldId id="258" r:id="rId21"/>
    <p:sldId id="284" r:id="rId22"/>
    <p:sldId id="279" r:id="rId23"/>
    <p:sldId id="285" r:id="rId24"/>
    <p:sldId id="293" r:id="rId25"/>
    <p:sldId id="292" r:id="rId26"/>
    <p:sldId id="291" r:id="rId27"/>
    <p:sldId id="290" r:id="rId28"/>
    <p:sldId id="289" r:id="rId29"/>
    <p:sldId id="261" r:id="rId30"/>
    <p:sldId id="260" r:id="rId31"/>
    <p:sldId id="29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etse van der Ree" initials="SvdR" lastIdx="2" clrIdx="0">
    <p:extLst>
      <p:ext uri="{19B8F6BF-5375-455C-9EA6-DF929625EA0E}">
        <p15:presenceInfo xmlns:p15="http://schemas.microsoft.com/office/powerpoint/2012/main" userId="1395a3e2cda5238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9D52-8E7A-425C-BB94-E2961AC98494}" type="datetimeFigureOut">
              <a:rPr lang="nl-NL" smtClean="0"/>
              <a:t>19-5-2020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7985-A5DA-4317-9024-9ADF101E7D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3344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9D52-8E7A-425C-BB94-E2961AC98494}" type="datetimeFigureOut">
              <a:rPr lang="nl-NL" smtClean="0"/>
              <a:t>19-5-2020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7985-A5DA-4317-9024-9ADF101E7D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05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9D52-8E7A-425C-BB94-E2961AC98494}" type="datetimeFigureOut">
              <a:rPr lang="nl-NL" smtClean="0"/>
              <a:t>19-5-2020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7985-A5DA-4317-9024-9ADF101E7D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41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9D52-8E7A-425C-BB94-E2961AC98494}" type="datetimeFigureOut">
              <a:rPr lang="nl-NL" smtClean="0"/>
              <a:t>19-5-2020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7985-A5DA-4317-9024-9ADF101E7D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70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9D52-8E7A-425C-BB94-E2961AC98494}" type="datetimeFigureOut">
              <a:rPr lang="nl-NL" smtClean="0"/>
              <a:t>19-5-2020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7985-A5DA-4317-9024-9ADF101E7D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3016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9D52-8E7A-425C-BB94-E2961AC98494}" type="datetimeFigureOut">
              <a:rPr lang="nl-NL" smtClean="0"/>
              <a:t>19-5-2020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7985-A5DA-4317-9024-9ADF101E7D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711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9D52-8E7A-425C-BB94-E2961AC98494}" type="datetimeFigureOut">
              <a:rPr lang="nl-NL" smtClean="0"/>
              <a:t>19-5-2020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7985-A5DA-4317-9024-9ADF101E7DB7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7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9D52-8E7A-425C-BB94-E2961AC98494}" type="datetimeFigureOut">
              <a:rPr lang="nl-NL" smtClean="0"/>
              <a:t>19-5-2020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7985-A5DA-4317-9024-9ADF101E7D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035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9D52-8E7A-425C-BB94-E2961AC98494}" type="datetimeFigureOut">
              <a:rPr lang="nl-NL" smtClean="0"/>
              <a:t>19-5-2020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7985-A5DA-4317-9024-9ADF101E7D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038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9D52-8E7A-425C-BB94-E2961AC98494}" type="datetimeFigureOut">
              <a:rPr lang="nl-NL" smtClean="0"/>
              <a:t>19-5-2020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7985-A5DA-4317-9024-9ADF101E7D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927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2479D52-8E7A-425C-BB94-E2961AC98494}" type="datetimeFigureOut">
              <a:rPr lang="nl-NL" smtClean="0"/>
              <a:t>19-5-2020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7985-A5DA-4317-9024-9ADF101E7D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552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2479D52-8E7A-425C-BB94-E2961AC98494}" type="datetimeFigureOut">
              <a:rPr lang="nl-NL" smtClean="0"/>
              <a:t>19-5-2020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BC27985-A5DA-4317-9024-9ADF101E7D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645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3.jpe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2.jpeg"/><Relationship Id="rId5" Type="http://schemas.openxmlformats.org/officeDocument/2006/relationships/image" Target="../media/image15.png"/><Relationship Id="rId15" Type="http://schemas.openxmlformats.org/officeDocument/2006/relationships/image" Target="../media/image17.png"/><Relationship Id="rId10" Type="http://schemas.openxmlformats.org/officeDocument/2006/relationships/image" Target="../media/image21.jpeg"/><Relationship Id="rId4" Type="http://schemas.openxmlformats.org/officeDocument/2006/relationships/image" Target="../media/image14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sa5OBhXz-Q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BE1E4D-8353-4FB8-9ED5-D05CD11051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EB4128A-9CB3-48E7-A105-8B4404FC33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8" name="Picture 4" descr="Image result for earth">
            <a:extLst>
              <a:ext uri="{FF2B5EF4-FFF2-40B4-BE49-F238E27FC236}">
                <a16:creationId xmlns:a16="http://schemas.microsoft.com/office/drawing/2014/main" id="{A472F919-3DC8-4FB4-99CD-09D0634A5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767" y="-102394"/>
            <a:ext cx="12611534" cy="706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89EC31B-7839-4656-AC8F-9D46335D1E68}"/>
              </a:ext>
            </a:extLst>
          </p:cNvPr>
          <p:cNvSpPr txBox="1"/>
          <p:nvPr/>
        </p:nvSpPr>
        <p:spPr>
          <a:xfrm>
            <a:off x="4006453" y="257175"/>
            <a:ext cx="41790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 err="1"/>
              <a:t>Ecosystems</a:t>
            </a:r>
            <a:endParaRPr lang="nl-NL" sz="66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59DB423-9FC4-4197-9C11-584DBC8F124F}"/>
              </a:ext>
            </a:extLst>
          </p:cNvPr>
          <p:cNvSpPr txBox="1"/>
          <p:nvPr/>
        </p:nvSpPr>
        <p:spPr>
          <a:xfrm>
            <a:off x="8867775" y="5953250"/>
            <a:ext cx="3324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European </a:t>
            </a:r>
            <a:r>
              <a:rPr lang="nl-NL" dirty="0" err="1"/>
              <a:t>Youth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Environment</a:t>
            </a:r>
          </a:p>
          <a:p>
            <a:r>
              <a:rPr lang="nl-NL" dirty="0"/>
              <a:t>Sietse van der Ree</a:t>
            </a:r>
          </a:p>
        </p:txBody>
      </p:sp>
    </p:spTree>
    <p:extLst>
      <p:ext uri="{BB962C8B-B14F-4D97-AF65-F5344CB8AC3E}">
        <p14:creationId xmlns:p14="http://schemas.microsoft.com/office/powerpoint/2010/main" val="1130436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5B92CFBB-6C70-49B5-BF1C-1B61A9F02394}"/>
              </a:ext>
            </a:extLst>
          </p:cNvPr>
          <p:cNvGrpSpPr/>
          <p:nvPr/>
        </p:nvGrpSpPr>
        <p:grpSpPr>
          <a:xfrm>
            <a:off x="-66675" y="-266701"/>
            <a:ext cx="15254969" cy="7124701"/>
            <a:chOff x="-66675" y="-266701"/>
            <a:chExt cx="15254969" cy="7124701"/>
          </a:xfrm>
        </p:grpSpPr>
        <p:pic>
          <p:nvPicPr>
            <p:cNvPr id="8194" name="Picture 2" descr="Image result for cane toad australia">
              <a:extLst>
                <a:ext uri="{FF2B5EF4-FFF2-40B4-BE49-F238E27FC236}">
                  <a16:creationId xmlns:a16="http://schemas.microsoft.com/office/drawing/2014/main" id="{93C2C896-ED90-43D4-982F-F788EFF09A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31" r="36100"/>
            <a:stretch/>
          </p:blipFill>
          <p:spPr bwMode="auto">
            <a:xfrm>
              <a:off x="-66675" y="-266701"/>
              <a:ext cx="5076825" cy="7124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Image result for crocodile vs cane toad">
              <a:extLst>
                <a:ext uri="{FF2B5EF4-FFF2-40B4-BE49-F238E27FC236}">
                  <a16:creationId xmlns:a16="http://schemas.microsoft.com/office/drawing/2014/main" id="{CC6B62EB-8E23-489A-9EAF-76012A6ED8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0150" y="-266701"/>
              <a:ext cx="10178144" cy="7124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6623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4C17D6C5-E004-43C1-B1BE-D22D998C71C4}"/>
              </a:ext>
            </a:extLst>
          </p:cNvPr>
          <p:cNvGrpSpPr/>
          <p:nvPr/>
        </p:nvGrpSpPr>
        <p:grpSpPr>
          <a:xfrm>
            <a:off x="-130175" y="0"/>
            <a:ext cx="12389717" cy="6858000"/>
            <a:chOff x="-130175" y="0"/>
            <a:chExt cx="12389717" cy="6858000"/>
          </a:xfrm>
        </p:grpSpPr>
        <p:pic>
          <p:nvPicPr>
            <p:cNvPr id="9218" name="Picture 2" descr="Image result for stad met mensen">
              <a:extLst>
                <a:ext uri="{FF2B5EF4-FFF2-40B4-BE49-F238E27FC236}">
                  <a16:creationId xmlns:a16="http://schemas.microsoft.com/office/drawing/2014/main" id="{6F307C16-D0AD-4C9B-931A-730CC9FC2A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0175" y="0"/>
              <a:ext cx="6190356" cy="41243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9222" name="Picture 6" descr="Image result for wegen">
              <a:extLst>
                <a:ext uri="{FF2B5EF4-FFF2-40B4-BE49-F238E27FC236}">
                  <a16:creationId xmlns:a16="http://schemas.microsoft.com/office/drawing/2014/main" id="{A46E6333-AFF5-4C5C-A657-7C9147C31A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416" y="3428999"/>
              <a:ext cx="7666584" cy="34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9224" name="Picture 8" descr="Image result for bestrating">
              <a:extLst>
                <a:ext uri="{FF2B5EF4-FFF2-40B4-BE49-F238E27FC236}">
                  <a16:creationId xmlns:a16="http://schemas.microsoft.com/office/drawing/2014/main" id="{90843C55-A1E9-443B-B9AC-282BAFDF95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0175" y="2952750"/>
              <a:ext cx="5207000" cy="39052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9220" name="Picture 4" descr="Image result for industrie">
              <a:extLst>
                <a:ext uri="{FF2B5EF4-FFF2-40B4-BE49-F238E27FC236}">
                  <a16:creationId xmlns:a16="http://schemas.microsoft.com/office/drawing/2014/main" id="{7560117C-6F6E-4D1E-80A9-CAF33AF0B6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644" y="0"/>
              <a:ext cx="7152898" cy="40195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950758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65F36775-F1F0-49A6-8F32-7EE054728A57}"/>
              </a:ext>
            </a:extLst>
          </p:cNvPr>
          <p:cNvGrpSpPr/>
          <p:nvPr/>
        </p:nvGrpSpPr>
        <p:grpSpPr>
          <a:xfrm>
            <a:off x="4636070" y="950711"/>
            <a:ext cx="2621907" cy="1963900"/>
            <a:chOff x="1315259" y="849312"/>
            <a:chExt cx="9124141" cy="5856288"/>
          </a:xfrm>
        </p:grpSpPr>
        <p:pic>
          <p:nvPicPr>
            <p:cNvPr id="13" name="Picture 2" descr="Related image">
              <a:extLst>
                <a:ext uri="{FF2B5EF4-FFF2-40B4-BE49-F238E27FC236}">
                  <a16:creationId xmlns:a16="http://schemas.microsoft.com/office/drawing/2014/main" id="{786386EA-A8AF-4D70-9A2E-A1B1B517B4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845" y="3832357"/>
              <a:ext cx="2704307" cy="2873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Image result for zon tekening">
              <a:extLst>
                <a:ext uri="{FF2B5EF4-FFF2-40B4-BE49-F238E27FC236}">
                  <a16:creationId xmlns:a16="http://schemas.microsoft.com/office/drawing/2014/main" id="{291DDF87-F1E2-47CD-9083-050418E413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7675" y="849312"/>
              <a:ext cx="2371725" cy="237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Image result for regen tekening">
              <a:extLst>
                <a:ext uri="{FF2B5EF4-FFF2-40B4-BE49-F238E27FC236}">
                  <a16:creationId xmlns:a16="http://schemas.microsoft.com/office/drawing/2014/main" id="{B39F9B8A-DBBF-4453-A257-91EB4DCF79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5259" y="956469"/>
              <a:ext cx="3047192" cy="2157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Pijl: rechts 15">
              <a:extLst>
                <a:ext uri="{FF2B5EF4-FFF2-40B4-BE49-F238E27FC236}">
                  <a16:creationId xmlns:a16="http://schemas.microsoft.com/office/drawing/2014/main" id="{E0363C90-B5E6-4803-9521-47E95983105A}"/>
                </a:ext>
              </a:extLst>
            </p:cNvPr>
            <p:cNvSpPr/>
            <p:nvPr/>
          </p:nvSpPr>
          <p:spPr>
            <a:xfrm rot="2758971">
              <a:off x="3877329" y="3456706"/>
              <a:ext cx="764327" cy="2566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Pijl: rechts 16">
              <a:extLst>
                <a:ext uri="{FF2B5EF4-FFF2-40B4-BE49-F238E27FC236}">
                  <a16:creationId xmlns:a16="http://schemas.microsoft.com/office/drawing/2014/main" id="{5567ECAC-C35E-44A8-A11B-ED8779601881}"/>
                </a:ext>
              </a:extLst>
            </p:cNvPr>
            <p:cNvSpPr/>
            <p:nvPr/>
          </p:nvSpPr>
          <p:spPr>
            <a:xfrm rot="7865730">
              <a:off x="7540413" y="3508633"/>
              <a:ext cx="764327" cy="2566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F0459A6D-0AD3-48D1-A13F-B881224AD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3821" y="1961527"/>
            <a:ext cx="1682524" cy="1667018"/>
          </a:xfrm>
          <a:prstGeom prst="rect">
            <a:avLst/>
          </a:prstGeom>
        </p:spPr>
      </p:pic>
      <p:grpSp>
        <p:nvGrpSpPr>
          <p:cNvPr id="5124" name="Groep 5123">
            <a:extLst>
              <a:ext uri="{FF2B5EF4-FFF2-40B4-BE49-F238E27FC236}">
                <a16:creationId xmlns:a16="http://schemas.microsoft.com/office/drawing/2014/main" id="{222E38D9-F957-46DD-8719-0F237B4B581B}"/>
              </a:ext>
            </a:extLst>
          </p:cNvPr>
          <p:cNvGrpSpPr/>
          <p:nvPr/>
        </p:nvGrpSpPr>
        <p:grpSpPr>
          <a:xfrm>
            <a:off x="2876550" y="1961525"/>
            <a:ext cx="1683676" cy="1667018"/>
            <a:chOff x="3174690" y="1961525"/>
            <a:chExt cx="1385535" cy="1667018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B747CC1B-6EF6-469D-A328-219EDE84C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74690" y="1961525"/>
              <a:ext cx="1385535" cy="1667018"/>
            </a:xfrm>
            <a:prstGeom prst="rect">
              <a:avLst/>
            </a:prstGeom>
          </p:spPr>
        </p:pic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15EAF118-DBDB-4250-A400-EA1429CF631C}"/>
                </a:ext>
              </a:extLst>
            </p:cNvPr>
            <p:cNvSpPr txBox="1"/>
            <p:nvPr/>
          </p:nvSpPr>
          <p:spPr>
            <a:xfrm>
              <a:off x="3564965" y="2219094"/>
              <a:ext cx="741693" cy="650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N</a:t>
              </a:r>
              <a:r>
                <a:rPr lang="nl-NL" sz="1400" dirty="0"/>
                <a:t>2</a:t>
              </a:r>
              <a:endParaRPr lang="nl-NL" sz="4000" dirty="0"/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9239B792-4A83-4466-828A-33A6F806C869}"/>
                </a:ext>
              </a:extLst>
            </p:cNvPr>
            <p:cNvSpPr txBox="1"/>
            <p:nvPr/>
          </p:nvSpPr>
          <p:spPr>
            <a:xfrm>
              <a:off x="3441391" y="2971810"/>
              <a:ext cx="1015496" cy="311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dirty="0" err="1"/>
                <a:t>Nitrogen</a:t>
              </a:r>
              <a:endParaRPr lang="nl-NL" dirty="0"/>
            </a:p>
          </p:txBody>
        </p:sp>
      </p:grpSp>
      <p:sp>
        <p:nvSpPr>
          <p:cNvPr id="11" name="Pijl: rechts 10">
            <a:extLst>
              <a:ext uri="{FF2B5EF4-FFF2-40B4-BE49-F238E27FC236}">
                <a16:creationId xmlns:a16="http://schemas.microsoft.com/office/drawing/2014/main" id="{40A0A4C1-7FC3-401C-B062-570D57CE5A1A}"/>
              </a:ext>
            </a:extLst>
          </p:cNvPr>
          <p:cNvSpPr/>
          <p:nvPr/>
        </p:nvSpPr>
        <p:spPr>
          <a:xfrm rot="21164768">
            <a:off x="4668997" y="2319414"/>
            <a:ext cx="705854" cy="337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1D0DD2DC-7B64-4A17-BA8B-99CCB650259F}"/>
              </a:ext>
            </a:extLst>
          </p:cNvPr>
          <p:cNvSpPr/>
          <p:nvPr/>
        </p:nvSpPr>
        <p:spPr>
          <a:xfrm rot="11407869">
            <a:off x="6564281" y="2318599"/>
            <a:ext cx="705854" cy="379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DAB6B639-57C5-42DC-8D10-14F968E85E28}"/>
              </a:ext>
            </a:extLst>
          </p:cNvPr>
          <p:cNvSpPr txBox="1">
            <a:spLocks/>
          </p:cNvSpPr>
          <p:nvPr/>
        </p:nvSpPr>
        <p:spPr bwMode="black">
          <a:xfrm>
            <a:off x="0" y="0"/>
            <a:ext cx="12192000" cy="76358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Ecosystems</a:t>
            </a:r>
            <a:endParaRPr lang="nl-NL" dirty="0"/>
          </a:p>
        </p:txBody>
      </p:sp>
      <p:pic>
        <p:nvPicPr>
          <p:cNvPr id="5122" name="Picture 2" descr="Image result for Bosbrand">
            <a:extLst>
              <a:ext uri="{FF2B5EF4-FFF2-40B4-BE49-F238E27FC236}">
                <a16:creationId xmlns:a16="http://schemas.microsoft.com/office/drawing/2014/main" id="{66346DFE-2A5D-4321-A0CA-D6894C763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40" y="4850275"/>
            <a:ext cx="1838318" cy="133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5AE77108-340F-4F9C-98A7-9EDA4E7D6FB5}"/>
              </a:ext>
            </a:extLst>
          </p:cNvPr>
          <p:cNvSpPr txBox="1"/>
          <p:nvPr/>
        </p:nvSpPr>
        <p:spPr>
          <a:xfrm>
            <a:off x="190726" y="6144696"/>
            <a:ext cx="1377367" cy="275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Bushfires</a:t>
            </a:r>
            <a:endParaRPr lang="nl-NL" dirty="0"/>
          </a:p>
        </p:txBody>
      </p:sp>
      <p:pic>
        <p:nvPicPr>
          <p:cNvPr id="22" name="Picture 2" descr="Related image">
            <a:extLst>
              <a:ext uri="{FF2B5EF4-FFF2-40B4-BE49-F238E27FC236}">
                <a16:creationId xmlns:a16="http://schemas.microsoft.com/office/drawing/2014/main" id="{274E5E81-D879-46F4-8575-8154F0C4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579" y="4856542"/>
            <a:ext cx="2373868" cy="133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ep 22">
            <a:extLst>
              <a:ext uri="{FF2B5EF4-FFF2-40B4-BE49-F238E27FC236}">
                <a16:creationId xmlns:a16="http://schemas.microsoft.com/office/drawing/2014/main" id="{42ABDE19-2A14-4F13-BE77-0F973620212B}"/>
              </a:ext>
            </a:extLst>
          </p:cNvPr>
          <p:cNvGrpSpPr/>
          <p:nvPr/>
        </p:nvGrpSpPr>
        <p:grpSpPr>
          <a:xfrm>
            <a:off x="4638701" y="4858509"/>
            <a:ext cx="2472353" cy="1337191"/>
            <a:chOff x="-66675" y="-266701"/>
            <a:chExt cx="15254969" cy="7124701"/>
          </a:xfrm>
        </p:grpSpPr>
        <p:pic>
          <p:nvPicPr>
            <p:cNvPr id="24" name="Picture 2" descr="Image result for cane toad australia">
              <a:extLst>
                <a:ext uri="{FF2B5EF4-FFF2-40B4-BE49-F238E27FC236}">
                  <a16:creationId xmlns:a16="http://schemas.microsoft.com/office/drawing/2014/main" id="{F6D8C712-A9DD-48BF-AF3F-4B0D890075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31" r="36100"/>
            <a:stretch/>
          </p:blipFill>
          <p:spPr bwMode="auto">
            <a:xfrm>
              <a:off x="-66675" y="-266701"/>
              <a:ext cx="5076825" cy="7124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Image result for crocodile vs cane toad">
              <a:extLst>
                <a:ext uri="{FF2B5EF4-FFF2-40B4-BE49-F238E27FC236}">
                  <a16:creationId xmlns:a16="http://schemas.microsoft.com/office/drawing/2014/main" id="{6BD4D850-53CE-48F3-A9C2-025D5C15FA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0150" y="-266701"/>
              <a:ext cx="10178144" cy="7124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ep 25">
            <a:extLst>
              <a:ext uri="{FF2B5EF4-FFF2-40B4-BE49-F238E27FC236}">
                <a16:creationId xmlns:a16="http://schemas.microsoft.com/office/drawing/2014/main" id="{2B3257A8-7D54-42CF-848D-10706C206B44}"/>
              </a:ext>
            </a:extLst>
          </p:cNvPr>
          <p:cNvGrpSpPr/>
          <p:nvPr/>
        </p:nvGrpSpPr>
        <p:grpSpPr>
          <a:xfrm>
            <a:off x="7223510" y="4885426"/>
            <a:ext cx="2415203" cy="1337191"/>
            <a:chOff x="-130175" y="0"/>
            <a:chExt cx="12389717" cy="6858000"/>
          </a:xfrm>
        </p:grpSpPr>
        <p:pic>
          <p:nvPicPr>
            <p:cNvPr id="27" name="Picture 2" descr="Image result for stad met mensen">
              <a:extLst>
                <a:ext uri="{FF2B5EF4-FFF2-40B4-BE49-F238E27FC236}">
                  <a16:creationId xmlns:a16="http://schemas.microsoft.com/office/drawing/2014/main" id="{2640D894-C398-4D21-A590-19D8C5CB8B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0175" y="0"/>
              <a:ext cx="6190356" cy="41243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28" name="Picture 6" descr="Image result for wegen">
              <a:extLst>
                <a:ext uri="{FF2B5EF4-FFF2-40B4-BE49-F238E27FC236}">
                  <a16:creationId xmlns:a16="http://schemas.microsoft.com/office/drawing/2014/main" id="{D4F3DBCF-647E-4019-A609-CB7677018C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416" y="3428999"/>
              <a:ext cx="7666584" cy="34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29" name="Picture 8" descr="Image result for bestrating">
              <a:extLst>
                <a:ext uri="{FF2B5EF4-FFF2-40B4-BE49-F238E27FC236}">
                  <a16:creationId xmlns:a16="http://schemas.microsoft.com/office/drawing/2014/main" id="{7B7E57DE-3DFA-465E-92DE-CB952217BC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0175" y="2952750"/>
              <a:ext cx="5207000" cy="39052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30" name="Picture 4" descr="Image result for industrie">
              <a:extLst>
                <a:ext uri="{FF2B5EF4-FFF2-40B4-BE49-F238E27FC236}">
                  <a16:creationId xmlns:a16="http://schemas.microsoft.com/office/drawing/2014/main" id="{8534F94F-5210-47CD-B313-42394E7F7D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644" y="0"/>
              <a:ext cx="7152898" cy="40195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21" name="Tekstvak 20">
            <a:extLst>
              <a:ext uri="{FF2B5EF4-FFF2-40B4-BE49-F238E27FC236}">
                <a16:creationId xmlns:a16="http://schemas.microsoft.com/office/drawing/2014/main" id="{FDD54ADD-8D82-4AC0-862D-7188329A8AA9}"/>
              </a:ext>
            </a:extLst>
          </p:cNvPr>
          <p:cNvSpPr txBox="1"/>
          <p:nvPr/>
        </p:nvSpPr>
        <p:spPr>
          <a:xfrm>
            <a:off x="2178668" y="6170479"/>
            <a:ext cx="1566026" cy="37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Floods</a:t>
            </a:r>
            <a:endParaRPr lang="nl-NL" dirty="0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F4F26AC5-28BE-4C89-B303-B0A850B86D1B}"/>
              </a:ext>
            </a:extLst>
          </p:cNvPr>
          <p:cNvSpPr txBox="1"/>
          <p:nvPr/>
        </p:nvSpPr>
        <p:spPr>
          <a:xfrm>
            <a:off x="4756489" y="6175554"/>
            <a:ext cx="1750172" cy="37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Exotic</a:t>
            </a:r>
            <a:r>
              <a:rPr lang="nl-NL" dirty="0"/>
              <a:t> species</a:t>
            </a:r>
          </a:p>
        </p:txBody>
      </p:sp>
      <p:sp>
        <p:nvSpPr>
          <p:cNvPr id="5120" name="Tekstvak 5119">
            <a:extLst>
              <a:ext uri="{FF2B5EF4-FFF2-40B4-BE49-F238E27FC236}">
                <a16:creationId xmlns:a16="http://schemas.microsoft.com/office/drawing/2014/main" id="{52586A84-5648-4BE0-B185-EB10EE88D864}"/>
              </a:ext>
            </a:extLst>
          </p:cNvPr>
          <p:cNvSpPr txBox="1"/>
          <p:nvPr/>
        </p:nvSpPr>
        <p:spPr>
          <a:xfrm>
            <a:off x="7283091" y="6187465"/>
            <a:ext cx="1566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Humanity</a:t>
            </a:r>
            <a:endParaRPr lang="nl-NL" dirty="0"/>
          </a:p>
        </p:txBody>
      </p:sp>
      <p:sp>
        <p:nvSpPr>
          <p:cNvPr id="5121" name="Pijl: omhoog 5120">
            <a:extLst>
              <a:ext uri="{FF2B5EF4-FFF2-40B4-BE49-F238E27FC236}">
                <a16:creationId xmlns:a16="http://schemas.microsoft.com/office/drawing/2014/main" id="{A0A84F31-EEA7-44EB-BF79-651186DA76F3}"/>
              </a:ext>
            </a:extLst>
          </p:cNvPr>
          <p:cNvSpPr/>
          <p:nvPr/>
        </p:nvSpPr>
        <p:spPr>
          <a:xfrm rot="3689320">
            <a:off x="1811880" y="3631231"/>
            <a:ext cx="391533" cy="12264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23" name="Tekstvak 5122">
            <a:extLst>
              <a:ext uri="{FF2B5EF4-FFF2-40B4-BE49-F238E27FC236}">
                <a16:creationId xmlns:a16="http://schemas.microsoft.com/office/drawing/2014/main" id="{9993E4E5-FEA6-4366-B334-7E0987C75260}"/>
              </a:ext>
            </a:extLst>
          </p:cNvPr>
          <p:cNvSpPr txBox="1"/>
          <p:nvPr/>
        </p:nvSpPr>
        <p:spPr>
          <a:xfrm>
            <a:off x="9810750" y="4856542"/>
            <a:ext cx="1971667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  <a:p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much</a:t>
            </a:r>
            <a:r>
              <a:rPr lang="nl-NL" dirty="0"/>
              <a:t> more…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6" name="Pijl: omhoog 35">
            <a:extLst>
              <a:ext uri="{FF2B5EF4-FFF2-40B4-BE49-F238E27FC236}">
                <a16:creationId xmlns:a16="http://schemas.microsoft.com/office/drawing/2014/main" id="{63112E0D-A428-4124-86D5-94CC09700BD1}"/>
              </a:ext>
            </a:extLst>
          </p:cNvPr>
          <p:cNvSpPr/>
          <p:nvPr/>
        </p:nvSpPr>
        <p:spPr>
          <a:xfrm>
            <a:off x="5778416" y="4429125"/>
            <a:ext cx="391533" cy="2800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Pijl: omhoog 36">
            <a:extLst>
              <a:ext uri="{FF2B5EF4-FFF2-40B4-BE49-F238E27FC236}">
                <a16:creationId xmlns:a16="http://schemas.microsoft.com/office/drawing/2014/main" id="{46DBEAFC-976A-41F4-B1F3-A0E27E080F97}"/>
              </a:ext>
            </a:extLst>
          </p:cNvPr>
          <p:cNvSpPr/>
          <p:nvPr/>
        </p:nvSpPr>
        <p:spPr>
          <a:xfrm rot="18779230">
            <a:off x="8055562" y="3845917"/>
            <a:ext cx="391533" cy="10106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Pijl: omhoog 37">
            <a:extLst>
              <a:ext uri="{FF2B5EF4-FFF2-40B4-BE49-F238E27FC236}">
                <a16:creationId xmlns:a16="http://schemas.microsoft.com/office/drawing/2014/main" id="{3816295C-093B-4F72-89CF-995F13F35A50}"/>
              </a:ext>
            </a:extLst>
          </p:cNvPr>
          <p:cNvSpPr/>
          <p:nvPr/>
        </p:nvSpPr>
        <p:spPr>
          <a:xfrm rot="18540929">
            <a:off x="9654450" y="3364569"/>
            <a:ext cx="391533" cy="15059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Pijl: omhoog 38">
            <a:extLst>
              <a:ext uri="{FF2B5EF4-FFF2-40B4-BE49-F238E27FC236}">
                <a16:creationId xmlns:a16="http://schemas.microsoft.com/office/drawing/2014/main" id="{DDCDECEE-FE5D-40BB-B7C7-9AB7D24E0859}"/>
              </a:ext>
            </a:extLst>
          </p:cNvPr>
          <p:cNvSpPr/>
          <p:nvPr/>
        </p:nvSpPr>
        <p:spPr>
          <a:xfrm rot="3385248">
            <a:off x="3278893" y="3963465"/>
            <a:ext cx="391533" cy="8262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2" name="Groep 41">
            <a:extLst>
              <a:ext uri="{FF2B5EF4-FFF2-40B4-BE49-F238E27FC236}">
                <a16:creationId xmlns:a16="http://schemas.microsoft.com/office/drawing/2014/main" id="{55FD4A72-4B81-4A12-8650-77F4EEA6FA13}"/>
              </a:ext>
            </a:extLst>
          </p:cNvPr>
          <p:cNvGrpSpPr/>
          <p:nvPr/>
        </p:nvGrpSpPr>
        <p:grpSpPr>
          <a:xfrm>
            <a:off x="5332166" y="3004976"/>
            <a:ext cx="1675565" cy="1298107"/>
            <a:chOff x="4936474" y="4088945"/>
            <a:chExt cx="3000438" cy="2769055"/>
          </a:xfrm>
        </p:grpSpPr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51A34447-6BA7-4314-8D24-5A94F168C44B}"/>
                </a:ext>
              </a:extLst>
            </p:cNvPr>
            <p:cNvGrpSpPr/>
            <p:nvPr/>
          </p:nvGrpSpPr>
          <p:grpSpPr>
            <a:xfrm>
              <a:off x="4936474" y="4429875"/>
              <a:ext cx="3000438" cy="2428125"/>
              <a:chOff x="4949383" y="4375698"/>
              <a:chExt cx="3000438" cy="2428125"/>
            </a:xfrm>
          </p:grpSpPr>
          <p:pic>
            <p:nvPicPr>
              <p:cNvPr id="45" name="Afbeelding 44">
                <a:extLst>
                  <a:ext uri="{FF2B5EF4-FFF2-40B4-BE49-F238E27FC236}">
                    <a16:creationId xmlns:a16="http://schemas.microsoft.com/office/drawing/2014/main" id="{35D268D8-62F1-4AD8-8FC2-2FB89254B3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49383" y="4375698"/>
                <a:ext cx="2536700" cy="2428125"/>
              </a:xfrm>
              <a:prstGeom prst="rect">
                <a:avLst/>
              </a:prstGeom>
            </p:spPr>
          </p:pic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FBE109CD-A487-4432-82FC-4760EAFB3AE7}"/>
                  </a:ext>
                </a:extLst>
              </p:cNvPr>
              <p:cNvSpPr txBox="1"/>
              <p:nvPr/>
            </p:nvSpPr>
            <p:spPr>
              <a:xfrm>
                <a:off x="5456823" y="4780290"/>
                <a:ext cx="1501278" cy="98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/>
                  <a:t>CO</a:t>
                </a:r>
                <a:r>
                  <a:rPr lang="nl-NL" sz="1600" dirty="0"/>
                  <a:t>2</a:t>
                </a:r>
                <a:endParaRPr lang="nl-NL" sz="3600" dirty="0"/>
              </a:p>
            </p:txBody>
          </p:sp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880CD611-4033-48D8-98EC-0A4811AC6454}"/>
                  </a:ext>
                </a:extLst>
              </p:cNvPr>
              <p:cNvSpPr txBox="1"/>
              <p:nvPr/>
            </p:nvSpPr>
            <p:spPr>
              <a:xfrm>
                <a:off x="5244181" y="5722231"/>
                <a:ext cx="2705640" cy="590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200" dirty="0"/>
                  <a:t>Carbon dioxide</a:t>
                </a:r>
              </a:p>
            </p:txBody>
          </p:sp>
        </p:grpSp>
        <p:sp>
          <p:nvSpPr>
            <p:cNvPr id="44" name="Pijl: rechts 43">
              <a:extLst>
                <a:ext uri="{FF2B5EF4-FFF2-40B4-BE49-F238E27FC236}">
                  <a16:creationId xmlns:a16="http://schemas.microsoft.com/office/drawing/2014/main" id="{ABE7F641-145B-4D6D-968B-B4777803436C}"/>
                </a:ext>
              </a:extLst>
            </p:cNvPr>
            <p:cNvSpPr/>
            <p:nvPr/>
          </p:nvSpPr>
          <p:spPr>
            <a:xfrm rot="16200000">
              <a:off x="6048830" y="3634300"/>
              <a:ext cx="308456" cy="121774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003557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7F0D43-56FE-4CA7-B255-2F71B921C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3588"/>
          </a:xfrm>
        </p:spPr>
        <p:txBody>
          <a:bodyPr>
            <a:normAutofit/>
          </a:bodyPr>
          <a:lstStyle/>
          <a:p>
            <a:r>
              <a:rPr lang="nl-NL" dirty="0" err="1"/>
              <a:t>Ecosystems</a:t>
            </a:r>
            <a:endParaRPr lang="nl-NL" dirty="0"/>
          </a:p>
        </p:txBody>
      </p:sp>
      <p:pic>
        <p:nvPicPr>
          <p:cNvPr id="1026" name="Picture 2" descr="Image result for jungle">
            <a:extLst>
              <a:ext uri="{FF2B5EF4-FFF2-40B4-BE49-F238E27FC236}">
                <a16:creationId xmlns:a16="http://schemas.microsoft.com/office/drawing/2014/main" id="{ACE91E8D-C1E0-4A5B-9F96-2043DF517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-408384"/>
            <a:ext cx="12677775" cy="792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276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7F0D43-56FE-4CA7-B255-2F71B921C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3588"/>
          </a:xfrm>
        </p:spPr>
        <p:txBody>
          <a:bodyPr>
            <a:normAutofit/>
          </a:bodyPr>
          <a:lstStyle/>
          <a:p>
            <a:r>
              <a:rPr lang="nl-NL" dirty="0" err="1"/>
              <a:t>Ecosystems</a:t>
            </a:r>
            <a:endParaRPr lang="nl-NL" dirty="0"/>
          </a:p>
        </p:txBody>
      </p:sp>
      <p:pic>
        <p:nvPicPr>
          <p:cNvPr id="2050" name="Picture 2" descr="Image result for jungle tiger">
            <a:extLst>
              <a:ext uri="{FF2B5EF4-FFF2-40B4-BE49-F238E27FC236}">
                <a16:creationId xmlns:a16="http://schemas.microsoft.com/office/drawing/2014/main" id="{15A267DB-CF1E-4189-A176-334B3E262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1" r="15469"/>
          <a:stretch/>
        </p:blipFill>
        <p:spPr bwMode="auto">
          <a:xfrm>
            <a:off x="-719310" y="-161925"/>
            <a:ext cx="8472659" cy="701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jungle ants">
            <a:extLst>
              <a:ext uri="{FF2B5EF4-FFF2-40B4-BE49-F238E27FC236}">
                <a16:creationId xmlns:a16="http://schemas.microsoft.com/office/drawing/2014/main" id="{86268A1D-6A37-4F83-B93B-77F68B9AE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r="21016"/>
          <a:stretch/>
        </p:blipFill>
        <p:spPr bwMode="auto">
          <a:xfrm>
            <a:off x="5334000" y="-161925"/>
            <a:ext cx="6932176" cy="701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818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183A80D-397E-4170-A9F6-C872277AF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71600"/>
            <a:ext cx="12192000" cy="686470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57F0D43-56FE-4CA7-B255-2F71B921C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3588"/>
          </a:xfrm>
        </p:spPr>
        <p:txBody>
          <a:bodyPr>
            <a:normAutofit/>
          </a:bodyPr>
          <a:lstStyle/>
          <a:p>
            <a:r>
              <a:rPr lang="nl-NL" dirty="0" err="1"/>
              <a:t>Ecosystems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728928B-4DD2-4575-9E14-1FFA37F6A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24725" cy="3983519"/>
          </a:xfrm>
          <a:prstGeom prst="rect">
            <a:avLst/>
          </a:prstGeom>
        </p:spPr>
      </p:pic>
      <p:pic>
        <p:nvPicPr>
          <p:cNvPr id="5124" name="Picture 4" descr="Image result for woodlands">
            <a:extLst>
              <a:ext uri="{FF2B5EF4-FFF2-40B4-BE49-F238E27FC236}">
                <a16:creationId xmlns:a16="http://schemas.microsoft.com/office/drawing/2014/main" id="{68242059-01E5-40F6-A665-5E116B5B2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7088376" cy="398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258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A33D7-AA94-4D88-9D76-560422CC5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C0CC7D-9BE5-4B4B-A5BC-D086FDF33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42" name="Picture 2" descr="Image result for ocean coral shark">
            <a:extLst>
              <a:ext uri="{FF2B5EF4-FFF2-40B4-BE49-F238E27FC236}">
                <a16:creationId xmlns:a16="http://schemas.microsoft.com/office/drawing/2014/main" id="{319ADB07-C7AB-4DEC-8F95-374BBBBD7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2954"/>
            <a:ext cx="9677400" cy="687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554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desert">
            <a:extLst>
              <a:ext uri="{FF2B5EF4-FFF2-40B4-BE49-F238E27FC236}">
                <a16:creationId xmlns:a16="http://schemas.microsoft.com/office/drawing/2014/main" id="{D7DDDC96-2928-4CED-98FB-93BF75F2E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325" y="-285750"/>
            <a:ext cx="12634913" cy="842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desert lizard">
            <a:extLst>
              <a:ext uri="{FF2B5EF4-FFF2-40B4-BE49-F238E27FC236}">
                <a16:creationId xmlns:a16="http://schemas.microsoft.com/office/drawing/2014/main" id="{5FBABF16-AD8E-4EF3-B4E8-86924423F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79" y="3276599"/>
            <a:ext cx="38290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Related image">
            <a:extLst>
              <a:ext uri="{FF2B5EF4-FFF2-40B4-BE49-F238E27FC236}">
                <a16:creationId xmlns:a16="http://schemas.microsoft.com/office/drawing/2014/main" id="{82E4CF18-3334-4177-92BE-E12FA348C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93" y="3382962"/>
            <a:ext cx="3715691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Image result for flowering desert">
            <a:extLst>
              <a:ext uri="{FF2B5EF4-FFF2-40B4-BE49-F238E27FC236}">
                <a16:creationId xmlns:a16="http://schemas.microsoft.com/office/drawing/2014/main" id="{F19A3EB4-E7D2-4A6D-A88B-6F190FE54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81" y="571500"/>
            <a:ext cx="101727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Related image">
            <a:extLst>
              <a:ext uri="{FF2B5EF4-FFF2-40B4-BE49-F238E27FC236}">
                <a16:creationId xmlns:a16="http://schemas.microsoft.com/office/drawing/2014/main" id="{D15EAA03-715A-4178-9D65-F3EE4A616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604" y="2659856"/>
            <a:ext cx="3924300" cy="220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Image result for Desert locust">
            <a:extLst>
              <a:ext uri="{FF2B5EF4-FFF2-40B4-BE49-F238E27FC236}">
                <a16:creationId xmlns:a16="http://schemas.microsoft.com/office/drawing/2014/main" id="{98CC762E-1D5B-4524-8E73-8F92814C1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841" y="3023801"/>
            <a:ext cx="4069556" cy="184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61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7F0D43-56FE-4CA7-B255-2F71B921C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3588"/>
          </a:xfrm>
        </p:spPr>
        <p:txBody>
          <a:bodyPr>
            <a:normAutofit/>
          </a:bodyPr>
          <a:lstStyle/>
          <a:p>
            <a:r>
              <a:rPr lang="nl-NL" dirty="0" err="1"/>
              <a:t>Ecosystems</a:t>
            </a: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A3FC630-4586-4EB8-9E0D-DAF96F15CC43}"/>
              </a:ext>
            </a:extLst>
          </p:cNvPr>
          <p:cNvSpPr/>
          <p:nvPr/>
        </p:nvSpPr>
        <p:spPr>
          <a:xfrm>
            <a:off x="3629025" y="2457450"/>
            <a:ext cx="4933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https://www.youtube.com/watch?v=ysa5OBhXz-Q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3928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7F0D43-56FE-4CA7-B255-2F71B921C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3588"/>
          </a:xfrm>
        </p:spPr>
        <p:txBody>
          <a:bodyPr>
            <a:normAutofit/>
          </a:bodyPr>
          <a:lstStyle/>
          <a:p>
            <a:r>
              <a:rPr lang="nl-NL" dirty="0" err="1"/>
              <a:t>Ecosystems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9EA295A-D501-4D91-8F0F-43881BC1B61D}"/>
              </a:ext>
            </a:extLst>
          </p:cNvPr>
          <p:cNvSpPr txBox="1"/>
          <p:nvPr/>
        </p:nvSpPr>
        <p:spPr>
          <a:xfrm>
            <a:off x="3019425" y="1285875"/>
            <a:ext cx="6153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 err="1"/>
              <a:t>Assignment</a:t>
            </a:r>
            <a:r>
              <a:rPr lang="nl-NL" sz="4000" dirty="0"/>
              <a:t>:</a:t>
            </a:r>
          </a:p>
          <a:p>
            <a:pPr algn="ctr"/>
            <a:endParaRPr lang="nl-NL" sz="4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4000" dirty="0" err="1"/>
              <a:t>Build</a:t>
            </a:r>
            <a:r>
              <a:rPr lang="nl-NL" sz="4000" dirty="0"/>
              <a:t> </a:t>
            </a:r>
            <a:r>
              <a:rPr lang="nl-NL" sz="4000" dirty="0" err="1"/>
              <a:t>your</a:t>
            </a:r>
            <a:r>
              <a:rPr lang="nl-NL" sz="4000" dirty="0"/>
              <a:t> </a:t>
            </a:r>
            <a:r>
              <a:rPr lang="nl-NL" sz="4000" dirty="0" err="1"/>
              <a:t>own</a:t>
            </a:r>
            <a:r>
              <a:rPr lang="nl-NL" sz="4000" dirty="0"/>
              <a:t> </a:t>
            </a:r>
            <a:r>
              <a:rPr lang="nl-NL" sz="4000" dirty="0" err="1"/>
              <a:t>ecosystem</a:t>
            </a:r>
            <a:r>
              <a:rPr lang="nl-NL" sz="4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42810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7F0D43-56FE-4CA7-B255-2F71B921C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3588"/>
          </a:xfrm>
        </p:spPr>
        <p:txBody>
          <a:bodyPr>
            <a:normAutofit/>
          </a:bodyPr>
          <a:lstStyle/>
          <a:p>
            <a:r>
              <a:rPr lang="nl-NL" dirty="0" err="1"/>
              <a:t>Ecosystems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5F77E1-5EE7-4794-A001-30D4B73E1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" y="962025"/>
            <a:ext cx="11858625" cy="5714999"/>
          </a:xfrm>
        </p:spPr>
        <p:txBody>
          <a:bodyPr>
            <a:normAutofit/>
          </a:bodyPr>
          <a:lstStyle/>
          <a:p>
            <a:pPr algn="ctr"/>
            <a:endParaRPr lang="nl-NL" sz="6600" dirty="0"/>
          </a:p>
          <a:p>
            <a:pPr marL="0" indent="0" algn="ctr">
              <a:buNone/>
            </a:pPr>
            <a:r>
              <a:rPr lang="nl-NL" sz="6600" dirty="0" err="1"/>
              <a:t>What</a:t>
            </a:r>
            <a:r>
              <a:rPr lang="nl-NL" sz="6600" dirty="0"/>
              <a:t> is </a:t>
            </a:r>
            <a:r>
              <a:rPr lang="nl-NL" sz="6600" dirty="0" err="1"/>
              <a:t>an</a:t>
            </a:r>
            <a:r>
              <a:rPr lang="nl-NL" sz="6600" dirty="0"/>
              <a:t> </a:t>
            </a:r>
            <a:r>
              <a:rPr lang="nl-NL" sz="6600" dirty="0" err="1"/>
              <a:t>ecosystem</a:t>
            </a:r>
            <a:r>
              <a:rPr lang="nl-NL" sz="6600" dirty="0"/>
              <a:t>?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1DC906E-8E6E-4BCF-AD8D-6B1D26384DA7}"/>
              </a:ext>
            </a:extLst>
          </p:cNvPr>
          <p:cNvSpPr/>
          <p:nvPr/>
        </p:nvSpPr>
        <p:spPr>
          <a:xfrm>
            <a:off x="1804986" y="3819524"/>
            <a:ext cx="85725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 biological community of interacting organisms and their physical environment.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88592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7F0D43-56FE-4CA7-B255-2F71B921C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3588"/>
          </a:xfrm>
        </p:spPr>
        <p:txBody>
          <a:bodyPr>
            <a:normAutofit/>
          </a:bodyPr>
          <a:lstStyle/>
          <a:p>
            <a:r>
              <a:rPr lang="nl-NL" dirty="0" err="1"/>
              <a:t>Ecosystems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5F77E1-5EE7-4794-A001-30D4B73E1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6" y="962025"/>
            <a:ext cx="2628900" cy="5714999"/>
          </a:xfrm>
        </p:spPr>
        <p:txBody>
          <a:bodyPr/>
          <a:lstStyle/>
          <a:p>
            <a:r>
              <a:rPr lang="nl-NL" dirty="0"/>
              <a:t>5 </a:t>
            </a:r>
            <a:r>
              <a:rPr lang="nl-NL" dirty="0" err="1"/>
              <a:t>groups</a:t>
            </a:r>
            <a:endParaRPr lang="nl-NL" dirty="0"/>
          </a:p>
          <a:p>
            <a:r>
              <a:rPr lang="nl-NL" dirty="0"/>
              <a:t>Green A2-paper</a:t>
            </a:r>
          </a:p>
          <a:p>
            <a:r>
              <a:rPr lang="nl-NL" dirty="0"/>
              <a:t>Pictures of:</a:t>
            </a:r>
          </a:p>
          <a:p>
            <a:pPr lvl="1"/>
            <a:r>
              <a:rPr lang="nl-NL" dirty="0"/>
              <a:t>Predators (</a:t>
            </a:r>
            <a:r>
              <a:rPr lang="nl-NL" dirty="0" err="1"/>
              <a:t>carnivores</a:t>
            </a:r>
            <a:r>
              <a:rPr lang="nl-NL" dirty="0"/>
              <a:t>)</a:t>
            </a:r>
          </a:p>
          <a:p>
            <a:pPr lvl="1"/>
            <a:r>
              <a:rPr lang="nl-NL" dirty="0" err="1"/>
              <a:t>Prey</a:t>
            </a:r>
            <a:r>
              <a:rPr lang="nl-NL" dirty="0"/>
              <a:t> (</a:t>
            </a:r>
            <a:r>
              <a:rPr lang="nl-NL" dirty="0" err="1"/>
              <a:t>Herbivores</a:t>
            </a:r>
            <a:r>
              <a:rPr lang="nl-NL" dirty="0"/>
              <a:t>)</a:t>
            </a:r>
          </a:p>
          <a:p>
            <a:pPr lvl="1"/>
            <a:r>
              <a:rPr lang="nl-NL" dirty="0" err="1"/>
              <a:t>Plants</a:t>
            </a:r>
            <a:endParaRPr lang="nl-NL" dirty="0"/>
          </a:p>
          <a:p>
            <a:pPr lvl="1"/>
            <a:r>
              <a:rPr lang="nl-NL" dirty="0" err="1"/>
              <a:t>Insects</a:t>
            </a:r>
            <a:endParaRPr lang="nl-NL" dirty="0"/>
          </a:p>
          <a:p>
            <a:pPr lvl="1"/>
            <a:r>
              <a:rPr lang="nl-NL" dirty="0" err="1"/>
              <a:t>Oxygen</a:t>
            </a:r>
            <a:r>
              <a:rPr lang="nl-NL" dirty="0"/>
              <a:t> (O2)</a:t>
            </a:r>
          </a:p>
          <a:p>
            <a:pPr lvl="1"/>
            <a:r>
              <a:rPr lang="nl-NL" dirty="0" err="1"/>
              <a:t>Nitrogen</a:t>
            </a:r>
            <a:r>
              <a:rPr lang="nl-NL" dirty="0"/>
              <a:t> (N2)</a:t>
            </a:r>
          </a:p>
          <a:p>
            <a:pPr lvl="1"/>
            <a:r>
              <a:rPr lang="nl-NL" dirty="0"/>
              <a:t>Carbon dioxide (CO2)</a:t>
            </a:r>
          </a:p>
          <a:p>
            <a:pPr marL="228600" lvl="1" indent="0">
              <a:buNone/>
            </a:pPr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262F6ED-135E-4E36-9590-4406D78B4246}"/>
              </a:ext>
            </a:extLst>
          </p:cNvPr>
          <p:cNvSpPr txBox="1"/>
          <p:nvPr/>
        </p:nvSpPr>
        <p:spPr>
          <a:xfrm>
            <a:off x="4591050" y="1110734"/>
            <a:ext cx="6715125" cy="4124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Rules: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Green is </a:t>
            </a:r>
            <a:r>
              <a:rPr lang="nl-NL" dirty="0" err="1"/>
              <a:t>the</a:t>
            </a:r>
            <a:r>
              <a:rPr lang="nl-NL" dirty="0"/>
              <a:t> basis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Grey</a:t>
            </a:r>
            <a:r>
              <a:rPr lang="nl-NL" dirty="0"/>
              <a:t> is rock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Blue is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FF0000"/>
                </a:solidFill>
              </a:rPr>
              <a:t>Min. 15</a:t>
            </a:r>
            <a:r>
              <a:rPr lang="nl-NL" dirty="0">
                <a:solidFill>
                  <a:srgbClr val="FF0000"/>
                </a:solidFill>
              </a:rPr>
              <a:t>  </a:t>
            </a:r>
            <a:r>
              <a:rPr lang="nl-NL" sz="2000" dirty="0">
                <a:solidFill>
                  <a:srgbClr val="FF0000"/>
                </a:solidFill>
              </a:rPr>
              <a:t>pictures of </a:t>
            </a:r>
            <a:r>
              <a:rPr lang="nl-NL" sz="2000" dirty="0" err="1">
                <a:solidFill>
                  <a:srgbClr val="FF0000"/>
                </a:solidFill>
              </a:rPr>
              <a:t>animals</a:t>
            </a:r>
            <a:r>
              <a:rPr lang="nl-NL" sz="2000" dirty="0">
                <a:solidFill>
                  <a:srgbClr val="FF0000"/>
                </a:solidFill>
              </a:rPr>
              <a:t> </a:t>
            </a:r>
            <a:r>
              <a:rPr lang="nl-NL" sz="2000" dirty="0" err="1">
                <a:solidFill>
                  <a:srgbClr val="FF0000"/>
                </a:solidFill>
              </a:rPr>
              <a:t>and</a:t>
            </a:r>
            <a:r>
              <a:rPr lang="nl-NL" sz="2000" dirty="0">
                <a:solidFill>
                  <a:srgbClr val="FF0000"/>
                </a:solidFill>
              </a:rPr>
              <a:t> </a:t>
            </a:r>
            <a:r>
              <a:rPr lang="nl-NL" sz="2000" dirty="0" err="1">
                <a:solidFill>
                  <a:srgbClr val="FF0000"/>
                </a:solidFill>
              </a:rPr>
              <a:t>plants</a:t>
            </a:r>
            <a:r>
              <a:rPr lang="nl-NL" sz="2000" dirty="0">
                <a:solidFill>
                  <a:srgbClr val="FF0000"/>
                </a:solidFill>
              </a:rPr>
              <a:t> per </a:t>
            </a:r>
            <a:r>
              <a:rPr lang="nl-NL" sz="2000" dirty="0" err="1">
                <a:solidFill>
                  <a:srgbClr val="FF0000"/>
                </a:solidFill>
              </a:rPr>
              <a:t>ecosystem</a:t>
            </a:r>
            <a:r>
              <a:rPr lang="nl-NL" sz="2000" dirty="0">
                <a:solidFill>
                  <a:srgbClr val="FF0000"/>
                </a:solidFill>
              </a:rPr>
              <a:t>!</a:t>
            </a: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FF0000"/>
                </a:solidFill>
              </a:rPr>
              <a:t>Max. 25 pictures of </a:t>
            </a:r>
            <a:r>
              <a:rPr lang="nl-NL" sz="2000" dirty="0" err="1">
                <a:solidFill>
                  <a:srgbClr val="FF0000"/>
                </a:solidFill>
              </a:rPr>
              <a:t>animals</a:t>
            </a:r>
            <a:r>
              <a:rPr lang="nl-NL" sz="2000" dirty="0">
                <a:solidFill>
                  <a:srgbClr val="FF0000"/>
                </a:solidFill>
              </a:rPr>
              <a:t> </a:t>
            </a:r>
            <a:r>
              <a:rPr lang="nl-NL" sz="2000" dirty="0" err="1">
                <a:solidFill>
                  <a:srgbClr val="FF0000"/>
                </a:solidFill>
              </a:rPr>
              <a:t>and</a:t>
            </a:r>
            <a:r>
              <a:rPr lang="nl-NL" sz="2000" dirty="0">
                <a:solidFill>
                  <a:srgbClr val="FF0000"/>
                </a:solidFill>
              </a:rPr>
              <a:t> </a:t>
            </a:r>
            <a:r>
              <a:rPr lang="nl-NL" sz="2000" dirty="0" err="1">
                <a:solidFill>
                  <a:srgbClr val="FF0000"/>
                </a:solidFill>
              </a:rPr>
              <a:t>plants</a:t>
            </a:r>
            <a:r>
              <a:rPr lang="nl-NL" sz="2000" dirty="0">
                <a:solidFill>
                  <a:srgbClr val="FF0000"/>
                </a:solidFill>
              </a:rPr>
              <a:t> per </a:t>
            </a:r>
            <a:r>
              <a:rPr lang="nl-NL" sz="2000" dirty="0" err="1">
                <a:solidFill>
                  <a:srgbClr val="FF0000"/>
                </a:solidFill>
              </a:rPr>
              <a:t>ecosystem</a:t>
            </a:r>
            <a:r>
              <a:rPr lang="nl-NL" sz="2000" dirty="0">
                <a:solidFill>
                  <a:srgbClr val="FF0000"/>
                </a:solidFill>
              </a:rPr>
              <a:t>!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1 predator picture is 5 predators.</a:t>
            </a:r>
            <a:endParaRPr lang="nl-N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1 prey picture is 10 prey animals.</a:t>
            </a:r>
            <a:endParaRPr lang="nl-NL" sz="2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bacteria, O2, N2 &amp; CO2 one picture is enough.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Tip! Generally: more diverse means more stable!</a:t>
            </a:r>
            <a:endParaRPr lang="nl-NL" dirty="0"/>
          </a:p>
          <a:p>
            <a:pPr lvl="0"/>
            <a:r>
              <a:rPr lang="en-US" dirty="0"/>
              <a:t>Fun! Give your ecosystem a name!</a:t>
            </a:r>
            <a:endParaRPr lang="nl-NL" dirty="0"/>
          </a:p>
          <a:p>
            <a:endParaRPr lang="nl-NL" sz="2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Make a </a:t>
            </a:r>
            <a:r>
              <a:rPr lang="nl-NL" sz="2000" dirty="0" err="1"/>
              <a:t>balanced</a:t>
            </a:r>
            <a:r>
              <a:rPr lang="nl-NL" sz="2000" dirty="0"/>
              <a:t> </a:t>
            </a:r>
            <a:r>
              <a:rPr lang="nl-NL" sz="2000" dirty="0" err="1"/>
              <a:t>ecosystem</a:t>
            </a:r>
            <a:r>
              <a:rPr lang="nl-NL" sz="2000" dirty="0"/>
              <a:t>!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332D747-8B63-4EBB-9D5C-13C443ED663E}"/>
              </a:ext>
            </a:extLst>
          </p:cNvPr>
          <p:cNvSpPr txBox="1"/>
          <p:nvPr/>
        </p:nvSpPr>
        <p:spPr>
          <a:xfrm>
            <a:off x="2790826" y="5322218"/>
            <a:ext cx="60388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Schedule:</a:t>
            </a:r>
          </a:p>
          <a:p>
            <a:r>
              <a:rPr lang="nl-NL" dirty="0" err="1"/>
              <a:t>Before</a:t>
            </a:r>
            <a:r>
              <a:rPr lang="nl-NL" dirty="0"/>
              <a:t> lunchbreak:    The making of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ecosystem</a:t>
            </a:r>
            <a:endParaRPr lang="nl-NL" dirty="0"/>
          </a:p>
          <a:p>
            <a:r>
              <a:rPr lang="nl-NL" dirty="0" err="1"/>
              <a:t>After</a:t>
            </a:r>
            <a:r>
              <a:rPr lang="nl-NL" dirty="0"/>
              <a:t> Lunchbreak:   - Finish </a:t>
            </a:r>
            <a:r>
              <a:rPr lang="nl-NL" dirty="0" err="1"/>
              <a:t>Ecosystem</a:t>
            </a:r>
            <a:r>
              <a:rPr lang="nl-NL" dirty="0"/>
              <a:t> &amp; </a:t>
            </a:r>
            <a:r>
              <a:rPr lang="nl-NL" dirty="0" err="1"/>
              <a:t>Prepare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endParaRPr lang="nl-NL" dirty="0"/>
          </a:p>
          <a:p>
            <a:r>
              <a:rPr lang="nl-NL" dirty="0"/>
              <a:t>				- Next </a:t>
            </a:r>
            <a:r>
              <a:rPr lang="nl-NL" dirty="0" err="1"/>
              <a:t>assignment</a:t>
            </a:r>
            <a:r>
              <a:rPr lang="nl-NL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72550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997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1DBBE51-B770-403F-8431-536E42660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3588"/>
          </a:xfrm>
        </p:spPr>
        <p:txBody>
          <a:bodyPr>
            <a:normAutofit/>
          </a:bodyPr>
          <a:lstStyle/>
          <a:p>
            <a:r>
              <a:rPr lang="nl-NL" dirty="0" err="1"/>
              <a:t>Ecosystems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01F65F3-855B-42CB-82B4-FB99B97A5E7F}"/>
              </a:ext>
            </a:extLst>
          </p:cNvPr>
          <p:cNvSpPr txBox="1"/>
          <p:nvPr/>
        </p:nvSpPr>
        <p:spPr>
          <a:xfrm>
            <a:off x="4110037" y="1203027"/>
            <a:ext cx="3971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Next </a:t>
            </a:r>
            <a:r>
              <a:rPr lang="nl-NL" sz="3600" dirty="0" err="1"/>
              <a:t>assignment</a:t>
            </a:r>
            <a:r>
              <a:rPr lang="nl-NL" sz="3600" dirty="0"/>
              <a:t>:</a:t>
            </a:r>
          </a:p>
          <a:p>
            <a:endParaRPr lang="nl-NL" sz="3600" dirty="0"/>
          </a:p>
          <a:p>
            <a:pPr algn="ctr"/>
            <a:r>
              <a:rPr lang="nl-NL" sz="3600" dirty="0"/>
              <a:t>Disasters!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E3C7D7E-1E27-4E67-82F7-4EE01627E339}"/>
              </a:ext>
            </a:extLst>
          </p:cNvPr>
          <p:cNvSpPr txBox="1"/>
          <p:nvPr/>
        </p:nvSpPr>
        <p:spPr>
          <a:xfrm>
            <a:off x="76199" y="539976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err="1">
                <a:solidFill>
                  <a:srgbClr val="FF0000"/>
                </a:solidFill>
              </a:rPr>
              <a:t>Pay</a:t>
            </a:r>
            <a:r>
              <a:rPr lang="nl-NL" sz="2800" dirty="0">
                <a:solidFill>
                  <a:srgbClr val="FF0000"/>
                </a:solidFill>
              </a:rPr>
              <a:t> close attention:</a:t>
            </a:r>
          </a:p>
          <a:p>
            <a:pPr algn="ctr"/>
            <a:r>
              <a:rPr lang="nl-NL" sz="2800" dirty="0" err="1">
                <a:solidFill>
                  <a:srgbClr val="FF0000"/>
                </a:solidFill>
              </a:rPr>
              <a:t>Each</a:t>
            </a:r>
            <a:r>
              <a:rPr lang="nl-NL" sz="2800" dirty="0">
                <a:solidFill>
                  <a:srgbClr val="FF0000"/>
                </a:solidFill>
              </a:rPr>
              <a:t> </a:t>
            </a:r>
            <a:r>
              <a:rPr lang="nl-NL" sz="2800" dirty="0" err="1">
                <a:solidFill>
                  <a:srgbClr val="FF0000"/>
                </a:solidFill>
              </a:rPr>
              <a:t>group</a:t>
            </a:r>
            <a:r>
              <a:rPr lang="nl-NL" sz="2800" dirty="0">
                <a:solidFill>
                  <a:srgbClr val="FF0000"/>
                </a:solidFill>
              </a:rPr>
              <a:t> </a:t>
            </a:r>
            <a:r>
              <a:rPr lang="nl-NL" sz="2800" dirty="0" err="1">
                <a:solidFill>
                  <a:srgbClr val="FF0000"/>
                </a:solidFill>
              </a:rPr>
              <a:t>will</a:t>
            </a:r>
            <a:r>
              <a:rPr lang="nl-NL" sz="2800" dirty="0">
                <a:solidFill>
                  <a:srgbClr val="FF0000"/>
                </a:solidFill>
              </a:rPr>
              <a:t> </a:t>
            </a:r>
            <a:r>
              <a:rPr lang="nl-NL" sz="2800" dirty="0" err="1">
                <a:solidFill>
                  <a:srgbClr val="FF0000"/>
                </a:solidFill>
              </a:rPr>
              <a:t>explain</a:t>
            </a:r>
            <a:r>
              <a:rPr lang="nl-NL" sz="2800" dirty="0">
                <a:solidFill>
                  <a:srgbClr val="FF0000"/>
                </a:solidFill>
              </a:rPr>
              <a:t> </a:t>
            </a:r>
            <a:r>
              <a:rPr lang="nl-NL" sz="2800" dirty="0" err="1">
                <a:solidFill>
                  <a:srgbClr val="FF0000"/>
                </a:solidFill>
              </a:rPr>
              <a:t>the</a:t>
            </a:r>
            <a:r>
              <a:rPr lang="nl-NL" sz="2800" dirty="0">
                <a:solidFill>
                  <a:srgbClr val="FF0000"/>
                </a:solidFill>
              </a:rPr>
              <a:t> </a:t>
            </a:r>
            <a:r>
              <a:rPr lang="nl-NL" sz="2800" dirty="0" err="1">
                <a:solidFill>
                  <a:srgbClr val="FF0000"/>
                </a:solidFill>
              </a:rPr>
              <a:t>effects</a:t>
            </a:r>
            <a:r>
              <a:rPr lang="nl-NL" sz="2800" dirty="0">
                <a:solidFill>
                  <a:srgbClr val="FF0000"/>
                </a:solidFill>
              </a:rPr>
              <a:t> of </a:t>
            </a:r>
            <a:r>
              <a:rPr lang="nl-NL" sz="2800" dirty="0" err="1">
                <a:solidFill>
                  <a:srgbClr val="FF0000"/>
                </a:solidFill>
              </a:rPr>
              <a:t>several</a:t>
            </a:r>
            <a:r>
              <a:rPr lang="nl-NL" sz="2800" dirty="0">
                <a:solidFill>
                  <a:srgbClr val="FF0000"/>
                </a:solidFill>
              </a:rPr>
              <a:t> disasters on </a:t>
            </a:r>
            <a:r>
              <a:rPr lang="nl-NL" sz="2800" dirty="0" err="1">
                <a:solidFill>
                  <a:srgbClr val="FF0000"/>
                </a:solidFill>
              </a:rPr>
              <a:t>their</a:t>
            </a:r>
            <a:r>
              <a:rPr lang="nl-NL" sz="2800" dirty="0">
                <a:solidFill>
                  <a:srgbClr val="FF0000"/>
                </a:solidFill>
              </a:rPr>
              <a:t> </a:t>
            </a:r>
            <a:r>
              <a:rPr lang="nl-NL" sz="2800" dirty="0" err="1">
                <a:solidFill>
                  <a:srgbClr val="FF0000"/>
                </a:solidFill>
              </a:rPr>
              <a:t>ecosystem</a:t>
            </a:r>
            <a:r>
              <a:rPr lang="nl-NL" sz="2800" dirty="0">
                <a:solidFill>
                  <a:srgbClr val="FF0000"/>
                </a:solidFill>
              </a:rPr>
              <a:t>!</a:t>
            </a:r>
            <a:endParaRPr lang="nl-NL" sz="2000" dirty="0">
              <a:solidFill>
                <a:srgbClr val="FF0000"/>
              </a:solidFill>
            </a:endParaRPr>
          </a:p>
        </p:txBody>
      </p:sp>
      <p:pic>
        <p:nvPicPr>
          <p:cNvPr id="18434" name="Picture 2" descr="Image result for alert sign">
            <a:extLst>
              <a:ext uri="{FF2B5EF4-FFF2-40B4-BE49-F238E27FC236}">
                <a16:creationId xmlns:a16="http://schemas.microsoft.com/office/drawing/2014/main" id="{ACA0AD41-0EB0-4CBE-A7F6-B42F69BF9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" t="4138" r="4325" b="13605"/>
          <a:stretch/>
        </p:blipFill>
        <p:spPr bwMode="auto">
          <a:xfrm>
            <a:off x="4848223" y="2957353"/>
            <a:ext cx="2495551" cy="219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107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1DBBE51-B770-403F-8431-536E42660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3588"/>
          </a:xfrm>
        </p:spPr>
        <p:txBody>
          <a:bodyPr>
            <a:normAutofit/>
          </a:bodyPr>
          <a:lstStyle/>
          <a:p>
            <a:r>
              <a:rPr lang="nl-NL" dirty="0" err="1"/>
              <a:t>Ecosystems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01F65F3-855B-42CB-82B4-FB99B97A5E7F}"/>
              </a:ext>
            </a:extLst>
          </p:cNvPr>
          <p:cNvSpPr txBox="1"/>
          <p:nvPr/>
        </p:nvSpPr>
        <p:spPr>
          <a:xfrm>
            <a:off x="4110037" y="381794"/>
            <a:ext cx="3971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600" dirty="0"/>
          </a:p>
          <a:p>
            <a:pPr algn="ctr"/>
            <a:r>
              <a:rPr lang="nl-NL" sz="3600" dirty="0"/>
              <a:t>Disaster 1</a:t>
            </a:r>
          </a:p>
        </p:txBody>
      </p:sp>
      <p:pic>
        <p:nvPicPr>
          <p:cNvPr id="6" name="Picture 2" descr="Image result for Bosbrand">
            <a:extLst>
              <a:ext uri="{FF2B5EF4-FFF2-40B4-BE49-F238E27FC236}">
                <a16:creationId xmlns:a16="http://schemas.microsoft.com/office/drawing/2014/main" id="{6A0BFB25-F8AA-40D7-8D7D-DF527CD1E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4" y="1822846"/>
            <a:ext cx="8477250" cy="4768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499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1DBBE51-B770-403F-8431-536E42660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3588"/>
          </a:xfrm>
        </p:spPr>
        <p:txBody>
          <a:bodyPr>
            <a:normAutofit/>
          </a:bodyPr>
          <a:lstStyle/>
          <a:p>
            <a:r>
              <a:rPr lang="nl-NL" dirty="0" err="1"/>
              <a:t>Ecosystems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01F65F3-855B-42CB-82B4-FB99B97A5E7F}"/>
              </a:ext>
            </a:extLst>
          </p:cNvPr>
          <p:cNvSpPr txBox="1"/>
          <p:nvPr/>
        </p:nvSpPr>
        <p:spPr>
          <a:xfrm>
            <a:off x="4110036" y="396360"/>
            <a:ext cx="3971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600" dirty="0"/>
          </a:p>
          <a:p>
            <a:pPr algn="ctr"/>
            <a:r>
              <a:rPr lang="nl-NL" sz="3600" dirty="0"/>
              <a:t>Disaster 2</a:t>
            </a:r>
          </a:p>
        </p:txBody>
      </p:sp>
      <p:pic>
        <p:nvPicPr>
          <p:cNvPr id="12290" name="Picture 2" descr="Image result for myxomatose">
            <a:extLst>
              <a:ext uri="{FF2B5EF4-FFF2-40B4-BE49-F238E27FC236}">
                <a16:creationId xmlns:a16="http://schemas.microsoft.com/office/drawing/2014/main" id="{0D432B8E-760D-46C4-9C23-36169D537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782452"/>
            <a:ext cx="4324350" cy="3243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dood paard oostvaarder">
            <a:extLst>
              <a:ext uri="{FF2B5EF4-FFF2-40B4-BE49-F238E27FC236}">
                <a16:creationId xmlns:a16="http://schemas.microsoft.com/office/drawing/2014/main" id="{C14B7073-6061-4937-94EB-6EE4D9B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270" y="2765783"/>
            <a:ext cx="5382658" cy="3243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3840A98-B1B7-4C02-AAE3-BD0E2A0323C5}"/>
              </a:ext>
            </a:extLst>
          </p:cNvPr>
          <p:cNvSpPr txBox="1"/>
          <p:nvPr/>
        </p:nvSpPr>
        <p:spPr>
          <a:xfrm>
            <a:off x="3788568" y="1947248"/>
            <a:ext cx="461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Virus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kills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prey</a:t>
            </a:r>
            <a:r>
              <a:rPr lang="nl-NL" dirty="0"/>
              <a:t> </a:t>
            </a:r>
            <a:r>
              <a:rPr lang="nl-NL" dirty="0" err="1"/>
              <a:t>animals</a:t>
            </a:r>
            <a:r>
              <a:rPr lang="nl-NL" dirty="0"/>
              <a:t> (</a:t>
            </a:r>
            <a:r>
              <a:rPr lang="nl-NL" dirty="0" err="1"/>
              <a:t>herbivores</a:t>
            </a:r>
            <a:r>
              <a:rPr lang="nl-N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93961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1DBBE51-B770-403F-8431-536E42660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3588"/>
          </a:xfrm>
        </p:spPr>
        <p:txBody>
          <a:bodyPr>
            <a:normAutofit/>
          </a:bodyPr>
          <a:lstStyle/>
          <a:p>
            <a:r>
              <a:rPr lang="nl-NL" dirty="0" err="1"/>
              <a:t>Ecosystems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01F65F3-855B-42CB-82B4-FB99B97A5E7F}"/>
              </a:ext>
            </a:extLst>
          </p:cNvPr>
          <p:cNvSpPr txBox="1"/>
          <p:nvPr/>
        </p:nvSpPr>
        <p:spPr>
          <a:xfrm>
            <a:off x="4110037" y="381794"/>
            <a:ext cx="3971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600" dirty="0"/>
          </a:p>
          <a:p>
            <a:pPr algn="ctr"/>
            <a:r>
              <a:rPr lang="nl-NL" sz="3600" dirty="0"/>
              <a:t>Disaster 3</a:t>
            </a:r>
          </a:p>
        </p:txBody>
      </p:sp>
      <p:sp>
        <p:nvSpPr>
          <p:cNvPr id="2" name="AutoShape 2" descr="Image result for snelweg door natuurgebied">
            <a:extLst>
              <a:ext uri="{FF2B5EF4-FFF2-40B4-BE49-F238E27FC236}">
                <a16:creationId xmlns:a16="http://schemas.microsoft.com/office/drawing/2014/main" id="{5C840DCC-5006-4141-AAB5-96BCE2957B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3320" name="Picture 8" descr="Image result for highway through nature">
            <a:extLst>
              <a:ext uri="{FF2B5EF4-FFF2-40B4-BE49-F238E27FC236}">
                <a16:creationId xmlns:a16="http://schemas.microsoft.com/office/drawing/2014/main" id="{339FE5C5-D3A0-4D67-8AC4-D7322933F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53" y="2314575"/>
            <a:ext cx="5526146" cy="3685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8F8EAA2-82CA-4638-A582-302BDF927A3E}"/>
              </a:ext>
            </a:extLst>
          </p:cNvPr>
          <p:cNvSpPr txBox="1"/>
          <p:nvPr/>
        </p:nvSpPr>
        <p:spPr>
          <a:xfrm>
            <a:off x="3669505" y="1639428"/>
            <a:ext cx="4852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 </a:t>
            </a:r>
            <a:r>
              <a:rPr lang="nl-NL" dirty="0" err="1"/>
              <a:t>road</a:t>
            </a:r>
            <a:r>
              <a:rPr lang="nl-NL" dirty="0"/>
              <a:t> </a:t>
            </a:r>
            <a:r>
              <a:rPr lang="nl-NL" dirty="0" err="1"/>
              <a:t>through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middle</a:t>
            </a:r>
            <a:r>
              <a:rPr lang="nl-NL" dirty="0"/>
              <a:t> of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ecosystem</a:t>
            </a:r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- Animals </a:t>
            </a:r>
            <a:r>
              <a:rPr lang="nl-NL" dirty="0" err="1">
                <a:solidFill>
                  <a:srgbClr val="FF0000"/>
                </a:solidFill>
              </a:rPr>
              <a:t>cannot</a:t>
            </a:r>
            <a:r>
              <a:rPr lang="nl-NL" dirty="0">
                <a:solidFill>
                  <a:srgbClr val="FF0000"/>
                </a:solidFill>
              </a:rPr>
              <a:t> cross </a:t>
            </a:r>
            <a:r>
              <a:rPr lang="nl-NL" dirty="0" err="1">
                <a:solidFill>
                  <a:srgbClr val="FF0000"/>
                </a:solidFill>
              </a:rPr>
              <a:t>this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road</a:t>
            </a:r>
            <a:r>
              <a:rPr lang="nl-NL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64B3EF1-B601-4E9D-BF0D-D9BC08D13513}"/>
              </a:ext>
            </a:extLst>
          </p:cNvPr>
          <p:cNvSpPr txBox="1"/>
          <p:nvPr/>
        </p:nvSpPr>
        <p:spPr>
          <a:xfrm>
            <a:off x="6629400" y="2809640"/>
            <a:ext cx="4945122" cy="3190875"/>
          </a:xfrm>
          <a:prstGeom prst="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51609C8-8406-4615-9CD8-125ECCAF68DE}"/>
              </a:ext>
            </a:extLst>
          </p:cNvPr>
          <p:cNvCxnSpPr>
            <a:stCxn id="9" idx="0"/>
            <a:endCxn id="9" idx="2"/>
          </p:cNvCxnSpPr>
          <p:nvPr/>
        </p:nvCxnSpPr>
        <p:spPr>
          <a:xfrm>
            <a:off x="9101961" y="2809640"/>
            <a:ext cx="0" cy="3190875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A548D5D0-2588-46EB-BECE-9D4303E17D5F}"/>
              </a:ext>
            </a:extLst>
          </p:cNvPr>
          <p:cNvSpPr txBox="1"/>
          <p:nvPr/>
        </p:nvSpPr>
        <p:spPr>
          <a:xfrm>
            <a:off x="6629400" y="2457963"/>
            <a:ext cx="244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ecosystem</a:t>
            </a:r>
            <a:r>
              <a:rPr lang="nl-NL" dirty="0"/>
              <a:t>:</a:t>
            </a:r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76F57B8A-82E8-4DCF-97BB-8AE79F7E7752}"/>
              </a:ext>
            </a:extLst>
          </p:cNvPr>
          <p:cNvCxnSpPr>
            <a:cxnSpLocks/>
          </p:cNvCxnSpPr>
          <p:nvPr/>
        </p:nvCxnSpPr>
        <p:spPr>
          <a:xfrm flipH="1">
            <a:off x="9254362" y="4276725"/>
            <a:ext cx="533401" cy="1237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4CC47F9B-A219-4834-9CE0-C20CE08DB4E1}"/>
              </a:ext>
            </a:extLst>
          </p:cNvPr>
          <p:cNvSpPr txBox="1"/>
          <p:nvPr/>
        </p:nvSpPr>
        <p:spPr>
          <a:xfrm>
            <a:off x="9752454" y="4030706"/>
            <a:ext cx="117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Road</a:t>
            </a:r>
          </a:p>
        </p:txBody>
      </p:sp>
    </p:spTree>
    <p:extLst>
      <p:ext uri="{BB962C8B-B14F-4D97-AF65-F5344CB8AC3E}">
        <p14:creationId xmlns:p14="http://schemas.microsoft.com/office/powerpoint/2010/main" val="3242760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1DBBE51-B770-403F-8431-536E42660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3588"/>
          </a:xfrm>
        </p:spPr>
        <p:txBody>
          <a:bodyPr>
            <a:normAutofit/>
          </a:bodyPr>
          <a:lstStyle/>
          <a:p>
            <a:r>
              <a:rPr lang="nl-NL" dirty="0" err="1"/>
              <a:t>Ecosystems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01F65F3-855B-42CB-82B4-FB99B97A5E7F}"/>
              </a:ext>
            </a:extLst>
          </p:cNvPr>
          <p:cNvSpPr txBox="1"/>
          <p:nvPr/>
        </p:nvSpPr>
        <p:spPr>
          <a:xfrm>
            <a:off x="4110037" y="381794"/>
            <a:ext cx="3971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600" dirty="0"/>
          </a:p>
          <a:p>
            <a:pPr algn="ctr"/>
            <a:r>
              <a:rPr lang="nl-NL" sz="3600" dirty="0"/>
              <a:t>Disaster 4</a:t>
            </a:r>
          </a:p>
        </p:txBody>
      </p:sp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3B5F8C4C-F1F4-4CE4-B21B-6B2B6275A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841896"/>
            <a:ext cx="8477250" cy="4768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167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1DBBE51-B770-403F-8431-536E42660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3588"/>
          </a:xfrm>
        </p:spPr>
        <p:txBody>
          <a:bodyPr>
            <a:normAutofit/>
          </a:bodyPr>
          <a:lstStyle/>
          <a:p>
            <a:r>
              <a:rPr lang="nl-NL" dirty="0" err="1"/>
              <a:t>Ecosystems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01F65F3-855B-42CB-82B4-FB99B97A5E7F}"/>
              </a:ext>
            </a:extLst>
          </p:cNvPr>
          <p:cNvSpPr txBox="1"/>
          <p:nvPr/>
        </p:nvSpPr>
        <p:spPr>
          <a:xfrm>
            <a:off x="3921918" y="381794"/>
            <a:ext cx="3971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600" dirty="0"/>
          </a:p>
          <a:p>
            <a:pPr algn="ctr"/>
            <a:r>
              <a:rPr lang="nl-NL" sz="3600" dirty="0"/>
              <a:t>Disaster 5</a:t>
            </a:r>
          </a:p>
        </p:txBody>
      </p:sp>
      <p:pic>
        <p:nvPicPr>
          <p:cNvPr id="15362" name="Picture 2" descr="Image result for bemesten land">
            <a:extLst>
              <a:ext uri="{FF2B5EF4-FFF2-40B4-BE49-F238E27FC236}">
                <a16:creationId xmlns:a16="http://schemas.microsoft.com/office/drawing/2014/main" id="{D4C94033-68CB-4950-83BA-D1FBF3A25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666206"/>
            <a:ext cx="101600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052E03E-B36A-43E7-93BA-3BBF210DB38B}"/>
              </a:ext>
            </a:extLst>
          </p:cNvPr>
          <p:cNvSpPr txBox="1"/>
          <p:nvPr/>
        </p:nvSpPr>
        <p:spPr>
          <a:xfrm>
            <a:off x="4052886" y="1963917"/>
            <a:ext cx="370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Nitrification:</a:t>
            </a:r>
          </a:p>
          <a:p>
            <a:pPr algn="ctr"/>
            <a:r>
              <a:rPr lang="en-AU" dirty="0"/>
              <a:t>Nitrogen levels increase dramatically! </a:t>
            </a:r>
          </a:p>
        </p:txBody>
      </p:sp>
    </p:spTree>
    <p:extLst>
      <p:ext uri="{BB962C8B-B14F-4D97-AF65-F5344CB8AC3E}">
        <p14:creationId xmlns:p14="http://schemas.microsoft.com/office/powerpoint/2010/main" val="1191419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1DBBE51-B770-403F-8431-536E42660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3588"/>
          </a:xfrm>
        </p:spPr>
        <p:txBody>
          <a:bodyPr>
            <a:normAutofit/>
          </a:bodyPr>
          <a:lstStyle/>
          <a:p>
            <a:r>
              <a:rPr lang="nl-NL" dirty="0" err="1"/>
              <a:t>Ecosystems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01F65F3-855B-42CB-82B4-FB99B97A5E7F}"/>
              </a:ext>
            </a:extLst>
          </p:cNvPr>
          <p:cNvSpPr txBox="1"/>
          <p:nvPr/>
        </p:nvSpPr>
        <p:spPr>
          <a:xfrm>
            <a:off x="4110037" y="381794"/>
            <a:ext cx="3971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600" dirty="0"/>
          </a:p>
          <a:p>
            <a:pPr algn="ctr"/>
            <a:r>
              <a:rPr lang="nl-NL" sz="3600" dirty="0"/>
              <a:t>Disaster 6</a:t>
            </a:r>
          </a:p>
        </p:txBody>
      </p:sp>
      <p:pic>
        <p:nvPicPr>
          <p:cNvPr id="16386" name="Picture 2" descr="Image result for tyrannosaurus rex">
            <a:extLst>
              <a:ext uri="{FF2B5EF4-FFF2-40B4-BE49-F238E27FC236}">
                <a16:creationId xmlns:a16="http://schemas.microsoft.com/office/drawing/2014/main" id="{C8D587E5-8819-43D4-8ADE-D28321C45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2" y="2592303"/>
            <a:ext cx="6403975" cy="3808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AF073CD-2DE8-4429-B7AF-C7E951BFF9C8}"/>
              </a:ext>
            </a:extLst>
          </p:cNvPr>
          <p:cNvSpPr txBox="1"/>
          <p:nvPr/>
        </p:nvSpPr>
        <p:spPr>
          <a:xfrm>
            <a:off x="3185198" y="1773768"/>
            <a:ext cx="5821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one</a:t>
            </a:r>
            <a:r>
              <a:rPr lang="nl-NL" dirty="0"/>
              <a:t> species of </a:t>
            </a:r>
            <a:r>
              <a:rPr lang="nl-NL" dirty="0" err="1"/>
              <a:t>animals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disturb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ecosystem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6993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7F0D43-56FE-4CA7-B255-2F71B921C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3588"/>
          </a:xfrm>
        </p:spPr>
        <p:txBody>
          <a:bodyPr>
            <a:normAutofit/>
          </a:bodyPr>
          <a:lstStyle/>
          <a:p>
            <a:r>
              <a:rPr lang="nl-NL" dirty="0" err="1"/>
              <a:t>Ecosystems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3235032-8C34-4CA6-8DAD-1F595803EB9D}"/>
              </a:ext>
            </a:extLst>
          </p:cNvPr>
          <p:cNvSpPr txBox="1"/>
          <p:nvPr/>
        </p:nvSpPr>
        <p:spPr>
          <a:xfrm>
            <a:off x="4110037" y="381794"/>
            <a:ext cx="3971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600" dirty="0"/>
          </a:p>
          <a:p>
            <a:pPr algn="ctr"/>
            <a:r>
              <a:rPr lang="nl-NL" sz="3600" dirty="0"/>
              <a:t>Disaster 7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3D6D5EB-DB35-4A7C-9357-78BC5AF85684}"/>
              </a:ext>
            </a:extLst>
          </p:cNvPr>
          <p:cNvSpPr txBox="1"/>
          <p:nvPr/>
        </p:nvSpPr>
        <p:spPr>
          <a:xfrm>
            <a:off x="6520748" y="2809638"/>
            <a:ext cx="4945122" cy="3190875"/>
          </a:xfrm>
          <a:prstGeom prst="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6B8D6357-0DA6-4687-A031-EBF653588774}"/>
              </a:ext>
            </a:extLst>
          </p:cNvPr>
          <p:cNvSpPr/>
          <p:nvPr/>
        </p:nvSpPr>
        <p:spPr>
          <a:xfrm>
            <a:off x="10267126" y="2886075"/>
            <a:ext cx="1115249" cy="108585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E89C247-C83F-4745-A8F9-3DFB8BDEE000}"/>
              </a:ext>
            </a:extLst>
          </p:cNvPr>
          <p:cNvSpPr txBox="1"/>
          <p:nvPr/>
        </p:nvSpPr>
        <p:spPr>
          <a:xfrm>
            <a:off x="10553700" y="3244334"/>
            <a:ext cx="70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City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2C39944-4C56-4908-8E59-E9F068813ADA}"/>
              </a:ext>
            </a:extLst>
          </p:cNvPr>
          <p:cNvSpPr txBox="1"/>
          <p:nvPr/>
        </p:nvSpPr>
        <p:spPr>
          <a:xfrm>
            <a:off x="6629400" y="2457963"/>
            <a:ext cx="244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ecosystem</a:t>
            </a:r>
            <a:r>
              <a:rPr lang="nl-NL" dirty="0"/>
              <a:t>: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2DA016F-D6E0-4039-87B2-81E14668B448}"/>
              </a:ext>
            </a:extLst>
          </p:cNvPr>
          <p:cNvSpPr txBox="1"/>
          <p:nvPr/>
        </p:nvSpPr>
        <p:spPr>
          <a:xfrm>
            <a:off x="3034306" y="1788115"/>
            <a:ext cx="612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 </a:t>
            </a:r>
            <a:r>
              <a:rPr lang="nl-NL" dirty="0" err="1"/>
              <a:t>city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build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right </a:t>
            </a:r>
            <a:r>
              <a:rPr lang="nl-NL" dirty="0" err="1"/>
              <a:t>upper</a:t>
            </a:r>
            <a:r>
              <a:rPr lang="nl-NL" dirty="0"/>
              <a:t> corner of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ecosystem</a:t>
            </a:r>
            <a:r>
              <a:rPr lang="nl-NL" dirty="0"/>
              <a:t> </a:t>
            </a:r>
          </a:p>
        </p:txBody>
      </p:sp>
      <p:pic>
        <p:nvPicPr>
          <p:cNvPr id="11" name="Picture 2" descr="Image result for stad met mensen">
            <a:extLst>
              <a:ext uri="{FF2B5EF4-FFF2-40B4-BE49-F238E27FC236}">
                <a16:creationId xmlns:a16="http://schemas.microsoft.com/office/drawing/2014/main" id="{047537AE-FD30-48FF-B7B0-601A1D83F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6" y="2809639"/>
            <a:ext cx="4789305" cy="3190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931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ecosystem">
            <a:extLst>
              <a:ext uri="{FF2B5EF4-FFF2-40B4-BE49-F238E27FC236}">
                <a16:creationId xmlns:a16="http://schemas.microsoft.com/office/drawing/2014/main" id="{02AFA4B1-3C3C-490D-88C9-095D1C17F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954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7F0D43-56FE-4CA7-B255-2F71B921C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3588"/>
          </a:xfrm>
        </p:spPr>
        <p:txBody>
          <a:bodyPr>
            <a:normAutofit/>
          </a:bodyPr>
          <a:lstStyle/>
          <a:p>
            <a:r>
              <a:rPr lang="nl-NL" dirty="0" err="1"/>
              <a:t>Ecosystems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5F77E1-5EE7-4794-A001-30D4B73E1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" y="962025"/>
            <a:ext cx="11858625" cy="5714999"/>
          </a:xfrm>
        </p:spPr>
        <p:txBody>
          <a:bodyPr/>
          <a:lstStyle/>
          <a:p>
            <a:r>
              <a:rPr lang="nl-NL" sz="3600" dirty="0" err="1"/>
              <a:t>Conclusion</a:t>
            </a:r>
            <a:r>
              <a:rPr lang="nl-NL" sz="3600" dirty="0"/>
              <a:t>:</a:t>
            </a:r>
          </a:p>
          <a:p>
            <a:r>
              <a:rPr lang="nl-NL" dirty="0"/>
              <a:t>It is important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learn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these </a:t>
            </a:r>
            <a:r>
              <a:rPr lang="nl-NL" dirty="0" err="1"/>
              <a:t>ecosystems</a:t>
            </a:r>
            <a:r>
              <a:rPr lang="nl-NL" dirty="0"/>
              <a:t>, </a:t>
            </a:r>
            <a:r>
              <a:rPr lang="nl-NL" dirty="0" err="1"/>
              <a:t>because</a:t>
            </a:r>
            <a:r>
              <a:rPr lang="nl-NL" dirty="0"/>
              <a:t> these systems make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world</a:t>
            </a:r>
            <a:r>
              <a:rPr lang="nl-NL" dirty="0"/>
              <a:t> we live in.</a:t>
            </a:r>
          </a:p>
          <a:p>
            <a:pPr lvl="2"/>
            <a:r>
              <a:rPr lang="nl-NL" dirty="0"/>
              <a:t>We </a:t>
            </a:r>
            <a:r>
              <a:rPr lang="nl-NL" dirty="0" err="1"/>
              <a:t>influence</a:t>
            </a:r>
            <a:r>
              <a:rPr lang="nl-NL" dirty="0"/>
              <a:t> these systems</a:t>
            </a:r>
          </a:p>
          <a:p>
            <a:pPr lvl="2"/>
            <a:r>
              <a:rPr lang="nl-NL" dirty="0"/>
              <a:t>But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influences</a:t>
            </a:r>
            <a:r>
              <a:rPr lang="nl-NL" dirty="0"/>
              <a:t> </a:t>
            </a:r>
            <a:r>
              <a:rPr lang="nl-NL" dirty="0" err="1"/>
              <a:t>us</a:t>
            </a:r>
            <a:r>
              <a:rPr lang="nl-NL" dirty="0"/>
              <a:t> as well in </a:t>
            </a:r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daily</a:t>
            </a:r>
            <a:r>
              <a:rPr lang="nl-NL" dirty="0"/>
              <a:t> </a:t>
            </a:r>
            <a:r>
              <a:rPr lang="nl-NL" dirty="0" err="1"/>
              <a:t>lives</a:t>
            </a:r>
            <a:r>
              <a:rPr lang="nl-NL" dirty="0"/>
              <a:t>.</a:t>
            </a:r>
          </a:p>
          <a:p>
            <a:pPr lvl="3"/>
            <a:r>
              <a:rPr lang="nl-NL" dirty="0"/>
              <a:t>(Food, energy, pets, </a:t>
            </a:r>
            <a:r>
              <a:rPr lang="nl-NL" dirty="0" err="1"/>
              <a:t>safety</a:t>
            </a:r>
            <a:r>
              <a:rPr lang="nl-NL" dirty="0"/>
              <a:t>)</a:t>
            </a:r>
          </a:p>
          <a:p>
            <a:pPr lvl="2"/>
            <a:endParaRPr lang="nl-NL" dirty="0"/>
          </a:p>
          <a:p>
            <a:pPr lvl="2"/>
            <a:endParaRPr lang="nl-NL" dirty="0"/>
          </a:p>
          <a:p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needs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done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opposite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disasters we </a:t>
            </a:r>
            <a:r>
              <a:rPr lang="nl-NL" dirty="0" err="1"/>
              <a:t>looked</a:t>
            </a:r>
            <a:r>
              <a:rPr lang="nl-NL" dirty="0"/>
              <a:t> at</a:t>
            </a:r>
          </a:p>
          <a:p>
            <a:pPr lvl="1"/>
            <a:r>
              <a:rPr lang="nl-NL" dirty="0"/>
              <a:t>Connect </a:t>
            </a:r>
            <a:r>
              <a:rPr lang="nl-NL" dirty="0" err="1"/>
              <a:t>ecosystems</a:t>
            </a:r>
            <a:endParaRPr lang="nl-NL" dirty="0"/>
          </a:p>
          <a:p>
            <a:pPr lvl="1"/>
            <a:r>
              <a:rPr lang="nl-NL" dirty="0" err="1"/>
              <a:t>Avoid</a:t>
            </a:r>
            <a:r>
              <a:rPr lang="nl-NL" dirty="0"/>
              <a:t> </a:t>
            </a:r>
            <a:r>
              <a:rPr lang="nl-NL" dirty="0" err="1"/>
              <a:t>nitrification</a:t>
            </a:r>
            <a:r>
              <a:rPr lang="nl-NL" dirty="0"/>
              <a:t>, </a:t>
            </a:r>
            <a:r>
              <a:rPr lang="nl-NL" dirty="0" err="1"/>
              <a:t>which</a:t>
            </a:r>
            <a:r>
              <a:rPr lang="nl-NL" dirty="0"/>
              <a:t> leads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higher</a:t>
            </a:r>
            <a:r>
              <a:rPr lang="nl-NL" dirty="0"/>
              <a:t> </a:t>
            </a:r>
            <a:r>
              <a:rPr lang="nl-NL" dirty="0" err="1"/>
              <a:t>nitrogen</a:t>
            </a:r>
            <a:r>
              <a:rPr lang="nl-NL" dirty="0"/>
              <a:t> levels.</a:t>
            </a:r>
          </a:p>
          <a:p>
            <a:pPr lvl="1"/>
            <a:r>
              <a:rPr lang="nl-NL" dirty="0" err="1"/>
              <a:t>Don’t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exotic</a:t>
            </a:r>
            <a:r>
              <a:rPr lang="nl-NL" dirty="0"/>
              <a:t> species</a:t>
            </a:r>
          </a:p>
          <a:p>
            <a:pPr lvl="1"/>
            <a:r>
              <a:rPr lang="nl-NL" dirty="0"/>
              <a:t>Green energy</a:t>
            </a:r>
          </a:p>
          <a:p>
            <a:pPr lvl="1"/>
            <a:endParaRPr lang="nl-NL" dirty="0"/>
          </a:p>
          <a:p>
            <a:pPr marL="2286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5881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130DB-894A-4AF8-8B7D-FF4C95A55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9713A0-D2CA-470B-9FF9-54CE23CF4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Image result for wolf veluwe">
            <a:extLst>
              <a:ext uri="{FF2B5EF4-FFF2-40B4-BE49-F238E27FC236}">
                <a16:creationId xmlns:a16="http://schemas.microsoft.com/office/drawing/2014/main" id="{300910C6-542C-435C-A414-B6590B24A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618" y="-1451745"/>
            <a:ext cx="12464618" cy="830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814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7F0D43-56FE-4CA7-B255-2F71B921C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3588"/>
          </a:xfrm>
        </p:spPr>
        <p:txBody>
          <a:bodyPr>
            <a:normAutofit/>
          </a:bodyPr>
          <a:lstStyle/>
          <a:p>
            <a:r>
              <a:rPr lang="nl-NL" dirty="0" err="1"/>
              <a:t>Ecosystems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7A9D765-576E-476B-BA4B-9BA7D25CD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628" y="931069"/>
            <a:ext cx="1590675" cy="11620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868A41E-8515-4B3C-BC92-37081BCDC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775" y="1254919"/>
            <a:ext cx="933450" cy="5143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53565B7-DD6C-4936-A379-EB3D2A1E2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831" y="2595561"/>
            <a:ext cx="1438275" cy="8572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387A36A-EF3F-4FD6-A6A8-F7B4F2E6C9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6259" y="2809873"/>
            <a:ext cx="904875" cy="42862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AA2848C-03E3-41E0-9575-18D1B0593A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3240" y="2357435"/>
            <a:ext cx="904875" cy="13335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E814130-90F7-4FFC-A440-C33C2367E0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7804" y="3943349"/>
            <a:ext cx="1076325" cy="63817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BD3904A0-EEBE-42CA-8450-E8CBAC4BE3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6667" y="5067300"/>
            <a:ext cx="4038600" cy="17907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E7EEE028-6D62-4E8B-B145-C7A62D3BA6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6259" y="3943349"/>
            <a:ext cx="904875" cy="452438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43825200-6635-4C65-A00F-0188C342A4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34337" y="5576890"/>
            <a:ext cx="1076325" cy="513324"/>
          </a:xfrm>
          <a:prstGeom prst="rect">
            <a:avLst/>
          </a:prstGeom>
        </p:spPr>
      </p:pic>
      <p:sp>
        <p:nvSpPr>
          <p:cNvPr id="20" name="Pijl: omhoog 19">
            <a:extLst>
              <a:ext uri="{FF2B5EF4-FFF2-40B4-BE49-F238E27FC236}">
                <a16:creationId xmlns:a16="http://schemas.microsoft.com/office/drawing/2014/main" id="{EC6E2EDD-A553-4A3E-A010-7467B04BDDBC}"/>
              </a:ext>
            </a:extLst>
          </p:cNvPr>
          <p:cNvSpPr/>
          <p:nvPr/>
        </p:nvSpPr>
        <p:spPr>
          <a:xfrm>
            <a:off x="5791200" y="4648200"/>
            <a:ext cx="180975" cy="2952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Pijl: omhoog 20">
            <a:extLst>
              <a:ext uri="{FF2B5EF4-FFF2-40B4-BE49-F238E27FC236}">
                <a16:creationId xmlns:a16="http://schemas.microsoft.com/office/drawing/2014/main" id="{E414F614-D1B9-4711-B6CB-0555981ACC63}"/>
              </a:ext>
            </a:extLst>
          </p:cNvPr>
          <p:cNvSpPr/>
          <p:nvPr/>
        </p:nvSpPr>
        <p:spPr>
          <a:xfrm>
            <a:off x="5791199" y="3533774"/>
            <a:ext cx="180975" cy="2952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Pijl: omhoog 21">
            <a:extLst>
              <a:ext uri="{FF2B5EF4-FFF2-40B4-BE49-F238E27FC236}">
                <a16:creationId xmlns:a16="http://schemas.microsoft.com/office/drawing/2014/main" id="{BD323513-40FB-4854-B3EA-3760A528BADF}"/>
              </a:ext>
            </a:extLst>
          </p:cNvPr>
          <p:cNvSpPr/>
          <p:nvPr/>
        </p:nvSpPr>
        <p:spPr>
          <a:xfrm>
            <a:off x="5791198" y="2159795"/>
            <a:ext cx="180975" cy="2952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Pijl: rechts 22">
            <a:extLst>
              <a:ext uri="{FF2B5EF4-FFF2-40B4-BE49-F238E27FC236}">
                <a16:creationId xmlns:a16="http://schemas.microsoft.com/office/drawing/2014/main" id="{779507FE-1E7F-42E4-890F-4B418261F56F}"/>
              </a:ext>
            </a:extLst>
          </p:cNvPr>
          <p:cNvSpPr/>
          <p:nvPr/>
        </p:nvSpPr>
        <p:spPr>
          <a:xfrm rot="19391068">
            <a:off x="4298325" y="2108372"/>
            <a:ext cx="609600" cy="217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A35312D8-6BF0-4DC6-809E-CCC17A92D2B4}"/>
              </a:ext>
            </a:extLst>
          </p:cNvPr>
          <p:cNvCxnSpPr>
            <a:cxnSpLocks/>
          </p:cNvCxnSpPr>
          <p:nvPr/>
        </p:nvCxnSpPr>
        <p:spPr>
          <a:xfrm>
            <a:off x="5058135" y="2515789"/>
            <a:ext cx="1713051" cy="101798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19C22064-53DE-4EAE-B1FE-C0AC9A1E26D8}"/>
              </a:ext>
            </a:extLst>
          </p:cNvPr>
          <p:cNvCxnSpPr>
            <a:cxnSpLocks/>
          </p:cNvCxnSpPr>
          <p:nvPr/>
        </p:nvCxnSpPr>
        <p:spPr>
          <a:xfrm flipH="1">
            <a:off x="4992185" y="2486819"/>
            <a:ext cx="1699118" cy="103386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Pijl: omhoog 32">
            <a:extLst>
              <a:ext uri="{FF2B5EF4-FFF2-40B4-BE49-F238E27FC236}">
                <a16:creationId xmlns:a16="http://schemas.microsoft.com/office/drawing/2014/main" id="{B0086C47-73E6-45B0-80A3-1EA142F2EA34}"/>
              </a:ext>
            </a:extLst>
          </p:cNvPr>
          <p:cNvSpPr/>
          <p:nvPr/>
        </p:nvSpPr>
        <p:spPr>
          <a:xfrm rot="19351994">
            <a:off x="4144236" y="3976369"/>
            <a:ext cx="270142" cy="8858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Pijl: gekromd rechts 44">
            <a:extLst>
              <a:ext uri="{FF2B5EF4-FFF2-40B4-BE49-F238E27FC236}">
                <a16:creationId xmlns:a16="http://schemas.microsoft.com/office/drawing/2014/main" id="{A1F62B89-4FE5-46AD-92B9-D1D1E3D15707}"/>
              </a:ext>
            </a:extLst>
          </p:cNvPr>
          <p:cNvSpPr/>
          <p:nvPr/>
        </p:nvSpPr>
        <p:spPr>
          <a:xfrm>
            <a:off x="1698084" y="1366836"/>
            <a:ext cx="1412699" cy="4924425"/>
          </a:xfrm>
          <a:prstGeom prst="curvedRight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8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33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E7286268-771B-40BD-8EE7-026B69966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493" y="873395"/>
            <a:ext cx="5561013" cy="590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AFB240B9-42A5-4CB9-AC16-37ED1EE7A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3588"/>
          </a:xfrm>
        </p:spPr>
        <p:txBody>
          <a:bodyPr>
            <a:normAutofit/>
          </a:bodyPr>
          <a:lstStyle/>
          <a:p>
            <a:r>
              <a:rPr lang="nl-NL" dirty="0" err="1"/>
              <a:t>ecosystems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3016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AFFF04F-CD47-4E9C-B286-DB3510E5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3588"/>
          </a:xfrm>
        </p:spPr>
        <p:txBody>
          <a:bodyPr>
            <a:normAutofit/>
          </a:bodyPr>
          <a:lstStyle/>
          <a:p>
            <a:r>
              <a:rPr lang="nl-NL" dirty="0" err="1"/>
              <a:t>Ecosystems</a:t>
            </a:r>
            <a:endParaRPr lang="nl-NL" dirty="0"/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87379C07-FDFF-49C4-8BEE-B76A65884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45" y="3832357"/>
            <a:ext cx="2704307" cy="287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zon tekening">
            <a:extLst>
              <a:ext uri="{FF2B5EF4-FFF2-40B4-BE49-F238E27FC236}">
                <a16:creationId xmlns:a16="http://schemas.microsoft.com/office/drawing/2014/main" id="{EA06891D-7446-4A95-8483-D95DD4F81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849312"/>
            <a:ext cx="237172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regen tekening">
            <a:extLst>
              <a:ext uri="{FF2B5EF4-FFF2-40B4-BE49-F238E27FC236}">
                <a16:creationId xmlns:a16="http://schemas.microsoft.com/office/drawing/2014/main" id="{9BDA5899-0574-47E6-9A89-60D3B3970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259" y="956469"/>
            <a:ext cx="3047192" cy="215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jl: rechts 6">
            <a:extLst>
              <a:ext uri="{FF2B5EF4-FFF2-40B4-BE49-F238E27FC236}">
                <a16:creationId xmlns:a16="http://schemas.microsoft.com/office/drawing/2014/main" id="{9310A827-A8AF-4E49-BDFC-63D8CFA1B0BE}"/>
              </a:ext>
            </a:extLst>
          </p:cNvPr>
          <p:cNvSpPr/>
          <p:nvPr/>
        </p:nvSpPr>
        <p:spPr>
          <a:xfrm rot="2758971">
            <a:off x="3877329" y="3456706"/>
            <a:ext cx="764327" cy="256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3993A5E4-DCB0-460D-8460-7AE2AAE8696C}"/>
              </a:ext>
            </a:extLst>
          </p:cNvPr>
          <p:cNvSpPr/>
          <p:nvPr/>
        </p:nvSpPr>
        <p:spPr>
          <a:xfrm rot="7865730">
            <a:off x="7540413" y="3508633"/>
            <a:ext cx="764327" cy="256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9626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4EDAB98-F635-47B8-81E8-20DC6C8EABD1}"/>
              </a:ext>
            </a:extLst>
          </p:cNvPr>
          <p:cNvSpPr txBox="1">
            <a:spLocks/>
          </p:cNvSpPr>
          <p:nvPr/>
        </p:nvSpPr>
        <p:spPr bwMode="black">
          <a:xfrm>
            <a:off x="0" y="0"/>
            <a:ext cx="12192000" cy="76358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Ecosystems</a:t>
            </a:r>
            <a:endParaRPr lang="nl-NL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80DF6A8B-1B29-4B2C-9A97-D6AB2B73C4D0}"/>
              </a:ext>
            </a:extLst>
          </p:cNvPr>
          <p:cNvGrpSpPr/>
          <p:nvPr/>
        </p:nvGrpSpPr>
        <p:grpSpPr>
          <a:xfrm>
            <a:off x="727619" y="830442"/>
            <a:ext cx="10736761" cy="4398783"/>
            <a:chOff x="413264" y="925692"/>
            <a:chExt cx="11205572" cy="4621423"/>
          </a:xfrm>
        </p:grpSpPr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253FD71F-030A-445A-9AE7-3822A9ED2E4E}"/>
                </a:ext>
              </a:extLst>
            </p:cNvPr>
            <p:cNvGrpSpPr/>
            <p:nvPr/>
          </p:nvGrpSpPr>
          <p:grpSpPr>
            <a:xfrm>
              <a:off x="3359746" y="925692"/>
              <a:ext cx="5286375" cy="3389312"/>
              <a:chOff x="1315259" y="849312"/>
              <a:chExt cx="9124141" cy="5856288"/>
            </a:xfrm>
          </p:grpSpPr>
          <p:pic>
            <p:nvPicPr>
              <p:cNvPr id="5" name="Picture 2" descr="Related image">
                <a:extLst>
                  <a:ext uri="{FF2B5EF4-FFF2-40B4-BE49-F238E27FC236}">
                    <a16:creationId xmlns:a16="http://schemas.microsoft.com/office/drawing/2014/main" id="{0935024E-5F96-452F-A1F2-A435DCEE75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3845" y="3832357"/>
                <a:ext cx="2704307" cy="2873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6" descr="Image result for zon tekening">
                <a:extLst>
                  <a:ext uri="{FF2B5EF4-FFF2-40B4-BE49-F238E27FC236}">
                    <a16:creationId xmlns:a16="http://schemas.microsoft.com/office/drawing/2014/main" id="{44D698C1-E07F-4BF0-9794-0AB6F95252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7675" y="849312"/>
                <a:ext cx="2371725" cy="2371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8" descr="Image result for regen tekening">
                <a:extLst>
                  <a:ext uri="{FF2B5EF4-FFF2-40B4-BE49-F238E27FC236}">
                    <a16:creationId xmlns:a16="http://schemas.microsoft.com/office/drawing/2014/main" id="{C2BA726F-CF23-46C7-AB51-4A3A18A586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5259" y="956469"/>
                <a:ext cx="3047192" cy="21574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Pijl: rechts 7">
                <a:extLst>
                  <a:ext uri="{FF2B5EF4-FFF2-40B4-BE49-F238E27FC236}">
                    <a16:creationId xmlns:a16="http://schemas.microsoft.com/office/drawing/2014/main" id="{EE9D8AB0-8B86-4B63-BA12-C8CDD8C47EF5}"/>
                  </a:ext>
                </a:extLst>
              </p:cNvPr>
              <p:cNvSpPr/>
              <p:nvPr/>
            </p:nvSpPr>
            <p:spPr>
              <a:xfrm rot="2758971">
                <a:off x="3877329" y="3456706"/>
                <a:ext cx="764327" cy="25666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Pijl: rechts 8">
                <a:extLst>
                  <a:ext uri="{FF2B5EF4-FFF2-40B4-BE49-F238E27FC236}">
                    <a16:creationId xmlns:a16="http://schemas.microsoft.com/office/drawing/2014/main" id="{8CA9B680-3F0F-441C-A946-EECAC3F52013}"/>
                  </a:ext>
                </a:extLst>
              </p:cNvPr>
              <p:cNvSpPr/>
              <p:nvPr/>
            </p:nvSpPr>
            <p:spPr>
              <a:xfrm rot="7865730">
                <a:off x="7540413" y="3508633"/>
                <a:ext cx="764327" cy="25666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0C2E2E3C-16B4-4BBB-BFA2-E87C0BA0B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99042" y="2670164"/>
              <a:ext cx="2819794" cy="2876951"/>
            </a:xfrm>
            <a:prstGeom prst="rect">
              <a:avLst/>
            </a:prstGeom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C3AD6713-BC2E-4E58-AA28-2C1ACAAE9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3264" y="2670162"/>
              <a:ext cx="2793561" cy="2876951"/>
            </a:xfrm>
            <a:prstGeom prst="rect">
              <a:avLst/>
            </a:prstGeom>
          </p:spPr>
        </p:pic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52DA7520-569B-4F87-95FF-2150A48BE816}"/>
                </a:ext>
              </a:extLst>
            </p:cNvPr>
            <p:cNvSpPr txBox="1"/>
            <p:nvPr/>
          </p:nvSpPr>
          <p:spPr>
            <a:xfrm>
              <a:off x="1200150" y="3114675"/>
              <a:ext cx="14954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7200" dirty="0"/>
                <a:t>N</a:t>
              </a:r>
              <a:r>
                <a:rPr lang="nl-NL" sz="3200" dirty="0"/>
                <a:t>2</a:t>
              </a:r>
              <a:endParaRPr lang="nl-NL" sz="7200" dirty="0"/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ACC86422-1505-44BD-B10C-7FADAEC8342F}"/>
                </a:ext>
              </a:extLst>
            </p:cNvPr>
            <p:cNvSpPr txBox="1"/>
            <p:nvPr/>
          </p:nvSpPr>
          <p:spPr>
            <a:xfrm>
              <a:off x="1066800" y="4315004"/>
              <a:ext cx="1495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err="1"/>
                <a:t>Nitrogen</a:t>
              </a:r>
              <a:endParaRPr lang="nl-NL" dirty="0"/>
            </a:p>
          </p:txBody>
        </p:sp>
        <p:sp>
          <p:nvSpPr>
            <p:cNvPr id="15" name="Pijl: rechts 14">
              <a:extLst>
                <a:ext uri="{FF2B5EF4-FFF2-40B4-BE49-F238E27FC236}">
                  <a16:creationId xmlns:a16="http://schemas.microsoft.com/office/drawing/2014/main" id="{B90C6AE7-D55D-42A3-B9E6-0432273A6A81}"/>
                </a:ext>
              </a:extLst>
            </p:cNvPr>
            <p:cNvSpPr/>
            <p:nvPr/>
          </p:nvSpPr>
          <p:spPr>
            <a:xfrm rot="21164768">
              <a:off x="3426136" y="3287809"/>
              <a:ext cx="1423166" cy="5823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Pijl: rechts 17">
              <a:extLst>
                <a:ext uri="{FF2B5EF4-FFF2-40B4-BE49-F238E27FC236}">
                  <a16:creationId xmlns:a16="http://schemas.microsoft.com/office/drawing/2014/main" id="{EE566523-0D71-4C8D-97D1-AC886DCDD721}"/>
                </a:ext>
              </a:extLst>
            </p:cNvPr>
            <p:cNvSpPr/>
            <p:nvPr/>
          </p:nvSpPr>
          <p:spPr>
            <a:xfrm rot="11407869">
              <a:off x="7247469" y="3286401"/>
              <a:ext cx="1423166" cy="6548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25D3AAFF-99B1-42F4-A14F-01AC3CC6C020}"/>
              </a:ext>
            </a:extLst>
          </p:cNvPr>
          <p:cNvGrpSpPr/>
          <p:nvPr/>
        </p:nvGrpSpPr>
        <p:grpSpPr>
          <a:xfrm>
            <a:off x="4936474" y="4429875"/>
            <a:ext cx="2536700" cy="2428125"/>
            <a:chOff x="4949383" y="4375698"/>
            <a:chExt cx="2536700" cy="2428125"/>
          </a:xfrm>
        </p:grpSpPr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F502C0A3-9DCD-44BF-A42F-0F0D5CBC6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49383" y="4375698"/>
              <a:ext cx="2536700" cy="2428125"/>
            </a:xfrm>
            <a:prstGeom prst="rect">
              <a:avLst/>
            </a:prstGeom>
          </p:spPr>
        </p:pic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62625643-18DC-4756-83A2-94487E995B2F}"/>
                </a:ext>
              </a:extLst>
            </p:cNvPr>
            <p:cNvSpPr txBox="1"/>
            <p:nvPr/>
          </p:nvSpPr>
          <p:spPr>
            <a:xfrm>
              <a:off x="5607094" y="4881875"/>
              <a:ext cx="15012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CO</a:t>
              </a:r>
              <a:r>
                <a:rPr lang="nl-NL" sz="2800" dirty="0"/>
                <a:t>2</a:t>
              </a:r>
              <a:endParaRPr lang="nl-NL" sz="3600" dirty="0"/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DE764210-9597-4B1D-A110-BC759B607543}"/>
                </a:ext>
              </a:extLst>
            </p:cNvPr>
            <p:cNvSpPr txBox="1"/>
            <p:nvPr/>
          </p:nvSpPr>
          <p:spPr>
            <a:xfrm>
              <a:off x="5464011" y="5719657"/>
              <a:ext cx="1767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Carbon dioxide</a:t>
              </a:r>
            </a:p>
          </p:txBody>
        </p:sp>
      </p:grpSp>
      <p:sp>
        <p:nvSpPr>
          <p:cNvPr id="23" name="Pijl: rechts 22">
            <a:extLst>
              <a:ext uri="{FF2B5EF4-FFF2-40B4-BE49-F238E27FC236}">
                <a16:creationId xmlns:a16="http://schemas.microsoft.com/office/drawing/2014/main" id="{AAD5E2D7-0143-49C1-BAFB-BC07CEF1934F}"/>
              </a:ext>
            </a:extLst>
          </p:cNvPr>
          <p:cNvSpPr/>
          <p:nvPr/>
        </p:nvSpPr>
        <p:spPr>
          <a:xfrm rot="16200000">
            <a:off x="6048830" y="3634300"/>
            <a:ext cx="308456" cy="1217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0422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Bosbrand">
            <a:extLst>
              <a:ext uri="{FF2B5EF4-FFF2-40B4-BE49-F238E27FC236}">
                <a16:creationId xmlns:a16="http://schemas.microsoft.com/office/drawing/2014/main" id="{BA7A9BC3-477F-47CC-BD41-FE9A4899F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841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>
            <a:extLst>
              <a:ext uri="{FF2B5EF4-FFF2-40B4-BE49-F238E27FC236}">
                <a16:creationId xmlns:a16="http://schemas.microsoft.com/office/drawing/2014/main" id="{CB99EE52-CAB8-4561-9BB6-D51FBD0EB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250113"/>
      </p:ext>
    </p:extLst>
  </p:cSld>
  <p:clrMapOvr>
    <a:masterClrMapping/>
  </p:clrMapOvr>
</p:sld>
</file>

<file path=ppt/theme/theme1.xml><?xml version="1.0" encoding="utf-8"?>
<a:theme xmlns:a="http://schemas.openxmlformats.org/drawingml/2006/main" name="Pakket">
  <a:themeElements>
    <a:clrScheme name="Pak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TM10001115[[fn=Pakket]]</Template>
  <TotalTime>633</TotalTime>
  <Words>403</Words>
  <Application>Microsoft Office PowerPoint</Application>
  <PresentationFormat>Breedbeeld</PresentationFormat>
  <Paragraphs>118</Paragraphs>
  <Slides>31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4" baseType="lpstr">
      <vt:lpstr>Arial</vt:lpstr>
      <vt:lpstr>Gill Sans MT</vt:lpstr>
      <vt:lpstr>Pakket</vt:lpstr>
      <vt:lpstr>PowerPoint-presentatie</vt:lpstr>
      <vt:lpstr>Ecosystems</vt:lpstr>
      <vt:lpstr>PowerPoint-presentatie</vt:lpstr>
      <vt:lpstr>Ecosystems</vt:lpstr>
      <vt:lpstr>ecosystems</vt:lpstr>
      <vt:lpstr>Ecosystems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Ecosystems</vt:lpstr>
      <vt:lpstr>Ecosystems</vt:lpstr>
      <vt:lpstr>Ecosystems</vt:lpstr>
      <vt:lpstr>PowerPoint-presentatie</vt:lpstr>
      <vt:lpstr>PowerPoint-presentatie</vt:lpstr>
      <vt:lpstr>Ecosystems</vt:lpstr>
      <vt:lpstr>Ecosystems</vt:lpstr>
      <vt:lpstr>Ecosystems</vt:lpstr>
      <vt:lpstr>PowerPoint-presentatie</vt:lpstr>
      <vt:lpstr>Ecosystems</vt:lpstr>
      <vt:lpstr>Ecosystems</vt:lpstr>
      <vt:lpstr>Ecosystems</vt:lpstr>
      <vt:lpstr>Ecosystems</vt:lpstr>
      <vt:lpstr>Ecosystems</vt:lpstr>
      <vt:lpstr>Ecosystems</vt:lpstr>
      <vt:lpstr>Ecosystems</vt:lpstr>
      <vt:lpstr>Ecosystems</vt:lpstr>
      <vt:lpstr>Ecosystems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Sietse van der Ree</dc:creator>
  <cp:lastModifiedBy>Ina v/d Vendel</cp:lastModifiedBy>
  <cp:revision>74</cp:revision>
  <dcterms:created xsi:type="dcterms:W3CDTF">2019-07-26T21:08:23Z</dcterms:created>
  <dcterms:modified xsi:type="dcterms:W3CDTF">2020-05-19T14:52:11Z</dcterms:modified>
</cp:coreProperties>
</file>