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65" r:id="rId3"/>
    <p:sldId id="366" r:id="rId4"/>
    <p:sldId id="316" r:id="rId5"/>
    <p:sldId id="289" r:id="rId6"/>
    <p:sldId id="315" r:id="rId7"/>
    <p:sldId id="304" r:id="rId8"/>
    <p:sldId id="311" r:id="rId9"/>
    <p:sldId id="312" r:id="rId10"/>
    <p:sldId id="313" r:id="rId11"/>
    <p:sldId id="300" r:id="rId12"/>
    <p:sldId id="301" r:id="rId13"/>
    <p:sldId id="335" r:id="rId14"/>
    <p:sldId id="337" r:id="rId15"/>
    <p:sldId id="338" r:id="rId16"/>
    <p:sldId id="309" r:id="rId17"/>
    <p:sldId id="334" r:id="rId18"/>
    <p:sldId id="344" r:id="rId19"/>
    <p:sldId id="331" r:id="rId20"/>
    <p:sldId id="349" r:id="rId21"/>
    <p:sldId id="34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01"/>
    <p:restoredTop sz="95638"/>
  </p:normalViewPr>
  <p:slideViewPr>
    <p:cSldViewPr snapToGrid="0" snapToObjects="1">
      <p:cViewPr varScale="1">
        <p:scale>
          <a:sx n="91" d="100"/>
          <a:sy n="91" d="100"/>
        </p:scale>
        <p:origin x="184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03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82ED-234B-B642-B1AD-1715DC176D9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3DDA8-7D8D-0847-8AD0-D1F53B61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DA8-7D8D-0847-8AD0-D1F53B61A5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5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DA8-7D8D-0847-8AD0-D1F53B61A5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DA8-7D8D-0847-8AD0-D1F53B61A5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DA8-7D8D-0847-8AD0-D1F53B61A5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6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DA8-7D8D-0847-8AD0-D1F53B61A5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3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DA8-7D8D-0847-8AD0-D1F53B61A5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7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DA8-7D8D-0847-8AD0-D1F53B61A5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4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5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4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1DF2-5C9E-3346-899D-D8F16101E1CE}" type="datetimeFigureOut">
              <a:rPr lang="en-US" smtClean="0"/>
              <a:t>6/27/19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C91ED-ED55-A74D-B6FC-7ACAA9CA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743" y="170772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Introduction to Research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028"/>
          <p:cNvSpPr>
            <a:spLocks noChangeArrowheads="1"/>
          </p:cNvSpPr>
          <p:nvPr/>
        </p:nvSpPr>
        <p:spPr bwMode="auto">
          <a:xfrm>
            <a:off x="1302060" y="504670"/>
            <a:ext cx="59769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  <a:lvl2pPr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b="0" i="1" dirty="0" smtClean="0">
                <a:solidFill>
                  <a:srgbClr val="C00000"/>
                </a:solidFill>
                <a:latin typeface="Times New Roman" charset="0"/>
              </a:rPr>
              <a:t>Good research questions</a:t>
            </a:r>
            <a:endParaRPr lang="en-US" altLang="zh-TW" b="0" i="1" dirty="0">
              <a:solidFill>
                <a:srgbClr val="C00000"/>
              </a:solidFill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3818"/>
          <a:stretch/>
        </p:blipFill>
        <p:spPr>
          <a:xfrm>
            <a:off x="439282" y="1933844"/>
            <a:ext cx="8522898" cy="3615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32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Research Considerations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713" y="1327172"/>
            <a:ext cx="81920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US" sz="2000" dirty="0"/>
              <a:t>The conceptual approach – the philosophical underpinnings of research 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000" dirty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 smtClean="0"/>
              <a:t>Research </a:t>
            </a:r>
            <a:r>
              <a:rPr lang="en-US" sz="2000" dirty="0"/>
              <a:t>design – how data collection is </a:t>
            </a:r>
            <a:r>
              <a:rPr lang="en-US" sz="2000" dirty="0" smtClean="0"/>
              <a:t>organized </a:t>
            </a:r>
            <a:endParaRPr lang="en-US" sz="2000" dirty="0"/>
          </a:p>
          <a:p>
            <a:pPr marL="342900" indent="-342900" algn="just">
              <a:buFont typeface="Wingdings" charset="2"/>
              <a:buChar char="Ø"/>
            </a:pPr>
            <a:endParaRPr lang="en-US" sz="20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 smtClean="0"/>
              <a:t>Data </a:t>
            </a:r>
            <a:r>
              <a:rPr lang="en-US" sz="2000" dirty="0"/>
              <a:t>collection techniques – how data are collected </a:t>
            </a:r>
            <a:r>
              <a:rPr lang="en-US" sz="2000" dirty="0" smtClean="0"/>
              <a:t>Sampling </a:t>
            </a:r>
            <a:r>
              <a:rPr lang="en-US" sz="2000" dirty="0"/>
              <a:t>– from whom data are </a:t>
            </a:r>
            <a:r>
              <a:rPr lang="en-US" sz="2000" dirty="0" smtClean="0"/>
              <a:t>collected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000" dirty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types of information outputs required – who needs the information and for what purposes 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0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 smtClean="0"/>
              <a:t>research </a:t>
            </a:r>
            <a:r>
              <a:rPr lang="en-US" sz="2000" dirty="0"/>
              <a:t>resources – time, funds, facilities, staff, and </a:t>
            </a:r>
            <a:r>
              <a:rPr lang="en-US" sz="2000" dirty="0" smtClean="0"/>
              <a:t>access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0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000" dirty="0" smtClean="0"/>
              <a:t>ethical </a:t>
            </a:r>
            <a:r>
              <a:rPr lang="en-US" sz="2000" dirty="0"/>
              <a:t>considerations </a:t>
            </a:r>
            <a:endParaRPr lang="en-US" sz="1600" dirty="0"/>
          </a:p>
          <a:p>
            <a:pPr algn="just"/>
            <a:r>
              <a:rPr lang="en-US" sz="1600" dirty="0"/>
              <a:t>	</a:t>
            </a:r>
            <a:r>
              <a:rPr lang="en-US" sz="1600" dirty="0" smtClean="0"/>
              <a:t>for </a:t>
            </a:r>
            <a:r>
              <a:rPr lang="en-US" sz="1600" dirty="0"/>
              <a:t>example, within the research plan is it possible to obtain informed consent from all </a:t>
            </a:r>
            <a:r>
              <a:rPr lang="en-US" sz="1600" dirty="0" smtClean="0"/>
              <a:t>	participants</a:t>
            </a:r>
            <a:r>
              <a:rPr lang="en-US" sz="1600" dirty="0"/>
              <a:t>, does the plan involve any risks to the safety of the researcher, can the </a:t>
            </a:r>
            <a:r>
              <a:rPr lang="en-US" sz="1600" dirty="0" smtClean="0"/>
              <a:t>	researchers </a:t>
            </a:r>
            <a:r>
              <a:rPr lang="en-US" sz="1600" dirty="0"/>
              <a:t>assure the confidentiality of all information given?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149" y="423513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+mn-lt"/>
              </a:rPr>
              <a:t>RESEARCH TYPES</a:t>
            </a:r>
            <a:endParaRPr lang="en-US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3" y="1424126"/>
            <a:ext cx="7670800" cy="454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149" y="5786060"/>
            <a:ext cx="1791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3606" r="4547" b="6604"/>
          <a:stretch/>
        </p:blipFill>
        <p:spPr>
          <a:xfrm>
            <a:off x="1728594" y="1370951"/>
            <a:ext cx="5248406" cy="4140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881" y="1316064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38594" y="5344096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Not to forget</a:t>
            </a:r>
            <a:r>
              <a:rPr lang="is-IS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2018083"/>
            <a:ext cx="6464300" cy="322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48222" y="3686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C00000"/>
                </a:solidFill>
              </a:rPr>
              <a:t>Research Description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16" y="2000304"/>
            <a:ext cx="4605924" cy="34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732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Research Types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2107" r="1509" b="1947"/>
          <a:stretch/>
        </p:blipFill>
        <p:spPr>
          <a:xfrm>
            <a:off x="120770" y="379562"/>
            <a:ext cx="8885207" cy="5969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881" y="1316064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38594" y="5344096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" t="26236" r="3083" b="14848"/>
          <a:stretch/>
        </p:blipFill>
        <p:spPr>
          <a:xfrm>
            <a:off x="272782" y="1333374"/>
            <a:ext cx="8620700" cy="4010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Interviews/Questionnaires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7" y="1578761"/>
            <a:ext cx="7954027" cy="3884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881" y="1316064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38594" y="5344096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" t="1943" r="2173"/>
          <a:stretch/>
        </p:blipFill>
        <p:spPr>
          <a:xfrm>
            <a:off x="1615858" y="1202498"/>
            <a:ext cx="6087649" cy="5050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o photo description available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o photo description available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1" y="107575"/>
            <a:ext cx="6535271" cy="6535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6654" y="870796"/>
            <a:ext cx="30466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Important!!!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8594" y="5344096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/>
          <a:stretch/>
        </p:blipFill>
        <p:spPr>
          <a:xfrm>
            <a:off x="893349" y="2208058"/>
            <a:ext cx="7168572" cy="3185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3881" y="1316064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38594" y="5344096"/>
            <a:ext cx="23019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/>
          <a:stretch/>
        </p:blipFill>
        <p:spPr>
          <a:xfrm>
            <a:off x="0" y="1103192"/>
            <a:ext cx="9144000" cy="5070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5" y="666377"/>
            <a:ext cx="8594727" cy="5734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88" y="1495598"/>
            <a:ext cx="8453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define what we mean by ‘research’ and describe the stages and concepts behind the research </a:t>
            </a:r>
            <a:r>
              <a:rPr lang="en-US" sz="2400" dirty="0" smtClean="0"/>
              <a:t>process.</a:t>
            </a:r>
          </a:p>
          <a:p>
            <a:pPr marL="285750" indent="-285750" algn="just">
              <a:buFont typeface="Wingdings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explore how data, information, knowledge, and decision-making relate to the role of research. </a:t>
            </a:r>
          </a:p>
          <a:p>
            <a:pPr marL="285750" indent="-285750" algn="just">
              <a:buFont typeface="Wingdings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charset="2"/>
              <a:buChar char="Ø"/>
            </a:pPr>
            <a:r>
              <a:rPr lang="en-US" sz="2400" dirty="0" smtClean="0"/>
              <a:t>Focus group and </a:t>
            </a:r>
            <a:r>
              <a:rPr lang="en-US" sz="2400" dirty="0" err="1" smtClean="0"/>
              <a:t>questionaire</a:t>
            </a:r>
            <a:r>
              <a:rPr lang="en-US" sz="2400" dirty="0" smtClean="0"/>
              <a:t> basics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RESEARCH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207" y="1559730"/>
            <a:ext cx="768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“Research is creating new knowledge.” -</a:t>
            </a:r>
            <a:r>
              <a:rPr lang="en-US" b="1" dirty="0"/>
              <a:t>Neil Armstrong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17861" y="2486791"/>
            <a:ext cx="7141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“Research </a:t>
            </a:r>
            <a:r>
              <a:rPr lang="en-US" dirty="0"/>
              <a:t>itself provides an important long-run perspective on the issues that we face on a day-to-day basis. ” -</a:t>
            </a:r>
            <a:r>
              <a:rPr lang="en-US" b="1" dirty="0"/>
              <a:t>Ben Bernanke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845"/>
          <a:stretch/>
        </p:blipFill>
        <p:spPr>
          <a:xfrm>
            <a:off x="2304777" y="3393975"/>
            <a:ext cx="4333974" cy="2878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04367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3600" b="1" dirty="0">
                <a:solidFill>
                  <a:srgbClr val="C00000"/>
                </a:solidFill>
                <a:latin typeface="Times New Roman" charset="0"/>
              </a:rPr>
              <a:t>Good </a:t>
            </a:r>
            <a:r>
              <a:rPr lang="en-US" altLang="zh-TW" sz="3600" b="1" dirty="0" smtClean="0">
                <a:solidFill>
                  <a:srgbClr val="C00000"/>
                </a:solidFill>
                <a:latin typeface="Times New Roman" charset="0"/>
              </a:rPr>
              <a:t>Research</a:t>
            </a:r>
          </a:p>
          <a:p>
            <a:pPr marL="0" indent="0" algn="ctr">
              <a:buNone/>
            </a:pPr>
            <a:r>
              <a:rPr lang="en-US" altLang="zh-TW" i="1" dirty="0" smtClean="0">
                <a:latin typeface="Times New Roman" charset="0"/>
              </a:rPr>
              <a:t>a question with </a:t>
            </a:r>
            <a:r>
              <a:rPr lang="en-US" altLang="zh-TW" i="1" dirty="0">
                <a:latin typeface="Times New Roman" charset="0"/>
              </a:rPr>
              <a:t>a </a:t>
            </a:r>
            <a:r>
              <a:rPr lang="en-US" altLang="zh-TW" i="1" u="sng" dirty="0" smtClean="0">
                <a:latin typeface="Times New Roman" charset="0"/>
              </a:rPr>
              <a:t>clear </a:t>
            </a:r>
            <a:r>
              <a:rPr lang="en-US" altLang="zh-TW" i="1" u="sng" dirty="0">
                <a:latin typeface="Times New Roman" charset="0"/>
              </a:rPr>
              <a:t>hypothesis</a:t>
            </a:r>
            <a:r>
              <a:rPr lang="en-US" altLang="zh-TW" i="1" dirty="0">
                <a:latin typeface="Times New Roman" charset="0"/>
              </a:rPr>
              <a:t>, examined using a rigorous </a:t>
            </a:r>
            <a:r>
              <a:rPr lang="en-US" altLang="zh-TW" i="1" u="sng" dirty="0">
                <a:latin typeface="Times New Roman" charset="0"/>
              </a:rPr>
              <a:t>method</a:t>
            </a:r>
            <a:r>
              <a:rPr lang="en-US" altLang="zh-TW" i="1" dirty="0">
                <a:latin typeface="Times New Roman" charset="0"/>
              </a:rPr>
              <a:t>, undertaken under the supervision of an </a:t>
            </a:r>
            <a:r>
              <a:rPr lang="en-US" altLang="zh-TW" i="1" u="sng" dirty="0">
                <a:latin typeface="Times New Roman" charset="0"/>
              </a:rPr>
              <a:t>experienced supervisor </a:t>
            </a:r>
            <a:r>
              <a:rPr lang="en-US" altLang="zh-TW" i="1" dirty="0">
                <a:latin typeface="Times New Roman" charset="0"/>
              </a:rPr>
              <a:t>with adequate </a:t>
            </a:r>
            <a:r>
              <a:rPr lang="en-US" altLang="zh-TW" b="1" i="1" dirty="0">
                <a:latin typeface="Times New Roman" charset="0"/>
              </a:rPr>
              <a:t>infrastructure</a:t>
            </a:r>
            <a:r>
              <a:rPr lang="en-US" altLang="zh-TW" i="1" dirty="0">
                <a:latin typeface="Times New Roman" charset="0"/>
              </a:rPr>
              <a:t> and an enthusiastic and dedicated </a:t>
            </a:r>
            <a:r>
              <a:rPr lang="en-US" altLang="zh-TW" i="1" dirty="0" smtClean="0">
                <a:latin typeface="Times New Roman" charset="0"/>
              </a:rPr>
              <a:t>researcher</a:t>
            </a:r>
            <a:endParaRPr lang="en-US" altLang="zh-TW" i="1" dirty="0">
              <a:latin typeface="Times New Roman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r="47343" b="18"/>
          <a:stretch/>
        </p:blipFill>
        <p:spPr>
          <a:xfrm>
            <a:off x="5706541" y="1417638"/>
            <a:ext cx="3048814" cy="4017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9254" y="606627"/>
            <a:ext cx="8608742" cy="1295400"/>
          </a:xfrm>
        </p:spPr>
        <p:txBody>
          <a:bodyPr/>
          <a:lstStyle/>
          <a:p>
            <a:r>
              <a:rPr lang="en-US" altLang="zh-TW" sz="3600" b="0" i="1" dirty="0">
                <a:solidFill>
                  <a:srgbClr val="C00000"/>
                </a:solidFill>
                <a:latin typeface="Times New Roman" charset="0"/>
              </a:rPr>
              <a:t>Undertaking </a:t>
            </a:r>
            <a:r>
              <a:rPr lang="en-US" altLang="zh-TW" sz="3600" b="0" i="1" dirty="0" smtClean="0">
                <a:solidFill>
                  <a:srgbClr val="C00000"/>
                </a:solidFill>
                <a:latin typeface="Times New Roman" charset="0"/>
              </a:rPr>
              <a:t>a </a:t>
            </a:r>
            <a:r>
              <a:rPr lang="en-US" altLang="zh-TW" sz="3600" b="0" i="1" dirty="0">
                <a:solidFill>
                  <a:srgbClr val="C00000"/>
                </a:solidFill>
                <a:latin typeface="Times New Roman" charset="0"/>
              </a:rPr>
              <a:t>successful </a:t>
            </a:r>
            <a:r>
              <a:rPr lang="en-US" altLang="zh-TW" sz="3600" b="0" i="1">
                <a:solidFill>
                  <a:srgbClr val="C00000"/>
                </a:solidFill>
                <a:latin typeface="Times New Roman" charset="0"/>
              </a:rPr>
              <a:t>research </a:t>
            </a:r>
            <a:endParaRPr lang="en-US" altLang="zh-TW" sz="3600" b="0" i="1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206" y="2144070"/>
            <a:ext cx="7917366" cy="4411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altLang="zh-TW" dirty="0" smtClean="0">
                <a:latin typeface="Times New Roman" charset="0"/>
              </a:rPr>
              <a:t>Developing </a:t>
            </a:r>
            <a:r>
              <a:rPr lang="en-US" altLang="zh-TW" dirty="0">
                <a:latin typeface="Times New Roman" charset="0"/>
              </a:rPr>
              <a:t>a research idea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altLang="zh-TW" dirty="0" smtClean="0">
                <a:latin typeface="Times New Roman" charset="0"/>
              </a:rPr>
              <a:t>Expectations</a:t>
            </a:r>
            <a:endParaRPr lang="en-US" altLang="zh-TW" dirty="0">
              <a:latin typeface="Times New Roman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altLang="zh-TW" dirty="0" smtClean="0">
                <a:latin typeface="Times New Roman" charset="0"/>
              </a:rPr>
              <a:t>Realistic </a:t>
            </a:r>
            <a:r>
              <a:rPr lang="en-US" altLang="zh-TW" dirty="0">
                <a:latin typeface="Times New Roman" charset="0"/>
              </a:rPr>
              <a:t>targets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altLang="zh-TW" dirty="0">
                <a:latin typeface="Times New Roman" charset="0"/>
              </a:rPr>
              <a:t>D</a:t>
            </a:r>
            <a:r>
              <a:rPr lang="en-US" altLang="zh-TW" dirty="0" smtClean="0">
                <a:latin typeface="Times New Roman" charset="0"/>
              </a:rPr>
              <a:t>ata collection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n-US" altLang="zh-TW" dirty="0" smtClean="0">
                <a:latin typeface="Times New Roman" charset="0"/>
              </a:rPr>
              <a:t>Outreach / publications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56562" y="252498"/>
            <a:ext cx="5903912" cy="725488"/>
          </a:xfrm>
        </p:spPr>
        <p:txBody>
          <a:bodyPr>
            <a:normAutofit fontScale="90000"/>
          </a:bodyPr>
          <a:lstStyle/>
          <a:p>
            <a:r>
              <a:rPr lang="en-US" altLang="zh-TW" b="0" i="1" dirty="0">
                <a:solidFill>
                  <a:srgbClr val="C00000"/>
                </a:solidFill>
                <a:latin typeface="Times New Roman" charset="0"/>
              </a:rPr>
              <a:t>Research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-25095" r="67116" b="-1"/>
          <a:stretch/>
        </p:blipFill>
        <p:spPr>
          <a:xfrm>
            <a:off x="7460672" y="-206062"/>
            <a:ext cx="1683328" cy="1309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31" y="1202275"/>
            <a:ext cx="5181600" cy="490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86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5903912" cy="725488"/>
          </a:xfrm>
        </p:spPr>
        <p:txBody>
          <a:bodyPr>
            <a:normAutofit fontScale="90000"/>
          </a:bodyPr>
          <a:lstStyle/>
          <a:p>
            <a:r>
              <a:rPr lang="en-US" altLang="zh-TW" b="0" i="1" dirty="0">
                <a:solidFill>
                  <a:srgbClr val="C00000"/>
                </a:solidFill>
                <a:latin typeface="Times New Roman" charset="0"/>
              </a:rPr>
              <a:t>Research process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5204" b="33576"/>
          <a:stretch/>
        </p:blipFill>
        <p:spPr>
          <a:xfrm>
            <a:off x="1345056" y="1277815"/>
            <a:ext cx="6711350" cy="4877104"/>
          </a:xfrm>
        </p:spPr>
      </p:pic>
      <p:sp>
        <p:nvSpPr>
          <p:cNvPr id="6" name="TextBox 5"/>
          <p:cNvSpPr txBox="1"/>
          <p:nvPr/>
        </p:nvSpPr>
        <p:spPr>
          <a:xfrm>
            <a:off x="7949929" y="648866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pple Chancery" charset="0"/>
                <a:ea typeface="Apple Chancery" charset="0"/>
                <a:cs typeface="Apple Chancery" charset="0"/>
              </a:rPr>
              <a:t>RJaafar</a:t>
            </a:r>
            <a:endParaRPr lang="en-US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4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9454</TotalTime>
  <Words>239</Words>
  <Application>Microsoft Macintosh PowerPoint</Application>
  <PresentationFormat>On-screen Show (4:3)</PresentationFormat>
  <Paragraphs>66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Apple Chancery</vt:lpstr>
      <vt:lpstr>Calibri</vt:lpstr>
      <vt:lpstr>Times New Roman</vt:lpstr>
      <vt:lpstr>Wingdings</vt:lpstr>
      <vt:lpstr>新細明體</vt:lpstr>
      <vt:lpstr>Arial</vt:lpstr>
      <vt:lpstr>Office Theme</vt:lpstr>
      <vt:lpstr>Introduction to Research  </vt:lpstr>
      <vt:lpstr>PowerPoint Presentation</vt:lpstr>
      <vt:lpstr>PowerPoint Presentation</vt:lpstr>
      <vt:lpstr>PowerPoint Presentation</vt:lpstr>
      <vt:lpstr>RESEARCH </vt:lpstr>
      <vt:lpstr>PowerPoint Presentation</vt:lpstr>
      <vt:lpstr>Undertaking a successful research </vt:lpstr>
      <vt:lpstr>Research process</vt:lpstr>
      <vt:lpstr>Research process</vt:lpstr>
      <vt:lpstr>PowerPoint Presentation</vt:lpstr>
      <vt:lpstr>Research Considerations</vt:lpstr>
      <vt:lpstr>RESEARCH TYPES</vt:lpstr>
      <vt:lpstr>PowerPoint Presentation</vt:lpstr>
      <vt:lpstr>Not to forget…</vt:lpstr>
      <vt:lpstr>Research Description</vt:lpstr>
      <vt:lpstr>Research Types</vt:lpstr>
      <vt:lpstr>PowerPoint Presentation</vt:lpstr>
      <vt:lpstr>Interviews/Questionnaires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F. Jaafar  PhD Biochemistry </dc:title>
  <dc:creator>Apple Apple</dc:creator>
  <cp:lastModifiedBy>Rola Jaafar</cp:lastModifiedBy>
  <cp:revision>115</cp:revision>
  <cp:lastPrinted>2017-05-28T08:46:44Z</cp:lastPrinted>
  <dcterms:created xsi:type="dcterms:W3CDTF">2016-06-11T12:09:10Z</dcterms:created>
  <dcterms:modified xsi:type="dcterms:W3CDTF">2019-06-27T12:02:12Z</dcterms:modified>
</cp:coreProperties>
</file>