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77" r:id="rId2"/>
    <p:sldId id="256" r:id="rId3"/>
    <p:sldId id="257" r:id="rId4"/>
    <p:sldId id="278" r:id="rId5"/>
    <p:sldId id="258" r:id="rId6"/>
    <p:sldId id="273" r:id="rId7"/>
    <p:sldId id="274" r:id="rId8"/>
    <p:sldId id="282" r:id="rId9"/>
    <p:sldId id="275" r:id="rId10"/>
    <p:sldId id="276" r:id="rId11"/>
    <p:sldId id="279" r:id="rId12"/>
    <p:sldId id="280" r:id="rId13"/>
    <p:sldId id="281" r:id="rId14"/>
    <p:sldId id="265" r:id="rId15"/>
    <p:sldId id="260" r:id="rId16"/>
    <p:sldId id="286" r:id="rId17"/>
    <p:sldId id="267" r:id="rId18"/>
    <p:sldId id="283" r:id="rId19"/>
    <p:sldId id="269" r:id="rId20"/>
    <p:sldId id="287" r:id="rId21"/>
    <p:sldId id="285" r:id="rId22"/>
    <p:sldId id="272" r:id="rId23"/>
    <p:sldId id="288" r:id="rId24"/>
    <p:sldId id="289" r:id="rId25"/>
    <p:sldId id="291" r:id="rId26"/>
    <p:sldId id="284" r:id="rId27"/>
    <p:sldId id="292" r:id="rId28"/>
    <p:sldId id="261" r:id="rId29"/>
    <p:sldId id="262" r:id="rId30"/>
    <p:sldId id="263" r:id="rId31"/>
    <p:sldId id="264" r:id="rId32"/>
    <p:sldId id="293" r:id="rId33"/>
    <p:sldId id="294" r:id="rId34"/>
    <p:sldId id="29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B39"/>
    <a:srgbClr val="BB0000"/>
    <a:srgbClr val="00ACED"/>
    <a:srgbClr val="3B5998"/>
    <a:srgbClr val="8399F5"/>
    <a:srgbClr val="003CB4"/>
    <a:srgbClr val="004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FAE0E0-6D1E-40D9-BE0D-265564BC4B7D}" type="datetimeFigureOut">
              <a:rPr lang="en-GB" smtClean="0"/>
              <a:t>18/09/2015</a:t>
            </a:fld>
            <a:endParaRPr lang="en-GB"/>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E752D3-F3C8-475B-A022-8D98276041E5}" type="slidenum">
              <a:rPr lang="en-GB" smtClean="0"/>
              <a:t>‹#›</a:t>
            </a:fld>
            <a:endParaRPr lang="en-GB"/>
          </a:p>
        </p:txBody>
      </p:sp>
    </p:spTree>
    <p:extLst>
      <p:ext uri="{BB962C8B-B14F-4D97-AF65-F5344CB8AC3E}">
        <p14:creationId xmlns:p14="http://schemas.microsoft.com/office/powerpoint/2010/main" val="183721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C8736-B2DC-416B-A409-885050E2E340}" type="datetimeFigureOut">
              <a:rPr lang="en-GB" smtClean="0"/>
              <a:t>18/09/2015</a:t>
            </a:fld>
            <a:endParaRPr lang="en-GB"/>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CA495-4DD4-42A7-92D7-CDC25D462BDC}" type="slidenum">
              <a:rPr lang="en-GB" smtClean="0"/>
              <a:t>‹#›</a:t>
            </a:fld>
            <a:endParaRPr lang="en-GB"/>
          </a:p>
        </p:txBody>
      </p:sp>
    </p:spTree>
    <p:extLst>
      <p:ext uri="{BB962C8B-B14F-4D97-AF65-F5344CB8AC3E}">
        <p14:creationId xmlns:p14="http://schemas.microsoft.com/office/powerpoint/2010/main" val="357942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214CA495-4DD4-42A7-92D7-CDC25D462BDC}" type="slidenum">
              <a:rPr lang="en-GB" smtClean="0"/>
              <a:t>2</a:t>
            </a:fld>
            <a:endParaRPr lang="en-GB"/>
          </a:p>
        </p:txBody>
      </p:sp>
    </p:spTree>
    <p:extLst>
      <p:ext uri="{BB962C8B-B14F-4D97-AF65-F5344CB8AC3E}">
        <p14:creationId xmlns:p14="http://schemas.microsoft.com/office/powerpoint/2010/main" val="377433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GB"/>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GB"/>
          </a:p>
        </p:txBody>
      </p:sp>
      <p:sp>
        <p:nvSpPr>
          <p:cNvPr id="4" name="Symbol zastępczy daty 3"/>
          <p:cNvSpPr>
            <a:spLocks noGrp="1"/>
          </p:cNvSpPr>
          <p:nvPr>
            <p:ph type="dt" sz="half" idx="10"/>
          </p:nvPr>
        </p:nvSpPr>
        <p:spPr/>
        <p:txBody>
          <a:bodyPr/>
          <a:lstStyle/>
          <a:p>
            <a:fld id="{2636FE5F-AF19-4545-B1C7-6F5EE4B3476E}" type="datetime1">
              <a:rPr lang="en-GB" smtClean="0"/>
              <a:t>18/09/2015</a:t>
            </a:fld>
            <a:endParaRPr lang="en-GB"/>
          </a:p>
        </p:txBody>
      </p:sp>
      <p:sp>
        <p:nvSpPr>
          <p:cNvPr id="5" name="Symbol zastępczy stopki 4"/>
          <p:cNvSpPr>
            <a:spLocks noGrp="1"/>
          </p:cNvSpPr>
          <p:nvPr>
            <p:ph type="ftr" sz="quarter" idx="11"/>
          </p:nvPr>
        </p:nvSpPr>
        <p:spPr/>
        <p:txBody>
          <a:bodyPr/>
          <a:lstStyle/>
          <a:p>
            <a:r>
              <a:rPr lang="en-GB" smtClean="0"/>
              <a:t>sasa</a:t>
            </a:r>
            <a:endParaRPr lang="en-GB"/>
          </a:p>
        </p:txBody>
      </p:sp>
      <p:sp>
        <p:nvSpPr>
          <p:cNvPr id="6" name="Symbol zastępczy numeru slajdu 5"/>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56077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F8B342AA-BECA-448E-BA0E-B99781EC6F8C}" type="datetime1">
              <a:rPr lang="en-GB" smtClean="0"/>
              <a:t>18/09/2015</a:t>
            </a:fld>
            <a:endParaRPr lang="en-GB"/>
          </a:p>
        </p:txBody>
      </p:sp>
      <p:sp>
        <p:nvSpPr>
          <p:cNvPr id="5" name="Symbol zastępczy stopki 4"/>
          <p:cNvSpPr>
            <a:spLocks noGrp="1"/>
          </p:cNvSpPr>
          <p:nvPr>
            <p:ph type="ftr" sz="quarter" idx="11"/>
          </p:nvPr>
        </p:nvSpPr>
        <p:spPr/>
        <p:txBody>
          <a:bodyPr/>
          <a:lstStyle/>
          <a:p>
            <a:r>
              <a:rPr lang="en-GB" smtClean="0"/>
              <a:t>sasa</a:t>
            </a:r>
            <a:endParaRPr lang="en-GB"/>
          </a:p>
        </p:txBody>
      </p:sp>
      <p:sp>
        <p:nvSpPr>
          <p:cNvPr id="6" name="Symbol zastępczy numeru slajdu 5"/>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304487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GB"/>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06FC1583-3EA8-485F-921E-FD6A83AB1833}" type="datetime1">
              <a:rPr lang="en-GB" smtClean="0"/>
              <a:t>18/09/2015</a:t>
            </a:fld>
            <a:endParaRPr lang="en-GB"/>
          </a:p>
        </p:txBody>
      </p:sp>
      <p:sp>
        <p:nvSpPr>
          <p:cNvPr id="5" name="Symbol zastępczy stopki 4"/>
          <p:cNvSpPr>
            <a:spLocks noGrp="1"/>
          </p:cNvSpPr>
          <p:nvPr>
            <p:ph type="ftr" sz="quarter" idx="11"/>
          </p:nvPr>
        </p:nvSpPr>
        <p:spPr/>
        <p:txBody>
          <a:bodyPr/>
          <a:lstStyle/>
          <a:p>
            <a:r>
              <a:rPr lang="en-GB" smtClean="0"/>
              <a:t>sasa</a:t>
            </a:r>
            <a:endParaRPr lang="en-GB"/>
          </a:p>
        </p:txBody>
      </p:sp>
      <p:sp>
        <p:nvSpPr>
          <p:cNvPr id="6" name="Symbol zastępczy numeru slajdu 5"/>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93053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10"/>
          </p:nvPr>
        </p:nvSpPr>
        <p:spPr/>
        <p:txBody>
          <a:bodyPr/>
          <a:lstStyle/>
          <a:p>
            <a:fld id="{FB674688-3A68-42FF-9C8C-6941F3CFD937}" type="datetime1">
              <a:rPr lang="en-GB" smtClean="0"/>
              <a:t>18/09/2015</a:t>
            </a:fld>
            <a:endParaRPr lang="en-GB"/>
          </a:p>
        </p:txBody>
      </p:sp>
      <p:sp>
        <p:nvSpPr>
          <p:cNvPr id="5" name="Symbol zastępczy stopki 4"/>
          <p:cNvSpPr>
            <a:spLocks noGrp="1"/>
          </p:cNvSpPr>
          <p:nvPr>
            <p:ph type="ftr" sz="quarter" idx="11"/>
          </p:nvPr>
        </p:nvSpPr>
        <p:spPr/>
        <p:txBody>
          <a:bodyPr/>
          <a:lstStyle/>
          <a:p>
            <a:r>
              <a:rPr lang="en-GB" smtClean="0"/>
              <a:t>sasa</a:t>
            </a:r>
            <a:endParaRPr lang="en-GB"/>
          </a:p>
        </p:txBody>
      </p:sp>
      <p:sp>
        <p:nvSpPr>
          <p:cNvPr id="6" name="Symbol zastępczy numeru slajdu 5"/>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41306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GB"/>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C43BC3E-5BE4-4CA0-8D5D-9F14EB550580}" type="datetime1">
              <a:rPr lang="en-GB" smtClean="0"/>
              <a:t>18/09/2015</a:t>
            </a:fld>
            <a:endParaRPr lang="en-GB"/>
          </a:p>
        </p:txBody>
      </p:sp>
      <p:sp>
        <p:nvSpPr>
          <p:cNvPr id="5" name="Symbol zastępczy stopki 4"/>
          <p:cNvSpPr>
            <a:spLocks noGrp="1"/>
          </p:cNvSpPr>
          <p:nvPr>
            <p:ph type="ftr" sz="quarter" idx="11"/>
          </p:nvPr>
        </p:nvSpPr>
        <p:spPr/>
        <p:txBody>
          <a:bodyPr/>
          <a:lstStyle/>
          <a:p>
            <a:r>
              <a:rPr lang="en-GB" smtClean="0"/>
              <a:t>sasa</a:t>
            </a:r>
            <a:endParaRPr lang="en-GB"/>
          </a:p>
        </p:txBody>
      </p:sp>
      <p:sp>
        <p:nvSpPr>
          <p:cNvPr id="6" name="Symbol zastępczy numeru slajdu 5"/>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99688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daty 4"/>
          <p:cNvSpPr>
            <a:spLocks noGrp="1"/>
          </p:cNvSpPr>
          <p:nvPr>
            <p:ph type="dt" sz="half" idx="10"/>
          </p:nvPr>
        </p:nvSpPr>
        <p:spPr/>
        <p:txBody>
          <a:bodyPr/>
          <a:lstStyle/>
          <a:p>
            <a:fld id="{22B34489-2CB0-4DBB-8CF7-0E5A0E0AB24E}" type="datetime1">
              <a:rPr lang="en-GB" smtClean="0"/>
              <a:t>18/09/2015</a:t>
            </a:fld>
            <a:endParaRPr lang="en-GB"/>
          </a:p>
        </p:txBody>
      </p:sp>
      <p:sp>
        <p:nvSpPr>
          <p:cNvPr id="6" name="Symbol zastępczy stopki 5"/>
          <p:cNvSpPr>
            <a:spLocks noGrp="1"/>
          </p:cNvSpPr>
          <p:nvPr>
            <p:ph type="ftr" sz="quarter" idx="11"/>
          </p:nvPr>
        </p:nvSpPr>
        <p:spPr/>
        <p:txBody>
          <a:bodyPr/>
          <a:lstStyle/>
          <a:p>
            <a:r>
              <a:rPr lang="en-GB" smtClean="0"/>
              <a:t>sasa</a:t>
            </a:r>
            <a:endParaRPr lang="en-GB"/>
          </a:p>
        </p:txBody>
      </p:sp>
      <p:sp>
        <p:nvSpPr>
          <p:cNvPr id="7" name="Symbol zastępczy numeru slajdu 6"/>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59139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GB"/>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7" name="Symbol zastępczy daty 6"/>
          <p:cNvSpPr>
            <a:spLocks noGrp="1"/>
          </p:cNvSpPr>
          <p:nvPr>
            <p:ph type="dt" sz="half" idx="10"/>
          </p:nvPr>
        </p:nvSpPr>
        <p:spPr/>
        <p:txBody>
          <a:bodyPr/>
          <a:lstStyle/>
          <a:p>
            <a:fld id="{42EEEE88-7722-47AC-9E46-0CADF96DD2FB}" type="datetime1">
              <a:rPr lang="en-GB" smtClean="0"/>
              <a:t>18/09/2015</a:t>
            </a:fld>
            <a:endParaRPr lang="en-GB"/>
          </a:p>
        </p:txBody>
      </p:sp>
      <p:sp>
        <p:nvSpPr>
          <p:cNvPr id="8" name="Symbol zastępczy stopki 7"/>
          <p:cNvSpPr>
            <a:spLocks noGrp="1"/>
          </p:cNvSpPr>
          <p:nvPr>
            <p:ph type="ftr" sz="quarter" idx="11"/>
          </p:nvPr>
        </p:nvSpPr>
        <p:spPr/>
        <p:txBody>
          <a:bodyPr/>
          <a:lstStyle/>
          <a:p>
            <a:r>
              <a:rPr lang="en-GB" smtClean="0"/>
              <a:t>sasa</a:t>
            </a:r>
            <a:endParaRPr lang="en-GB"/>
          </a:p>
        </p:txBody>
      </p:sp>
      <p:sp>
        <p:nvSpPr>
          <p:cNvPr id="9" name="Symbol zastępczy numeru slajdu 8"/>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324232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GB"/>
          </a:p>
        </p:txBody>
      </p:sp>
      <p:sp>
        <p:nvSpPr>
          <p:cNvPr id="3" name="Symbol zastępczy daty 2"/>
          <p:cNvSpPr>
            <a:spLocks noGrp="1"/>
          </p:cNvSpPr>
          <p:nvPr>
            <p:ph type="dt" sz="half" idx="10"/>
          </p:nvPr>
        </p:nvSpPr>
        <p:spPr/>
        <p:txBody>
          <a:bodyPr/>
          <a:lstStyle/>
          <a:p>
            <a:fld id="{2DBFC57E-2AD6-45D5-BB3A-FCE1013BEBDD}" type="datetime1">
              <a:rPr lang="en-GB" smtClean="0"/>
              <a:t>18/09/2015</a:t>
            </a:fld>
            <a:endParaRPr lang="en-GB"/>
          </a:p>
        </p:txBody>
      </p:sp>
      <p:sp>
        <p:nvSpPr>
          <p:cNvPr id="4" name="Symbol zastępczy stopki 3"/>
          <p:cNvSpPr>
            <a:spLocks noGrp="1"/>
          </p:cNvSpPr>
          <p:nvPr>
            <p:ph type="ftr" sz="quarter" idx="11"/>
          </p:nvPr>
        </p:nvSpPr>
        <p:spPr/>
        <p:txBody>
          <a:bodyPr/>
          <a:lstStyle/>
          <a:p>
            <a:r>
              <a:rPr lang="en-GB" smtClean="0"/>
              <a:t>sasa</a:t>
            </a:r>
            <a:endParaRPr lang="en-GB"/>
          </a:p>
        </p:txBody>
      </p:sp>
      <p:sp>
        <p:nvSpPr>
          <p:cNvPr id="5" name="Symbol zastępczy numeru slajdu 4"/>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611222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0AE618C-B40D-4949-BD10-6FF43FC1120F}" type="datetime1">
              <a:rPr lang="en-GB" smtClean="0"/>
              <a:t>18/09/2015</a:t>
            </a:fld>
            <a:endParaRPr lang="en-GB"/>
          </a:p>
        </p:txBody>
      </p:sp>
      <p:sp>
        <p:nvSpPr>
          <p:cNvPr id="3" name="Symbol zastępczy stopki 2"/>
          <p:cNvSpPr>
            <a:spLocks noGrp="1"/>
          </p:cNvSpPr>
          <p:nvPr>
            <p:ph type="ftr" sz="quarter" idx="11"/>
          </p:nvPr>
        </p:nvSpPr>
        <p:spPr/>
        <p:txBody>
          <a:bodyPr/>
          <a:lstStyle/>
          <a:p>
            <a:r>
              <a:rPr lang="en-GB" smtClean="0"/>
              <a:t>sasa</a:t>
            </a:r>
            <a:endParaRPr lang="en-GB"/>
          </a:p>
        </p:txBody>
      </p:sp>
      <p:sp>
        <p:nvSpPr>
          <p:cNvPr id="4" name="Symbol zastępczy numeru slajdu 3"/>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154653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GB"/>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94B20A4-9768-4DB9-AAD7-012D51BB758F}" type="datetime1">
              <a:rPr lang="en-GB" smtClean="0"/>
              <a:t>18/09/2015</a:t>
            </a:fld>
            <a:endParaRPr lang="en-GB"/>
          </a:p>
        </p:txBody>
      </p:sp>
      <p:sp>
        <p:nvSpPr>
          <p:cNvPr id="6" name="Symbol zastępczy stopki 5"/>
          <p:cNvSpPr>
            <a:spLocks noGrp="1"/>
          </p:cNvSpPr>
          <p:nvPr>
            <p:ph type="ftr" sz="quarter" idx="11"/>
          </p:nvPr>
        </p:nvSpPr>
        <p:spPr/>
        <p:txBody>
          <a:bodyPr/>
          <a:lstStyle/>
          <a:p>
            <a:r>
              <a:rPr lang="en-GB" smtClean="0"/>
              <a:t>sasa</a:t>
            </a:r>
            <a:endParaRPr lang="en-GB"/>
          </a:p>
        </p:txBody>
      </p:sp>
      <p:sp>
        <p:nvSpPr>
          <p:cNvPr id="7" name="Symbol zastępczy numeru slajdu 6"/>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310211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GB"/>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B3480C2-6A7F-4DAC-8FF5-2C4B352C78B7}" type="datetime1">
              <a:rPr lang="en-GB" smtClean="0"/>
              <a:t>18/09/2015</a:t>
            </a:fld>
            <a:endParaRPr lang="en-GB"/>
          </a:p>
        </p:txBody>
      </p:sp>
      <p:sp>
        <p:nvSpPr>
          <p:cNvPr id="6" name="Symbol zastępczy stopki 5"/>
          <p:cNvSpPr>
            <a:spLocks noGrp="1"/>
          </p:cNvSpPr>
          <p:nvPr>
            <p:ph type="ftr" sz="quarter" idx="11"/>
          </p:nvPr>
        </p:nvSpPr>
        <p:spPr/>
        <p:txBody>
          <a:bodyPr/>
          <a:lstStyle/>
          <a:p>
            <a:r>
              <a:rPr lang="en-GB" smtClean="0"/>
              <a:t>sasa</a:t>
            </a:r>
            <a:endParaRPr lang="en-GB"/>
          </a:p>
        </p:txBody>
      </p:sp>
      <p:sp>
        <p:nvSpPr>
          <p:cNvPr id="7" name="Symbol zastępczy numeru slajdu 6"/>
          <p:cNvSpPr>
            <a:spLocks noGrp="1"/>
          </p:cNvSpPr>
          <p:nvPr>
            <p:ph type="sldNum" sz="quarter" idx="12"/>
          </p:nvPr>
        </p:nvSpPr>
        <p:spPr/>
        <p:txBody>
          <a:bodyPr/>
          <a:lstStyle/>
          <a:p>
            <a:fld id="{BD8DD81C-5D89-4288-BCCF-4576C4DA61BA}" type="slidenum">
              <a:rPr lang="en-GB" smtClean="0"/>
              <a:t>‹#›</a:t>
            </a:fld>
            <a:endParaRPr lang="en-GB"/>
          </a:p>
        </p:txBody>
      </p:sp>
    </p:spTree>
    <p:extLst>
      <p:ext uri="{BB962C8B-B14F-4D97-AF65-F5344CB8AC3E}">
        <p14:creationId xmlns:p14="http://schemas.microsoft.com/office/powerpoint/2010/main" val="384592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GB"/>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GB"/>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F7F8D-B679-423C-B4BD-E73476C6ABA2}" type="datetime1">
              <a:rPr lang="en-GB" smtClean="0"/>
              <a:t>18/09/2015</a:t>
            </a:fld>
            <a:endParaRPr lang="en-GB"/>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sasa</a:t>
            </a:r>
            <a:endParaRPr lang="en-GB"/>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DD81C-5D89-4288-BCCF-4576C4DA61BA}" type="slidenum">
              <a:rPr lang="en-GB" smtClean="0"/>
              <a:t>‹#›</a:t>
            </a:fld>
            <a:endParaRPr lang="en-GB"/>
          </a:p>
        </p:txBody>
      </p:sp>
    </p:spTree>
    <p:extLst>
      <p:ext uri="{BB962C8B-B14F-4D97-AF65-F5344CB8AC3E}">
        <p14:creationId xmlns:p14="http://schemas.microsoft.com/office/powerpoint/2010/main" val="394564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łaściciel\Desktop\CET Stay tuned online\Materials\Social media with person.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7588" y="692696"/>
            <a:ext cx="4762924"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53282" y="775245"/>
            <a:ext cx="5057330" cy="4525963"/>
          </a:xfrm>
        </p:spPr>
        <p:txBody>
          <a:bodyPr>
            <a:normAutofit lnSpcReduction="10000"/>
          </a:bodyPr>
          <a:lstStyle/>
          <a:p>
            <a:pPr marL="0" indent="0" algn="ctr">
              <a:buNone/>
            </a:pPr>
            <a:r>
              <a:rPr lang="pl-PL" sz="4000" b="1" dirty="0" smtClean="0">
                <a:latin typeface="Segoe UI" panose="020B0502040204020203" pitchFamily="34" charset="0"/>
                <a:ea typeface="Segoe UI Black" panose="020B0A02040204020203" pitchFamily="34" charset="0"/>
                <a:cs typeface="Segoe UI" panose="020B0502040204020203" pitchFamily="34" charset="0"/>
              </a:rPr>
              <a:t>Training </a:t>
            </a:r>
            <a:r>
              <a:rPr lang="pl-PL" sz="4000" b="1" dirty="0" err="1" smtClean="0">
                <a:latin typeface="Segoe UI" panose="020B0502040204020203" pitchFamily="34" charset="0"/>
                <a:ea typeface="Segoe UI Black" panose="020B0A02040204020203" pitchFamily="34" charset="0"/>
                <a:cs typeface="Segoe UI" panose="020B0502040204020203" pitchFamily="34" charset="0"/>
              </a:rPr>
              <a:t>course</a:t>
            </a:r>
            <a:r>
              <a:rPr lang="pl-PL" sz="4000" b="1" dirty="0" smtClean="0">
                <a:latin typeface="Segoe UI" panose="020B0502040204020203" pitchFamily="34" charset="0"/>
                <a:ea typeface="Segoe UI Black" panose="020B0A02040204020203" pitchFamily="34" charset="0"/>
                <a:cs typeface="Segoe UI" panose="020B0502040204020203" pitchFamily="34" charset="0"/>
              </a:rPr>
              <a:t> </a:t>
            </a:r>
            <a:endParaRPr lang="en-GB" sz="4000" b="1" dirty="0" smtClean="0">
              <a:latin typeface="Segoe UI" panose="020B0502040204020203" pitchFamily="34" charset="0"/>
              <a:ea typeface="Segoe UI Black" panose="020B0A02040204020203" pitchFamily="34" charset="0"/>
              <a:cs typeface="Segoe UI" panose="020B0502040204020203" pitchFamily="34" charset="0"/>
            </a:endParaRPr>
          </a:p>
          <a:p>
            <a:pPr marL="0" indent="0" algn="ctr">
              <a:buNone/>
            </a:pPr>
            <a:r>
              <a:rPr lang="en-GB" sz="4000" b="1" dirty="0" smtClean="0">
                <a:latin typeface="Segoe UI" panose="020B0502040204020203" pitchFamily="34" charset="0"/>
                <a:ea typeface="Segoe UI Black" panose="020B0A02040204020203" pitchFamily="34" charset="0"/>
                <a:cs typeface="Segoe UI" panose="020B0502040204020203" pitchFamily="34" charset="0"/>
              </a:rPr>
              <a:t>“</a:t>
            </a:r>
            <a:r>
              <a:rPr lang="pl-PL" sz="4000" b="1" dirty="0" err="1" smtClean="0">
                <a:latin typeface="Segoe UI" panose="020B0502040204020203" pitchFamily="34" charset="0"/>
                <a:ea typeface="Segoe UI Black" panose="020B0A02040204020203" pitchFamily="34" charset="0"/>
                <a:cs typeface="Segoe UI" panose="020B0502040204020203" pitchFamily="34" charset="0"/>
              </a:rPr>
              <a:t>Stay</a:t>
            </a:r>
            <a:r>
              <a:rPr lang="pl-PL" sz="4000" b="1" dirty="0" smtClean="0">
                <a:latin typeface="Segoe UI" panose="020B0502040204020203" pitchFamily="34" charset="0"/>
                <a:ea typeface="Segoe UI Black" panose="020B0A02040204020203" pitchFamily="34" charset="0"/>
                <a:cs typeface="Segoe UI" panose="020B0502040204020203" pitchFamily="34" charset="0"/>
              </a:rPr>
              <a:t> </a:t>
            </a:r>
            <a:r>
              <a:rPr lang="pl-PL" sz="4000" b="1" dirty="0" err="1" smtClean="0">
                <a:latin typeface="Segoe UI" panose="020B0502040204020203" pitchFamily="34" charset="0"/>
                <a:ea typeface="Segoe UI Black" panose="020B0A02040204020203" pitchFamily="34" charset="0"/>
                <a:cs typeface="Segoe UI" panose="020B0502040204020203" pitchFamily="34" charset="0"/>
              </a:rPr>
              <a:t>Tuned</a:t>
            </a:r>
            <a:r>
              <a:rPr lang="pl-PL" sz="4000" b="1" dirty="0" smtClean="0">
                <a:latin typeface="Segoe UI" panose="020B0502040204020203" pitchFamily="34" charset="0"/>
                <a:ea typeface="Segoe UI Black" panose="020B0A02040204020203" pitchFamily="34" charset="0"/>
                <a:cs typeface="Segoe UI" panose="020B0502040204020203" pitchFamily="34" charset="0"/>
              </a:rPr>
              <a:t> Online</a:t>
            </a:r>
            <a:r>
              <a:rPr lang="en-GB" sz="4000" b="1" dirty="0" smtClean="0">
                <a:latin typeface="Segoe UI" panose="020B0502040204020203" pitchFamily="34" charset="0"/>
                <a:ea typeface="Segoe UI Black" panose="020B0A02040204020203" pitchFamily="34" charset="0"/>
                <a:cs typeface="Segoe UI" panose="020B0502040204020203" pitchFamily="34" charset="0"/>
              </a:rPr>
              <a:t>”</a:t>
            </a:r>
          </a:p>
          <a:p>
            <a:pPr marL="0" indent="0" algn="ctr">
              <a:buNone/>
            </a:pPr>
            <a:endParaRPr lang="pl-PL" b="1" dirty="0" smtClean="0">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r>
              <a:rPr lang="pl-PL" b="1" dirty="0" err="1"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Djakovo</a:t>
            </a:r>
            <a:r>
              <a:rPr lang="pl-PL" b="1" dirty="0"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 </a:t>
            </a:r>
            <a:r>
              <a:rPr lang="pl-PL" b="1" dirty="0" err="1"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Croatia</a:t>
            </a:r>
            <a:endParaRPr lang="pl-PL" b="1" dirty="0"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endParaRPr>
          </a:p>
          <a:p>
            <a:pPr marL="0" indent="0" algn="ctr">
              <a:buNone/>
            </a:pPr>
            <a:r>
              <a:rPr lang="pl-PL" sz="2800" b="1" dirty="0"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12-19 of </a:t>
            </a:r>
            <a:r>
              <a:rPr lang="pl-PL" sz="2800" b="1" dirty="0" err="1"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September</a:t>
            </a:r>
            <a:r>
              <a:rPr lang="pl-PL" sz="2800" b="1" dirty="0"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 2015</a:t>
            </a:r>
            <a:endParaRPr lang="en-GB" sz="2800" b="1" dirty="0" smtClean="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endParaRPr>
          </a:p>
          <a:p>
            <a:pPr marL="0" indent="0" algn="ctr">
              <a:buNone/>
            </a:pPr>
            <a:endParaRPr lang="pl-PL" sz="2800" b="1" dirty="0" smtClean="0">
              <a:latin typeface="Segoe UI Black" panose="020B0A02040204020203" pitchFamily="34" charset="0"/>
              <a:ea typeface="Segoe UI Black" panose="020B0A02040204020203" pitchFamily="34" charset="0"/>
              <a:cs typeface="Segoe UI Black" panose="020B0A02040204020203" pitchFamily="34" charset="0"/>
            </a:endParaRPr>
          </a:p>
          <a:p>
            <a:pPr marL="0" indent="0" algn="ctr">
              <a:buNone/>
            </a:pPr>
            <a:r>
              <a:rPr lang="pl-PL" b="1" dirty="0" smtClean="0">
                <a:latin typeface="Segoe UI" panose="020B0502040204020203" pitchFamily="34" charset="0"/>
                <a:ea typeface="Segoe UI Black" panose="020B0A02040204020203" pitchFamily="34" charset="0"/>
                <a:cs typeface="Segoe UI" panose="020B0502040204020203" pitchFamily="34" charset="0"/>
              </a:rPr>
              <a:t>#</a:t>
            </a:r>
            <a:r>
              <a:rPr lang="pl-PL" b="1" dirty="0" err="1" smtClean="0">
                <a:latin typeface="Segoe UI" panose="020B0502040204020203" pitchFamily="34" charset="0"/>
                <a:ea typeface="Segoe UI Black" panose="020B0A02040204020203" pitchFamily="34" charset="0"/>
                <a:cs typeface="Segoe UI" panose="020B0502040204020203" pitchFamily="34" charset="0"/>
              </a:rPr>
              <a:t>StayTunedOnline</a:t>
            </a:r>
            <a:endParaRPr lang="en-GB" b="1" dirty="0" smtClean="0">
              <a:latin typeface="Segoe UI" panose="020B0502040204020203" pitchFamily="34" charset="0"/>
              <a:ea typeface="Segoe UI Black" panose="020B0A02040204020203" pitchFamily="34" charset="0"/>
              <a:cs typeface="Segoe UI" panose="020B0502040204020203" pitchFamily="34" charset="0"/>
            </a:endParaRPr>
          </a:p>
          <a:p>
            <a:pPr marL="0" indent="0" algn="ctr">
              <a:buNone/>
            </a:pPr>
            <a:r>
              <a:rPr lang="en-GB" sz="2200" b="1" dirty="0" smtClean="0">
                <a:solidFill>
                  <a:schemeClr val="accent6"/>
                </a:solidFill>
                <a:latin typeface="Segoe UI" panose="020B0502040204020203" pitchFamily="34" charset="0"/>
                <a:ea typeface="Segoe UI Black" panose="020B0A02040204020203" pitchFamily="34" charset="0"/>
                <a:cs typeface="Segoe UI" panose="020B0502040204020203" pitchFamily="34" charset="0"/>
              </a:rPr>
              <a:t>www.</a:t>
            </a:r>
            <a:r>
              <a:rPr lang="pl-PL" sz="2200" b="1" dirty="0" smtClean="0">
                <a:solidFill>
                  <a:schemeClr val="accent6"/>
                </a:solidFill>
                <a:latin typeface="Segoe UI" panose="020B0502040204020203" pitchFamily="34" charset="0"/>
                <a:ea typeface="Segoe UI Black" panose="020B0A02040204020203" pitchFamily="34" charset="0"/>
                <a:cs typeface="Segoe UI" panose="020B0502040204020203" pitchFamily="34" charset="0"/>
              </a:rPr>
              <a:t>cetstaytuned.wordpress.com</a:t>
            </a:r>
          </a:p>
          <a:p>
            <a:pPr marL="0" indent="0" algn="ctr">
              <a:buNone/>
            </a:pPr>
            <a:endParaRPr lang="en-GB"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5373216"/>
            <a:ext cx="5447931" cy="1178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050" y="5013176"/>
            <a:ext cx="172909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695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764704"/>
            <a:ext cx="8640960" cy="4525963"/>
          </a:xfrm>
        </p:spPr>
        <p:txBody>
          <a:bodyPr>
            <a:normAutofit/>
          </a:bodyPr>
          <a:lstStyle/>
          <a:p>
            <a:pPr marL="0" indent="0" algn="just">
              <a:buNone/>
            </a:pPr>
            <a:r>
              <a:rPr lang="en-US" sz="2400" dirty="0">
                <a:latin typeface="Segoe UI" panose="020B0502040204020203" pitchFamily="34" charset="0"/>
                <a:cs typeface="Segoe UI" panose="020B0502040204020203" pitchFamily="34" charset="0"/>
              </a:rPr>
              <a:t>As with other forms of social media, readers can interact with bloggers by commenting on </a:t>
            </a:r>
            <a:r>
              <a:rPr lang="en-US" sz="2400" b="1" dirty="0">
                <a:latin typeface="Segoe UI" panose="020B0502040204020203" pitchFamily="34" charset="0"/>
                <a:cs typeface="Segoe UI" panose="020B0502040204020203" pitchFamily="34" charset="0"/>
              </a:rPr>
              <a:t>blog posts</a:t>
            </a:r>
            <a:r>
              <a:rPr lang="en-US" sz="2400" dirty="0">
                <a:latin typeface="Segoe UI" panose="020B0502040204020203" pitchFamily="34" charset="0"/>
                <a:cs typeface="Segoe UI" panose="020B0502040204020203" pitchFamily="34" charset="0"/>
              </a:rPr>
              <a:t>. They can also </a:t>
            </a:r>
            <a:r>
              <a:rPr lang="en-US" sz="2400" b="1" dirty="0">
                <a:latin typeface="Segoe UI" panose="020B0502040204020203" pitchFamily="34" charset="0"/>
                <a:cs typeface="Segoe UI" panose="020B0502040204020203" pitchFamily="34" charset="0"/>
              </a:rPr>
              <a:t>subscribe </a:t>
            </a:r>
            <a:r>
              <a:rPr lang="en-US" sz="2400" dirty="0">
                <a:latin typeface="Segoe UI" panose="020B0502040204020203" pitchFamily="34" charset="0"/>
                <a:cs typeface="Segoe UI" panose="020B0502040204020203" pitchFamily="34" charset="0"/>
              </a:rPr>
              <a:t>to a blog to receive notifications as soon as new posts are published. Blog posts appear in reverse chronological order, with older posts archived for</a:t>
            </a:r>
            <a:r>
              <a:rPr lang="en-GB" sz="24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reference. Blogs facilitate easy updates, which encourages</a:t>
            </a:r>
            <a:r>
              <a:rPr lang="pl-PL" sz="2400" dirty="0">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organizations to frequently generate fresh content.</a:t>
            </a:r>
            <a:endParaRPr lang="pl-PL" sz="2400" dirty="0">
              <a:latin typeface="Segoe UI" panose="020B0502040204020203" pitchFamily="34" charset="0"/>
              <a:cs typeface="Segoe UI" panose="020B0502040204020203" pitchFamily="34" charset="0"/>
            </a:endParaRPr>
          </a:p>
          <a:p>
            <a:pPr marL="0" indent="0" algn="just">
              <a:buNone/>
            </a:pPr>
            <a:r>
              <a:rPr lang="en-US" sz="2400" dirty="0">
                <a:latin typeface="Segoe UI" panose="020B0502040204020203" pitchFamily="34" charset="0"/>
                <a:cs typeface="Segoe UI" panose="020B0502040204020203" pitchFamily="34" charset="0"/>
              </a:rPr>
              <a:t/>
            </a:r>
            <a:br>
              <a:rPr lang="en-US" sz="2400" dirty="0">
                <a:latin typeface="Segoe UI" panose="020B0502040204020203" pitchFamily="34" charset="0"/>
                <a:cs typeface="Segoe UI" panose="020B0502040204020203" pitchFamily="34" charset="0"/>
              </a:rPr>
            </a:br>
            <a:r>
              <a:rPr lang="en-US" sz="2400" dirty="0">
                <a:latin typeface="Segoe UI" panose="020B0502040204020203" pitchFamily="34" charset="0"/>
                <a:cs typeface="Segoe UI" panose="020B0502040204020203" pitchFamily="34" charset="0"/>
              </a:rPr>
              <a:t>Some of the popular blogging platforms include: </a:t>
            </a:r>
            <a:r>
              <a:rPr lang="en-US" sz="2400" b="1" dirty="0">
                <a:solidFill>
                  <a:schemeClr val="accent6"/>
                </a:solidFill>
                <a:latin typeface="Segoe UI" panose="020B0502040204020203" pitchFamily="34" charset="0"/>
                <a:cs typeface="Segoe UI" panose="020B0502040204020203" pitchFamily="34" charset="0"/>
              </a:rPr>
              <a:t>WordPress</a:t>
            </a:r>
            <a:r>
              <a:rPr lang="en-US" sz="2400" dirty="0">
                <a:solidFill>
                  <a:schemeClr val="accent6"/>
                </a:solidFill>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a:t>
            </a:r>
            <a:r>
              <a:rPr lang="en-US" sz="2400" b="1" dirty="0">
                <a:solidFill>
                  <a:schemeClr val="accent6"/>
                </a:solidFill>
                <a:latin typeface="Segoe UI" panose="020B0502040204020203" pitchFamily="34" charset="0"/>
                <a:cs typeface="Segoe UI" panose="020B0502040204020203" pitchFamily="34" charset="0"/>
              </a:rPr>
              <a:t>Movable Type</a:t>
            </a:r>
            <a:r>
              <a:rPr lang="en-US" sz="2400" dirty="0">
                <a:latin typeface="Segoe UI" panose="020B0502040204020203" pitchFamily="34" charset="0"/>
                <a:cs typeface="Segoe UI" panose="020B0502040204020203" pitchFamily="34" charset="0"/>
              </a:rPr>
              <a:t>, </a:t>
            </a:r>
            <a:r>
              <a:rPr lang="en-US" sz="2400" b="1" dirty="0">
                <a:solidFill>
                  <a:schemeClr val="accent6"/>
                </a:solidFill>
                <a:latin typeface="Segoe UI" panose="020B0502040204020203" pitchFamily="34" charset="0"/>
                <a:cs typeface="Segoe UI" panose="020B0502040204020203" pitchFamily="34" charset="0"/>
              </a:rPr>
              <a:t>Blogger</a:t>
            </a:r>
            <a:r>
              <a:rPr lang="en-US" sz="2400" dirty="0">
                <a:latin typeface="Segoe UI" panose="020B0502040204020203" pitchFamily="34" charset="0"/>
                <a:cs typeface="Segoe UI" panose="020B0502040204020203" pitchFamily="34" charset="0"/>
              </a:rPr>
              <a:t>, </a:t>
            </a:r>
            <a:r>
              <a:rPr lang="en-US" sz="2400" b="1" dirty="0">
                <a:solidFill>
                  <a:schemeClr val="accent6"/>
                </a:solidFill>
                <a:latin typeface="Segoe UI" panose="020B0502040204020203" pitchFamily="34" charset="0"/>
                <a:cs typeface="Segoe UI" panose="020B0502040204020203" pitchFamily="34" charset="0"/>
              </a:rPr>
              <a:t>Tumblr</a:t>
            </a:r>
            <a:r>
              <a:rPr lang="en-US" sz="2400" dirty="0">
                <a:latin typeface="Segoe UI" panose="020B0502040204020203" pitchFamily="34" charset="0"/>
                <a:cs typeface="Segoe UI" panose="020B0502040204020203" pitchFamily="34" charset="0"/>
              </a:rPr>
              <a:t>, </a:t>
            </a:r>
            <a:r>
              <a:rPr lang="en-US" sz="2400" b="1" dirty="0" err="1">
                <a:solidFill>
                  <a:schemeClr val="accent6"/>
                </a:solidFill>
                <a:latin typeface="Segoe UI" panose="020B0502040204020203" pitchFamily="34" charset="0"/>
                <a:cs typeface="Segoe UI" panose="020B0502040204020203" pitchFamily="34" charset="0"/>
              </a:rPr>
              <a:t>Squarespace</a:t>
            </a:r>
            <a:r>
              <a:rPr lang="en-US" sz="2400" b="1" dirty="0">
                <a:solidFill>
                  <a:srgbClr val="FF00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and </a:t>
            </a:r>
            <a:r>
              <a:rPr lang="en-US" sz="2400" b="1" dirty="0" err="1">
                <a:solidFill>
                  <a:schemeClr val="accent6"/>
                </a:solidFill>
                <a:latin typeface="Segoe UI" panose="020B0502040204020203" pitchFamily="34" charset="0"/>
                <a:cs typeface="Segoe UI" panose="020B0502040204020203" pitchFamily="34" charset="0"/>
              </a:rPr>
              <a:t>Typepad</a:t>
            </a:r>
            <a:r>
              <a:rPr lang="en-US" sz="2400" dirty="0">
                <a:latin typeface="Segoe UI" panose="020B0502040204020203" pitchFamily="34" charset="0"/>
                <a:cs typeface="Segoe UI" panose="020B0502040204020203" pitchFamily="34" charset="0"/>
              </a:rPr>
              <a:t>.</a:t>
            </a:r>
            <a:endParaRPr lang="en-GB" sz="2400" dirty="0">
              <a:latin typeface="Segoe UI" panose="020B0502040204020203" pitchFamily="34" charset="0"/>
              <a:cs typeface="Segoe UI" panose="020B0502040204020203" pitchFamily="34" charset="0"/>
            </a:endParaRPr>
          </a:p>
        </p:txBody>
      </p:sp>
      <p:sp>
        <p:nvSpPr>
          <p:cNvPr id="4" name="Tytuł 1"/>
          <p:cNvSpPr txBox="1">
            <a:spLocks/>
          </p:cNvSpPr>
          <p:nvPr/>
        </p:nvSpPr>
        <p:spPr>
          <a:xfrm>
            <a:off x="457200" y="-171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latin typeface="Segoe UI" panose="020B0502040204020203" pitchFamily="34" charset="0"/>
                <a:cs typeface="Segoe UI" panose="020B0502040204020203" pitchFamily="34" charset="0"/>
              </a:rPr>
              <a:t>BLOG</a:t>
            </a:r>
            <a:endParaRPr lang="pl-PL" b="1" dirty="0">
              <a:latin typeface="Segoe UI" panose="020B0502040204020203" pitchFamily="34" charset="0"/>
              <a:cs typeface="Segoe UI" panose="020B0502040204020203" pitchFamily="34" charset="0"/>
            </a:endParaRP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1026" name="Picture 2" descr="C:\Users\Właściciel\Desktop\CET Stay tuned online\Materials\Sliki &amp; logos\Blogging icons 2.png"/>
          <p:cNvPicPr>
            <a:picLocks noChangeAspect="1" noChangeArrowheads="1"/>
          </p:cNvPicPr>
          <p:nvPr/>
        </p:nvPicPr>
        <p:blipFill>
          <a:blip r:embed="rId4">
            <a:clrChange>
              <a:clrFrom>
                <a:srgbClr val="D5E3F4"/>
              </a:clrFrom>
              <a:clrTo>
                <a:srgbClr val="D5E3F4">
                  <a:alpha val="0"/>
                </a:srgbClr>
              </a:clrTo>
            </a:clrChange>
            <a:extLst>
              <a:ext uri="{28A0092B-C50C-407E-A947-70E740481C1C}">
                <a14:useLocalDpi xmlns:a14="http://schemas.microsoft.com/office/drawing/2010/main" val="0"/>
              </a:ext>
            </a:extLst>
          </a:blip>
          <a:srcRect/>
          <a:stretch>
            <a:fillRect/>
          </a:stretch>
        </p:blipFill>
        <p:spPr bwMode="auto">
          <a:xfrm>
            <a:off x="1046162" y="4630608"/>
            <a:ext cx="6910214" cy="110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2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00"/>
            <a:ext cx="8229600" cy="1143000"/>
          </a:xfrm>
        </p:spPr>
        <p:txBody>
          <a:bodyPr/>
          <a:lstStyle/>
          <a:p>
            <a:r>
              <a:rPr lang="en-GB" dirty="0" smtClean="0"/>
              <a:t>WIKI</a:t>
            </a:r>
            <a:endParaRPr lang="en-GB" dirty="0"/>
          </a:p>
        </p:txBody>
      </p:sp>
      <p:sp>
        <p:nvSpPr>
          <p:cNvPr id="3" name="Symbol zastępczy zawartości 2"/>
          <p:cNvSpPr>
            <a:spLocks noGrp="1"/>
          </p:cNvSpPr>
          <p:nvPr>
            <p:ph idx="1"/>
          </p:nvPr>
        </p:nvSpPr>
        <p:spPr>
          <a:xfrm>
            <a:off x="2019490" y="692696"/>
            <a:ext cx="6800981" cy="2808311"/>
          </a:xfrm>
        </p:spPr>
        <p:txBody>
          <a:bodyPr>
            <a:noAutofit/>
          </a:bodyPr>
          <a:lstStyle/>
          <a:p>
            <a:pPr marL="0" indent="0" algn="just">
              <a:buNone/>
            </a:pPr>
            <a:r>
              <a:rPr lang="en-GB" sz="2400" dirty="0"/>
              <a:t>A wiki is a special web application that allows open content editing by users, thus encouraging the democratic use of the </a:t>
            </a:r>
            <a:r>
              <a:rPr lang="en-GB" sz="2400" dirty="0" smtClean="0"/>
              <a:t>Web. Users </a:t>
            </a:r>
            <a:r>
              <a:rPr lang="en-GB" sz="2400" dirty="0"/>
              <a:t>can add, modify or delete content in a collaborative environment.  The owner of a wiki can choose to allow open editing or limit editing to only those who have </a:t>
            </a:r>
            <a:r>
              <a:rPr lang="en-GB" sz="2400" dirty="0" smtClean="0"/>
              <a:t>an account </a:t>
            </a:r>
            <a:r>
              <a:rPr lang="en-GB" sz="2400" dirty="0"/>
              <a:t>or special permissions.  </a:t>
            </a:r>
            <a:endParaRPr lang="en-GB" sz="2400" dirty="0" smtClean="0"/>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7171" name="Picture 3" descr="C:\Users\Właściciel\Desktop\CET Stay tuned online\Materials\wikipedia logo.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717" y="1052736"/>
            <a:ext cx="1985011" cy="2027351"/>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251520" y="3861048"/>
            <a:ext cx="8640960" cy="2308324"/>
          </a:xfrm>
          <a:prstGeom prst="rect">
            <a:avLst/>
          </a:prstGeom>
          <a:noFill/>
        </p:spPr>
        <p:txBody>
          <a:bodyPr wrap="square" rtlCol="0">
            <a:spAutoFit/>
          </a:bodyPr>
          <a:lstStyle/>
          <a:p>
            <a:pPr algn="just"/>
            <a:endParaRPr lang="en-GB" sz="2400" dirty="0"/>
          </a:p>
          <a:p>
            <a:pPr algn="just"/>
            <a:r>
              <a:rPr lang="en-GB" sz="2400" dirty="0"/>
              <a:t>Many companies and organizations have launched wikis to compile documents and information into a unified whole, allowing staff and stakeholders to edit and contribute to the knowledge base.  </a:t>
            </a:r>
          </a:p>
          <a:p>
            <a:pPr algn="just"/>
            <a:endParaRPr lang="en-GB" sz="2400" dirty="0"/>
          </a:p>
        </p:txBody>
      </p:sp>
      <p:sp>
        <p:nvSpPr>
          <p:cNvPr id="9" name="pole tekstowe 8"/>
          <p:cNvSpPr txBox="1"/>
          <p:nvPr/>
        </p:nvSpPr>
        <p:spPr>
          <a:xfrm>
            <a:off x="251520" y="3356992"/>
            <a:ext cx="8568952" cy="830997"/>
          </a:xfrm>
          <a:prstGeom prst="rect">
            <a:avLst/>
          </a:prstGeom>
          <a:noFill/>
        </p:spPr>
        <p:txBody>
          <a:bodyPr wrap="square" rtlCol="0">
            <a:spAutoFit/>
          </a:bodyPr>
          <a:lstStyle/>
          <a:p>
            <a:pPr algn="just"/>
            <a:r>
              <a:rPr lang="en-GB" sz="2400" b="1" dirty="0">
                <a:solidFill>
                  <a:schemeClr val="accent6"/>
                </a:solidFill>
              </a:rPr>
              <a:t>Wikipedia</a:t>
            </a:r>
            <a:r>
              <a:rPr lang="en-GB" sz="2400" dirty="0">
                <a:solidFill>
                  <a:schemeClr val="accent6"/>
                </a:solidFill>
              </a:rPr>
              <a:t>, </a:t>
            </a:r>
            <a:r>
              <a:rPr lang="en-GB" sz="2400" dirty="0"/>
              <a:t>an online </a:t>
            </a:r>
            <a:r>
              <a:rPr lang="en-GB" sz="2400" dirty="0" err="1"/>
              <a:t>encyclopedia</a:t>
            </a:r>
            <a:r>
              <a:rPr lang="en-GB" sz="2400" dirty="0"/>
              <a:t> produced collaboratively by volunteers around the world, is the most popular wiki.</a:t>
            </a:r>
          </a:p>
        </p:txBody>
      </p:sp>
    </p:spTree>
    <p:extLst>
      <p:ext uri="{BB962C8B-B14F-4D97-AF65-F5344CB8AC3E}">
        <p14:creationId xmlns:p14="http://schemas.microsoft.com/office/powerpoint/2010/main" val="1387708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00"/>
            <a:ext cx="8229600" cy="1143000"/>
          </a:xfrm>
        </p:spPr>
        <p:txBody>
          <a:bodyPr>
            <a:normAutofit/>
          </a:bodyPr>
          <a:lstStyle/>
          <a:p>
            <a:r>
              <a:rPr lang="en-GB" sz="3600" dirty="0"/>
              <a:t>PHOTO AND VIDEO </a:t>
            </a:r>
            <a:r>
              <a:rPr lang="en-GB" sz="3600" dirty="0" smtClean="0"/>
              <a:t>SHARING </a:t>
            </a:r>
            <a:r>
              <a:rPr lang="en-GB" sz="3600" dirty="0"/>
              <a:t>SITES</a:t>
            </a:r>
          </a:p>
        </p:txBody>
      </p:sp>
      <p:sp>
        <p:nvSpPr>
          <p:cNvPr id="3" name="Symbol zastępczy zawartości 2"/>
          <p:cNvSpPr>
            <a:spLocks noGrp="1"/>
          </p:cNvSpPr>
          <p:nvPr>
            <p:ph idx="1"/>
          </p:nvPr>
        </p:nvSpPr>
        <p:spPr>
          <a:xfrm>
            <a:off x="107504" y="847253"/>
            <a:ext cx="8856984" cy="4525963"/>
          </a:xfrm>
        </p:spPr>
        <p:txBody>
          <a:bodyPr>
            <a:noAutofit/>
          </a:bodyPr>
          <a:lstStyle/>
          <a:p>
            <a:pPr marL="0" indent="0" algn="just">
              <a:buNone/>
            </a:pPr>
            <a:r>
              <a:rPr lang="en-GB" sz="2100" b="1" dirty="0">
                <a:solidFill>
                  <a:srgbClr val="FF0000"/>
                </a:solidFill>
              </a:rPr>
              <a:t>Photo and video sharing sites </a:t>
            </a:r>
            <a:r>
              <a:rPr lang="en-GB" sz="2100" dirty="0"/>
              <a:t>have become increasingly popular with the proliferation of smartphones. </a:t>
            </a:r>
            <a:endParaRPr lang="en-GB" sz="2100" dirty="0" smtClean="0"/>
          </a:p>
          <a:p>
            <a:pPr marL="0" indent="0" algn="just">
              <a:buNone/>
            </a:pPr>
            <a:endParaRPr lang="en-GB" sz="900" dirty="0" smtClean="0"/>
          </a:p>
          <a:p>
            <a:pPr marL="0" indent="0" algn="just">
              <a:buNone/>
            </a:pPr>
            <a:r>
              <a:rPr lang="en-GB" sz="2100" dirty="0" smtClean="0"/>
              <a:t>The </a:t>
            </a:r>
            <a:r>
              <a:rPr lang="en-GB" sz="2100" dirty="0"/>
              <a:t>sites host user-generated photos and videos that users can upload to their profiles.  The most popular video sharing site is </a:t>
            </a:r>
            <a:r>
              <a:rPr lang="en-GB" sz="2100" b="1" dirty="0">
                <a:solidFill>
                  <a:schemeClr val="accent6"/>
                </a:solidFill>
              </a:rPr>
              <a:t>YouTube</a:t>
            </a:r>
            <a:r>
              <a:rPr lang="en-GB" sz="2100" dirty="0"/>
              <a:t>, which requires a user account to upload </a:t>
            </a:r>
            <a:r>
              <a:rPr lang="en-GB" sz="2100" dirty="0" smtClean="0"/>
              <a:t>videos. Though</a:t>
            </a:r>
            <a:r>
              <a:rPr lang="en-GB" sz="2100" dirty="0"/>
              <a:t>, anyone can view videos posted on YouTube</a:t>
            </a:r>
            <a:r>
              <a:rPr lang="en-GB" sz="2100" dirty="0" smtClean="0"/>
              <a:t>.</a:t>
            </a:r>
          </a:p>
          <a:p>
            <a:pPr marL="0" indent="0" algn="just">
              <a:buNone/>
            </a:pPr>
            <a:endParaRPr lang="en-GB" sz="900" dirty="0" smtClean="0"/>
          </a:p>
          <a:p>
            <a:pPr marL="0" indent="0" algn="just">
              <a:buNone/>
            </a:pPr>
            <a:r>
              <a:rPr lang="en-GB" sz="2100" b="1" dirty="0" smtClean="0">
                <a:solidFill>
                  <a:schemeClr val="accent6"/>
                </a:solidFill>
              </a:rPr>
              <a:t>Vimeo</a:t>
            </a:r>
            <a:r>
              <a:rPr lang="en-GB" sz="2100" dirty="0" smtClean="0"/>
              <a:t> is another platform to upload and share videos.  Popular photo sharing sites include </a:t>
            </a:r>
            <a:r>
              <a:rPr lang="en-GB" sz="2100" b="1" dirty="0" smtClean="0">
                <a:solidFill>
                  <a:schemeClr val="accent6"/>
                </a:solidFill>
              </a:rPr>
              <a:t>Flickr, Instagram, Vine, Snapchat</a:t>
            </a:r>
            <a:r>
              <a:rPr lang="en-GB" sz="2100" dirty="0" smtClean="0"/>
              <a:t> and </a:t>
            </a:r>
            <a:r>
              <a:rPr lang="en-GB" sz="2100" b="1" dirty="0" smtClean="0">
                <a:solidFill>
                  <a:schemeClr val="accent6"/>
                </a:solidFill>
              </a:rPr>
              <a:t>Pinterest</a:t>
            </a:r>
            <a:r>
              <a:rPr lang="en-GB" sz="2100" dirty="0" smtClean="0"/>
              <a:t>, each catering to a different niche.  Some photo sharing sites also allow users to post videos.</a:t>
            </a:r>
            <a:endParaRPr lang="en-GB" sz="2100" dirty="0"/>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9" name="Picture 2" descr="C:\Users\Właściciel\Desktop\CET Stay tuned online\Materials\Video sharing icons.png"/>
          <p:cNvPicPr>
            <a:picLocks noChangeAspect="1" noChangeArrowheads="1"/>
          </p:cNvPicPr>
          <p:nvPr/>
        </p:nvPicPr>
        <p:blipFill>
          <a:blip r:embed="rId4">
            <a:clrChange>
              <a:clrFrom>
                <a:srgbClr val="D5E2F4"/>
              </a:clrFrom>
              <a:clrTo>
                <a:srgbClr val="D5E2F4">
                  <a:alpha val="0"/>
                </a:srgbClr>
              </a:clrTo>
            </a:clrChange>
            <a:extLst>
              <a:ext uri="{28A0092B-C50C-407E-A947-70E740481C1C}">
                <a14:useLocalDpi xmlns:a14="http://schemas.microsoft.com/office/drawing/2010/main" val="0"/>
              </a:ext>
            </a:extLst>
          </a:blip>
          <a:srcRect/>
          <a:stretch>
            <a:fillRect/>
          </a:stretch>
        </p:blipFill>
        <p:spPr bwMode="auto">
          <a:xfrm flipV="1">
            <a:off x="2195736" y="4688742"/>
            <a:ext cx="4935308" cy="1260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łaściciel\Desktop\CET Stay tuned online\Materials\Snapchat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7310" y="4764830"/>
            <a:ext cx="896418" cy="896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łaściciel\Desktop\CET Stay tuned online\Materials\Vine logo.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4824608"/>
            <a:ext cx="923187" cy="90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5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243408"/>
            <a:ext cx="8928992" cy="1143000"/>
          </a:xfrm>
        </p:spPr>
        <p:txBody>
          <a:bodyPr>
            <a:normAutofit/>
          </a:bodyPr>
          <a:lstStyle/>
          <a:p>
            <a:r>
              <a:rPr lang="en-GB" sz="3600" dirty="0"/>
              <a:t>PHOTO AND VIDEO </a:t>
            </a:r>
            <a:r>
              <a:rPr lang="en-GB" sz="3600" dirty="0" smtClean="0"/>
              <a:t>SHARING </a:t>
            </a:r>
            <a:r>
              <a:rPr lang="en-GB" sz="3600" dirty="0"/>
              <a:t>SITES</a:t>
            </a:r>
          </a:p>
        </p:txBody>
      </p:sp>
      <p:sp>
        <p:nvSpPr>
          <p:cNvPr id="3" name="Symbol zastępczy zawartości 2"/>
          <p:cNvSpPr>
            <a:spLocks noGrp="1"/>
          </p:cNvSpPr>
          <p:nvPr>
            <p:ph idx="1"/>
          </p:nvPr>
        </p:nvSpPr>
        <p:spPr>
          <a:xfrm>
            <a:off x="251520" y="836712"/>
            <a:ext cx="8712968" cy="5256584"/>
          </a:xfrm>
        </p:spPr>
        <p:txBody>
          <a:bodyPr>
            <a:normAutofit fontScale="62500" lnSpcReduction="20000"/>
          </a:bodyPr>
          <a:lstStyle/>
          <a:p>
            <a:pPr marL="0" indent="0" algn="just">
              <a:buNone/>
            </a:pPr>
            <a:r>
              <a:rPr lang="en-GB" b="1" dirty="0" smtClean="0">
                <a:solidFill>
                  <a:schemeClr val="accent6"/>
                </a:solidFill>
              </a:rPr>
              <a:t>Instagram</a:t>
            </a:r>
            <a:r>
              <a:rPr lang="en-GB" dirty="0" smtClean="0"/>
              <a:t> </a:t>
            </a:r>
            <a:r>
              <a:rPr lang="en-GB" dirty="0"/>
              <a:t>is an online mobile </a:t>
            </a:r>
            <a:r>
              <a:rPr lang="en-GB" dirty="0" smtClean="0"/>
              <a:t>photo-video </a:t>
            </a:r>
            <a:r>
              <a:rPr lang="en-GB" dirty="0"/>
              <a:t>sharing social networking service which enables its users to take pictures, videos and to share them online with the others. Instagram is considered as vintage photography smartphone app</a:t>
            </a:r>
            <a:r>
              <a:rPr lang="en-GB" dirty="0" smtClean="0"/>
              <a:t>.</a:t>
            </a:r>
          </a:p>
          <a:p>
            <a:pPr marL="0" indent="0" algn="just">
              <a:buNone/>
            </a:pPr>
            <a:endParaRPr lang="en-GB" dirty="0"/>
          </a:p>
          <a:p>
            <a:pPr marL="0" indent="0" algn="just">
              <a:buNone/>
            </a:pPr>
            <a:r>
              <a:rPr lang="en-GB" b="1" dirty="0">
                <a:solidFill>
                  <a:schemeClr val="accent6"/>
                </a:solidFill>
              </a:rPr>
              <a:t>Snapchat </a:t>
            </a:r>
            <a:r>
              <a:rPr lang="en-GB" dirty="0" smtClean="0"/>
              <a:t>is video </a:t>
            </a:r>
            <a:r>
              <a:rPr lang="en-GB" dirty="0"/>
              <a:t>messaging </a:t>
            </a:r>
            <a:r>
              <a:rPr lang="en-GB" dirty="0" smtClean="0"/>
              <a:t>application which allow users to take </a:t>
            </a:r>
            <a:r>
              <a:rPr lang="en-GB" dirty="0"/>
              <a:t>photos, record videos, add text and drawings, and send them to a controlled list of recipients. These sent photographs and videos are known as "Snaps". Users set a time limit for how long recipients can view their Snaps (as of September 2015, the range is from 1 to 10 seconds</a:t>
            </a:r>
            <a:r>
              <a:rPr lang="en-GB" dirty="0" smtClean="0"/>
              <a:t>),</a:t>
            </a:r>
            <a:r>
              <a:rPr lang="en-GB" dirty="0"/>
              <a:t> after which they </a:t>
            </a:r>
            <a:r>
              <a:rPr lang="en-GB" dirty="0" smtClean="0"/>
              <a:t>are </a:t>
            </a:r>
            <a:r>
              <a:rPr lang="en-GB" dirty="0"/>
              <a:t>deleted from Snapchat's servers</a:t>
            </a:r>
            <a:r>
              <a:rPr lang="en-GB" dirty="0" smtClean="0"/>
              <a:t>.</a:t>
            </a:r>
          </a:p>
          <a:p>
            <a:pPr marL="0" indent="0" algn="just">
              <a:buNone/>
            </a:pPr>
            <a:endParaRPr lang="en-GB" dirty="0"/>
          </a:p>
          <a:p>
            <a:pPr marL="0" indent="0" algn="just">
              <a:buNone/>
            </a:pPr>
            <a:r>
              <a:rPr lang="en-GB" b="1" dirty="0">
                <a:solidFill>
                  <a:schemeClr val="accent6"/>
                </a:solidFill>
              </a:rPr>
              <a:t>Vine</a:t>
            </a:r>
            <a:r>
              <a:rPr lang="en-GB" dirty="0"/>
              <a:t> is a short form of video sharing service. The service allows its users to share seven second video clips and share them with the others.</a:t>
            </a:r>
          </a:p>
          <a:p>
            <a:pPr marL="0" indent="0" algn="just">
              <a:buNone/>
            </a:pPr>
            <a:endParaRPr lang="en-GB" dirty="0"/>
          </a:p>
          <a:p>
            <a:pPr marL="0" indent="0" algn="just">
              <a:buNone/>
            </a:pPr>
            <a:r>
              <a:rPr lang="en-GB" b="1" dirty="0">
                <a:solidFill>
                  <a:schemeClr val="accent6"/>
                </a:solidFill>
              </a:rPr>
              <a:t>Flickr</a:t>
            </a:r>
            <a:r>
              <a:rPr lang="en-GB" dirty="0"/>
              <a:t> is a photo and video positing website. The site allows its users to share and search photos. The service is widely used by photo researchers and bloggers.</a:t>
            </a:r>
          </a:p>
          <a:p>
            <a:pPr marL="0" indent="0" algn="just">
              <a:buNone/>
            </a:pPr>
            <a:endParaRPr lang="en-GB" dirty="0"/>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9814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8256"/>
            <a:ext cx="8856984" cy="1143000"/>
          </a:xfrm>
        </p:spPr>
        <p:txBody>
          <a:bodyPr>
            <a:noAutofit/>
          </a:bodyPr>
          <a:lstStyle/>
          <a:p>
            <a:r>
              <a:rPr lang="pl-PL" sz="3600" b="1" dirty="0" smtClean="0">
                <a:latin typeface="Segoe UI Black" panose="020B0A02040204020203" pitchFamily="34" charset="0"/>
                <a:ea typeface="Segoe UI Black" panose="020B0A02040204020203" pitchFamily="34" charset="0"/>
                <a:cs typeface="Segoe UI Black" panose="020B0A02040204020203" pitchFamily="34" charset="0"/>
              </a:rPr>
              <a:t>POPULAR SOCIAL MEDIA PLATFORMS</a:t>
            </a:r>
            <a:endParaRPr lang="en-GB" sz="36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87356"/>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733256"/>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949280"/>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77272"/>
            <a:ext cx="8496944"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3" name="Picture 2" descr="C:\Users\Właściciel\Desktop\CET Stay tuned online\Materials\Social networking icons.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999" y="956933"/>
            <a:ext cx="2375881" cy="1607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Właściciel\Desktop\CET Stay tuned online\Materials\Video sharing icons 2.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992" y="4293096"/>
            <a:ext cx="2375880" cy="15324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łaściciel\Desktop\CET Stay tuned online\Materials\Analytics icons.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4332212"/>
            <a:ext cx="2376264" cy="154506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Właściciel\Desktop\CET Stay tuned online\Materials\Blogging icons.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2290" y="2564904"/>
            <a:ext cx="2960070" cy="16482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Właściciel\Desktop\CET Stay tuned online\Materials\Microblogging icons.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0870" y="956933"/>
            <a:ext cx="2461490" cy="161003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Właściciel\Desktop\CET Stay tuned online\Materials\Photo sharing icons.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608" y="2708920"/>
            <a:ext cx="2419537" cy="1565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Właściciel\Desktop\CET Stay tuned online\Materials\Snapchat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27784" y="4310590"/>
            <a:ext cx="702586" cy="7025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Właściciel\Desktop\CET Stay tuned online\Materials\Vine logo.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4293096"/>
            <a:ext cx="731602"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64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B5998"/>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2852936"/>
            <a:ext cx="6408712" cy="2448272"/>
          </a:xfrm>
        </p:spPr>
        <p:txBody>
          <a:bodyPr>
            <a:noAutofit/>
          </a:bodyPr>
          <a:lstStyle/>
          <a:p>
            <a:pPr marL="0" indent="0" algn="just">
              <a:buNone/>
            </a:pPr>
            <a:endParaRPr lang="pl-PL" sz="1700" dirty="0">
              <a:solidFill>
                <a:schemeClr val="bg1"/>
              </a:solidFill>
              <a:latin typeface="Segoe UI" panose="020B0502040204020203" pitchFamily="34" charset="0"/>
              <a:cs typeface="Segoe UI" panose="020B0502040204020203" pitchFamily="34" charset="0"/>
            </a:endParaRPr>
          </a:p>
          <a:p>
            <a:pPr marL="0" indent="0" algn="just">
              <a:buNone/>
            </a:pPr>
            <a:r>
              <a:rPr lang="en-GB" sz="1700" dirty="0" smtClean="0">
                <a:solidFill>
                  <a:schemeClr val="bg1"/>
                </a:solidFill>
                <a:latin typeface="Segoe UI" panose="020B0502040204020203" pitchFamily="34" charset="0"/>
                <a:cs typeface="Segoe UI" panose="020B0502040204020203" pitchFamily="34" charset="0"/>
              </a:rPr>
              <a:t>Organizations can promote their cause and build a community of advocates through Facebook’s open</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and dynamic interface. They can use high quality photos or visuals to brand their Page and add</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customized apps to drive followers to their blog, website or other online networks. Organizations can</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also choose to create a Group in addition to a Page, where they can foster dialogue on a specific topic</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and have more flexibility with privacy settings.</a:t>
            </a:r>
            <a:endParaRPr lang="pl-PL" sz="1700" dirty="0" smtClean="0">
              <a:solidFill>
                <a:schemeClr val="bg1"/>
              </a:solidFill>
              <a:latin typeface="Segoe UI" panose="020B0502040204020203" pitchFamily="34" charset="0"/>
              <a:cs typeface="Segoe UI" panose="020B0502040204020203" pitchFamily="34" charset="0"/>
            </a:endParaRPr>
          </a:p>
          <a:p>
            <a:pPr marL="0" indent="0" algn="just">
              <a:buNone/>
            </a:pPr>
            <a:endParaRPr lang="pl-PL" sz="1700" b="1" dirty="0">
              <a:solidFill>
                <a:schemeClr val="bg1"/>
              </a:solidFill>
              <a:latin typeface="Segoe UI" panose="020B0502040204020203" pitchFamily="34" charset="0"/>
              <a:cs typeface="Segoe UI" panose="020B0502040204020203" pitchFamily="34" charset="0"/>
            </a:endParaRPr>
          </a:p>
          <a:p>
            <a:pPr marL="0" indent="0" algn="just">
              <a:buNone/>
            </a:pPr>
            <a:r>
              <a:rPr lang="en-GB" sz="1700" b="1" dirty="0" smtClean="0">
                <a:solidFill>
                  <a:schemeClr val="bg1"/>
                </a:solidFill>
                <a:latin typeface="Segoe UI" panose="020B0502040204020203" pitchFamily="34" charset="0"/>
                <a:cs typeface="Segoe UI" panose="020B0502040204020203" pitchFamily="34" charset="0"/>
              </a:rPr>
              <a:t>1.4</a:t>
            </a:r>
            <a:r>
              <a:rPr lang="pl-PL" sz="1700" b="1" dirty="0" smtClean="0">
                <a:solidFill>
                  <a:schemeClr val="bg1"/>
                </a:solidFill>
                <a:latin typeface="Segoe UI" panose="020B0502040204020203" pitchFamily="34" charset="0"/>
                <a:cs typeface="Segoe UI" panose="020B0502040204020203" pitchFamily="34" charset="0"/>
              </a:rPr>
              <a:t>9</a:t>
            </a:r>
            <a:r>
              <a:rPr lang="en-GB" sz="1700" b="1" dirty="0" smtClean="0">
                <a:solidFill>
                  <a:schemeClr val="bg1"/>
                </a:solidFill>
                <a:latin typeface="Segoe UI" panose="020B0502040204020203" pitchFamily="34" charset="0"/>
                <a:cs typeface="Segoe UI" panose="020B0502040204020203" pitchFamily="34" charset="0"/>
              </a:rPr>
              <a:t> billion monthly active users</a:t>
            </a:r>
            <a:r>
              <a:rPr lang="pl-PL" sz="1700" b="1" dirty="0" smtClean="0">
                <a:solidFill>
                  <a:schemeClr val="bg1"/>
                </a:solidFill>
                <a:latin typeface="Segoe UI" panose="020B0502040204020203" pitchFamily="34" charset="0"/>
                <a:cs typeface="Segoe UI" panose="020B0502040204020203" pitchFamily="34" charset="0"/>
              </a:rPr>
              <a:t>!</a:t>
            </a:r>
            <a:r>
              <a:rPr lang="en-GB" sz="1700" b="1" dirty="0" smtClean="0">
                <a:solidFill>
                  <a:schemeClr val="bg1"/>
                </a:solidFill>
                <a:latin typeface="Segoe UI" panose="020B0502040204020203" pitchFamily="34" charset="0"/>
                <a:cs typeface="Segoe UI" panose="020B0502040204020203" pitchFamily="34" charset="0"/>
              </a:rPr>
              <a:t> </a:t>
            </a:r>
            <a:endParaRPr lang="en-GB" sz="1700" b="1" dirty="0">
              <a:solidFill>
                <a:schemeClr val="bg1"/>
              </a:solidFill>
              <a:latin typeface="Segoe UI" panose="020B0502040204020203" pitchFamily="34" charset="0"/>
              <a:cs typeface="Segoe UI" panose="020B0502040204020203" pitchFamily="34" charset="0"/>
            </a:endParaRPr>
          </a:p>
        </p:txBody>
      </p:sp>
      <p:pic>
        <p:nvPicPr>
          <p:cNvPr id="1026" name="Picture 2" descr="C:\Users\Właściciel\Desktop\CET Stay tuned online\Materials\Facebook_logo_(square).png"/>
          <p:cNvPicPr>
            <a:picLocks noChangeAspect="1" noChangeArrowheads="1"/>
          </p:cNvPicPr>
          <p:nvPr/>
        </p:nvPicPr>
        <p:blipFill>
          <a:blip r:embed="rId2" cstate="print">
            <a:clrChange>
              <a:clrFrom>
                <a:srgbClr val="3A579D"/>
              </a:clrFrom>
              <a:clrTo>
                <a:srgbClr val="3A579D">
                  <a:alpha val="0"/>
                </a:srgbClr>
              </a:clrTo>
            </a:clrChange>
            <a:extLst>
              <a:ext uri="{28A0092B-C50C-407E-A947-70E740481C1C}">
                <a14:useLocalDpi xmlns:a14="http://schemas.microsoft.com/office/drawing/2010/main" val="0"/>
              </a:ext>
            </a:extLst>
          </a:blip>
          <a:srcRect/>
          <a:stretch>
            <a:fillRect/>
          </a:stretch>
        </p:blipFill>
        <p:spPr bwMode="auto">
          <a:xfrm>
            <a:off x="-36512" y="-27384"/>
            <a:ext cx="1403648" cy="1403648"/>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365470" y="458669"/>
            <a:ext cx="3706464" cy="954107"/>
          </a:xfrm>
          <a:prstGeom prst="rect">
            <a:avLst/>
          </a:prstGeom>
          <a:noFill/>
        </p:spPr>
        <p:txBody>
          <a:bodyPr wrap="none" rtlCol="0">
            <a:spAutoFit/>
          </a:bodyPr>
          <a:lstStyle/>
          <a:p>
            <a:r>
              <a:rPr lang="en-GB" sz="28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www.facebook.com</a:t>
            </a:r>
          </a:p>
          <a:p>
            <a:endParaRPr lang="en-GB" sz="28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8" name="pole tekstowe 7"/>
          <p:cNvSpPr txBox="1"/>
          <p:nvPr/>
        </p:nvSpPr>
        <p:spPr>
          <a:xfrm>
            <a:off x="251520" y="1196752"/>
            <a:ext cx="8712968" cy="1923604"/>
          </a:xfrm>
          <a:prstGeom prst="rect">
            <a:avLst/>
          </a:prstGeom>
          <a:noFill/>
        </p:spPr>
        <p:txBody>
          <a:bodyPr wrap="square" rtlCol="0">
            <a:spAutoFit/>
          </a:bodyPr>
          <a:lstStyle/>
          <a:p>
            <a:pPr algn="just"/>
            <a:endParaRPr lang="pl-PL" sz="1700" dirty="0" smtClean="0">
              <a:solidFill>
                <a:schemeClr val="bg1"/>
              </a:solidFill>
              <a:latin typeface="Segoe UI" panose="020B0502040204020203" pitchFamily="34" charset="0"/>
              <a:cs typeface="Segoe UI" panose="020B0502040204020203" pitchFamily="34" charset="0"/>
            </a:endParaRPr>
          </a:p>
          <a:p>
            <a:pPr algn="just"/>
            <a:r>
              <a:rPr lang="en-GB" sz="1700" dirty="0" smtClean="0">
                <a:solidFill>
                  <a:schemeClr val="bg1"/>
                </a:solidFill>
                <a:latin typeface="Segoe UI" panose="020B0502040204020203" pitchFamily="34" charset="0"/>
                <a:cs typeface="Segoe UI" panose="020B0502040204020203" pitchFamily="34" charset="0"/>
              </a:rPr>
              <a:t>Facebook is the world’s largest social networking site. It allows users to engage with people and brands</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through a very interactive experience. Individuals can create a personal profile Page, while public</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figures and entities can create public pages. Both options allow users to share photos and videos, plan</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and promote events, post news or information through status updates, and like or comment on posts.</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Each time a user engages in these activities, it becomes visible in their friends’ or</a:t>
            </a:r>
            <a:r>
              <a:rPr lang="pl-PL" sz="1700" dirty="0" smtClean="0">
                <a:solidFill>
                  <a:schemeClr val="bg1"/>
                </a:solidFill>
                <a:latin typeface="Segoe UI" panose="020B0502040204020203" pitchFamily="34" charset="0"/>
                <a:cs typeface="Segoe UI" panose="020B0502040204020203" pitchFamily="34" charset="0"/>
              </a:rPr>
              <a:t> </a:t>
            </a:r>
            <a:r>
              <a:rPr lang="en-GB" sz="1700" dirty="0" smtClean="0">
                <a:solidFill>
                  <a:schemeClr val="bg1"/>
                </a:solidFill>
                <a:latin typeface="Segoe UI" panose="020B0502040204020203" pitchFamily="34" charset="0"/>
                <a:cs typeface="Segoe UI" panose="020B0502040204020203" pitchFamily="34" charset="0"/>
              </a:rPr>
              <a:t>followers’ news feed.</a:t>
            </a:r>
            <a:r>
              <a:rPr lang="pl-PL" sz="1700" dirty="0" smtClean="0">
                <a:solidFill>
                  <a:schemeClr val="bg1"/>
                </a:solidFill>
                <a:latin typeface="Segoe UI" panose="020B0502040204020203" pitchFamily="34" charset="0"/>
                <a:cs typeface="Segoe UI" panose="020B0502040204020203" pitchFamily="34" charset="0"/>
              </a:rPr>
              <a:t> </a:t>
            </a:r>
          </a:p>
        </p:txBody>
      </p:sp>
      <p:sp>
        <p:nvSpPr>
          <p:cNvPr id="15" name="Objaśnienie prostokątne zaokrąglone 14"/>
          <p:cNvSpPr/>
          <p:nvPr/>
        </p:nvSpPr>
        <p:spPr>
          <a:xfrm>
            <a:off x="6660232" y="3140274"/>
            <a:ext cx="2411760" cy="2396876"/>
          </a:xfrm>
          <a:prstGeom prst="wedgeRoundRectCallout">
            <a:avLst>
              <a:gd name="adj1" fmla="val -20833"/>
              <a:gd name="adj2" fmla="val 585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Prostokąt 12"/>
          <p:cNvSpPr/>
          <p:nvPr/>
        </p:nvSpPr>
        <p:spPr>
          <a:xfrm>
            <a:off x="6733256" y="3429000"/>
            <a:ext cx="2375248" cy="2016224"/>
          </a:xfrm>
          <a:prstGeom prst="rect">
            <a:avLst/>
          </a:prstGeom>
        </p:spPr>
        <p:txBody>
          <a:bodyPr/>
          <a:lstStyle/>
          <a:p>
            <a:pPr lvl="0" rtl="0"/>
            <a:r>
              <a:rPr lang="pl-PL" sz="1600" b="1" dirty="0" err="1" smtClean="0">
                <a:solidFill>
                  <a:schemeClr val="accent6"/>
                </a:solidFill>
                <a:latin typeface="Segoe UI" panose="020B0502040204020203" pitchFamily="34" charset="0"/>
                <a:cs typeface="Segoe UI" panose="020B0502040204020203" pitchFamily="34" charset="0"/>
              </a:rPr>
              <a:t>Correct</a:t>
            </a:r>
            <a:r>
              <a:rPr lang="pl-PL" sz="1600" b="1" dirty="0" smtClean="0">
                <a:solidFill>
                  <a:schemeClr val="accent6"/>
                </a:solidFill>
                <a:latin typeface="Segoe UI" panose="020B0502040204020203" pitchFamily="34" charset="0"/>
                <a:cs typeface="Segoe UI" panose="020B0502040204020203" pitchFamily="34" charset="0"/>
              </a:rPr>
              <a:t> </a:t>
            </a:r>
            <a:r>
              <a:rPr lang="pl-PL" sz="1600" b="1" dirty="0" err="1" smtClean="0">
                <a:solidFill>
                  <a:schemeClr val="accent6"/>
                </a:solidFill>
                <a:latin typeface="Segoe UI" panose="020B0502040204020203" pitchFamily="34" charset="0"/>
                <a:cs typeface="Segoe UI" panose="020B0502040204020203" pitchFamily="34" charset="0"/>
              </a:rPr>
              <a:t>usage</a:t>
            </a:r>
            <a:r>
              <a:rPr lang="pl-PL" sz="1600" b="1" dirty="0" smtClean="0">
                <a:solidFill>
                  <a:schemeClr val="accent6"/>
                </a:solidFill>
                <a:latin typeface="Segoe UI" panose="020B0502040204020203" pitchFamily="34" charset="0"/>
                <a:cs typeface="Segoe UI" panose="020B0502040204020203" pitchFamily="34" charset="0"/>
              </a:rPr>
              <a:t>:</a:t>
            </a:r>
          </a:p>
          <a:p>
            <a:pPr lvl="0" rtl="0"/>
            <a:endParaRPr lang="pl-PL" sz="1600" b="1" dirty="0" smtClean="0">
              <a:solidFill>
                <a:schemeClr val="accent6"/>
              </a:solidFill>
              <a:latin typeface="Segoe UI" panose="020B0502040204020203" pitchFamily="34" charset="0"/>
              <a:cs typeface="Segoe UI" panose="020B0502040204020203" pitchFamily="34" charset="0"/>
            </a:endParaRPr>
          </a:p>
          <a:p>
            <a:pPr lvl="0" rtl="0"/>
            <a:r>
              <a:rPr lang="en-GB" sz="1600" dirty="0" smtClean="0">
                <a:solidFill>
                  <a:schemeClr val="accent6"/>
                </a:solidFill>
                <a:latin typeface="Segoe UI" panose="020B0502040204020203" pitchFamily="34" charset="0"/>
                <a:cs typeface="Segoe UI" panose="020B0502040204020203" pitchFamily="34" charset="0"/>
              </a:rPr>
              <a:t>Profile – for real person</a:t>
            </a:r>
          </a:p>
          <a:p>
            <a:pPr lvl="0" rtl="0"/>
            <a:r>
              <a:rPr lang="en-GB" sz="1600" dirty="0" smtClean="0">
                <a:solidFill>
                  <a:schemeClr val="accent6"/>
                </a:solidFill>
                <a:latin typeface="Segoe UI" panose="020B0502040204020203" pitchFamily="34" charset="0"/>
                <a:cs typeface="Segoe UI" panose="020B0502040204020203" pitchFamily="34" charset="0"/>
              </a:rPr>
              <a:t>Page – for </a:t>
            </a:r>
            <a:r>
              <a:rPr lang="en-GB" sz="1600" dirty="0" err="1" smtClean="0">
                <a:solidFill>
                  <a:schemeClr val="accent6"/>
                </a:solidFill>
                <a:latin typeface="Segoe UI" panose="020B0502040204020203" pitchFamily="34" charset="0"/>
                <a:cs typeface="Segoe UI" panose="020B0502040204020203" pitchFamily="34" charset="0"/>
              </a:rPr>
              <a:t>organi</a:t>
            </a:r>
            <a:r>
              <a:rPr lang="pl-PL" sz="1600" dirty="0" smtClean="0">
                <a:solidFill>
                  <a:schemeClr val="accent6"/>
                </a:solidFill>
                <a:latin typeface="Segoe UI" panose="020B0502040204020203" pitchFamily="34" charset="0"/>
                <a:cs typeface="Segoe UI" panose="020B0502040204020203" pitchFamily="34" charset="0"/>
              </a:rPr>
              <a:t>s</a:t>
            </a:r>
            <a:r>
              <a:rPr lang="en-GB" sz="1600" dirty="0" err="1" smtClean="0">
                <a:solidFill>
                  <a:schemeClr val="accent6"/>
                </a:solidFill>
                <a:latin typeface="Segoe UI" panose="020B0502040204020203" pitchFamily="34" charset="0"/>
                <a:cs typeface="Segoe UI" panose="020B0502040204020203" pitchFamily="34" charset="0"/>
              </a:rPr>
              <a:t>ation</a:t>
            </a:r>
            <a:r>
              <a:rPr lang="en-GB" sz="1600" dirty="0" smtClean="0">
                <a:solidFill>
                  <a:schemeClr val="accent6"/>
                </a:solidFill>
                <a:latin typeface="Segoe UI" panose="020B0502040204020203" pitchFamily="34" charset="0"/>
                <a:cs typeface="Segoe UI" panose="020B0502040204020203" pitchFamily="34" charset="0"/>
              </a:rPr>
              <a:t> / company</a:t>
            </a:r>
            <a:endParaRPr lang="pl-PL" sz="1600" dirty="0" smtClean="0">
              <a:solidFill>
                <a:schemeClr val="accent6"/>
              </a:solidFill>
              <a:latin typeface="Segoe UI" panose="020B0502040204020203" pitchFamily="34" charset="0"/>
              <a:cs typeface="Segoe UI" panose="020B0502040204020203" pitchFamily="34" charset="0"/>
            </a:endParaRPr>
          </a:p>
          <a:p>
            <a:pPr lvl="0" rtl="0"/>
            <a:r>
              <a:rPr lang="en-GB" sz="1600" dirty="0" smtClean="0">
                <a:solidFill>
                  <a:schemeClr val="accent6"/>
                </a:solidFill>
                <a:latin typeface="Segoe UI" panose="020B0502040204020203" pitchFamily="34" charset="0"/>
                <a:cs typeface="Segoe UI" panose="020B0502040204020203" pitchFamily="34" charset="0"/>
              </a:rPr>
              <a:t>Group – for people with common interests</a:t>
            </a:r>
            <a:endParaRPr lang="en-GB" sz="1600" dirty="0">
              <a:solidFill>
                <a:schemeClr val="accent6"/>
              </a:solidFill>
              <a:latin typeface="Segoe UI" panose="020B0502040204020203" pitchFamily="34" charset="0"/>
              <a:cs typeface="Segoe UI" panose="020B0502040204020203" pitchFamily="34" charset="0"/>
            </a:endParaRPr>
          </a:p>
        </p:txBody>
      </p:sp>
      <p:sp>
        <p:nvSpPr>
          <p:cNvPr id="12" name="pole tekstowe 11"/>
          <p:cNvSpPr txBox="1"/>
          <p:nvPr/>
        </p:nvSpPr>
        <p:spPr>
          <a:xfrm>
            <a:off x="8316416" y="3246075"/>
            <a:ext cx="343382" cy="830997"/>
          </a:xfrm>
          <a:prstGeom prst="rect">
            <a:avLst/>
          </a:prstGeom>
          <a:noFill/>
        </p:spPr>
        <p:txBody>
          <a:bodyPr wrap="square" rtlCol="0">
            <a:spAutoFit/>
          </a:bodyPr>
          <a:lstStyle/>
          <a:p>
            <a:r>
              <a:rPr lang="pl-PL" sz="4800" dirty="0" smtClean="0">
                <a:solidFill>
                  <a:srgbClr val="FF0000"/>
                </a:solidFill>
                <a:latin typeface="Bernard MT Condensed" panose="02050806060905020404" pitchFamily="18" charset="0"/>
              </a:rPr>
              <a:t>!</a:t>
            </a:r>
            <a:endParaRPr lang="en-GB" sz="4800" dirty="0">
              <a:solidFill>
                <a:srgbClr val="FF0000"/>
              </a:solidFill>
              <a:latin typeface="Digifit" pitchFamily="2" charset="0"/>
            </a:endParaRPr>
          </a:p>
        </p:txBody>
      </p:sp>
      <p:pic>
        <p:nvPicPr>
          <p:cNvPr id="11"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16" name="pole tekstowe 1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17" name="Łącznik prostoliniowy 16"/>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33048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pic>
        <p:nvPicPr>
          <p:cNvPr id="1026" name="Picture 2" descr="C:\Users\Właściciel\Desktop\CET Stay tuned online\Materials\Facebook_logo_(square).png"/>
          <p:cNvPicPr>
            <a:picLocks noChangeAspect="1" noChangeArrowheads="1"/>
          </p:cNvPicPr>
          <p:nvPr/>
        </p:nvPicPr>
        <p:blipFill>
          <a:blip r:embed="rId2" cstate="print">
            <a:clrChange>
              <a:clrFrom>
                <a:srgbClr val="3A579D"/>
              </a:clrFrom>
              <a:clrTo>
                <a:srgbClr val="3A579D">
                  <a:alpha val="0"/>
                </a:srgbClr>
              </a:clrTo>
            </a:clrChange>
            <a:extLst>
              <a:ext uri="{28A0092B-C50C-407E-A947-70E740481C1C}">
                <a14:useLocalDpi xmlns:a14="http://schemas.microsoft.com/office/drawing/2010/main" val="0"/>
              </a:ext>
            </a:extLst>
          </a:blip>
          <a:srcRect/>
          <a:stretch>
            <a:fillRect/>
          </a:stretch>
        </p:blipFill>
        <p:spPr bwMode="auto">
          <a:xfrm>
            <a:off x="432048" y="-27384"/>
            <a:ext cx="1115616" cy="111561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619672" y="314653"/>
            <a:ext cx="3706464" cy="954107"/>
          </a:xfrm>
          <a:prstGeom prst="rect">
            <a:avLst/>
          </a:prstGeom>
          <a:noFill/>
        </p:spPr>
        <p:txBody>
          <a:bodyPr wrap="none" rtlCol="0">
            <a:spAutoFit/>
          </a:bodyPr>
          <a:lstStyle/>
          <a:p>
            <a:r>
              <a:rPr lang="en-GB" sz="28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www.facebook.com</a:t>
            </a:r>
          </a:p>
          <a:p>
            <a:endParaRPr lang="en-GB" sz="2800" b="1"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2"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65"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sp>
        <p:nvSpPr>
          <p:cNvPr id="3" name="Symbol zastępczy zawartości 2"/>
          <p:cNvSpPr>
            <a:spLocks noGrp="1"/>
          </p:cNvSpPr>
          <p:nvPr>
            <p:ph idx="1"/>
          </p:nvPr>
        </p:nvSpPr>
        <p:spPr>
          <a:xfrm>
            <a:off x="395536" y="1207293"/>
            <a:ext cx="8568952" cy="4525963"/>
          </a:xfrm>
        </p:spPr>
        <p:txBody>
          <a:bodyPr>
            <a:noAutofit/>
          </a:bodyPr>
          <a:lstStyle/>
          <a:p>
            <a:pPr marL="0" lvl="0" indent="0" rtl="0">
              <a:buNone/>
            </a:pPr>
            <a:r>
              <a:rPr lang="en-GB" sz="2800" dirty="0" smtClean="0">
                <a:solidFill>
                  <a:schemeClr val="bg1"/>
                </a:solidFill>
                <a:latin typeface="Rockwell Extra Bold" panose="02060903040505020403" pitchFamily="18" charset="0"/>
              </a:rPr>
              <a:t>1. </a:t>
            </a:r>
            <a:r>
              <a:rPr lang="en-GB" sz="2000" dirty="0" smtClean="0">
                <a:solidFill>
                  <a:schemeClr val="bg1"/>
                </a:solidFill>
              </a:rPr>
              <a:t>Create a Facebook Page for your organization</a:t>
            </a:r>
            <a:r>
              <a:rPr lang="en-GB" sz="2200" dirty="0" smtClean="0">
                <a:solidFill>
                  <a:schemeClr val="bg1"/>
                </a:solidFill>
              </a:rPr>
              <a:t/>
            </a:r>
            <a:br>
              <a:rPr lang="en-GB" sz="2200" dirty="0" smtClean="0">
                <a:solidFill>
                  <a:schemeClr val="bg1"/>
                </a:solidFill>
              </a:rPr>
            </a:br>
            <a:endParaRPr lang="en-GB" sz="1000" dirty="0" smtClean="0">
              <a:solidFill>
                <a:schemeClr val="bg1"/>
              </a:solidFill>
            </a:endParaRPr>
          </a:p>
          <a:p>
            <a:pPr marL="0" lvl="0" indent="0" rtl="0">
              <a:buNone/>
            </a:pPr>
            <a:r>
              <a:rPr lang="en-GB" sz="2800" dirty="0" smtClean="0">
                <a:solidFill>
                  <a:schemeClr val="bg1"/>
                </a:solidFill>
                <a:latin typeface="Rockwell Extra Bold" panose="02060903040505020403" pitchFamily="18" charset="0"/>
              </a:rPr>
              <a:t>2. </a:t>
            </a:r>
            <a:r>
              <a:rPr lang="en-GB" sz="2000" dirty="0" smtClean="0">
                <a:solidFill>
                  <a:schemeClr val="bg1"/>
                </a:solidFill>
              </a:rPr>
              <a:t>Maintain a timeline of activities, events and milestones</a:t>
            </a:r>
          </a:p>
          <a:p>
            <a:pPr marL="0" lvl="0" indent="0" rtl="0">
              <a:buNone/>
            </a:pPr>
            <a:r>
              <a:rPr lang="en-GB" sz="1000" dirty="0" smtClean="0">
                <a:solidFill>
                  <a:schemeClr val="bg1"/>
                </a:solidFill>
              </a:rPr>
              <a:t/>
            </a:r>
            <a:br>
              <a:rPr lang="en-GB" sz="1000" dirty="0" smtClean="0">
                <a:solidFill>
                  <a:schemeClr val="bg1"/>
                </a:solidFill>
              </a:rPr>
            </a:br>
            <a:r>
              <a:rPr lang="en-GB" sz="2800" dirty="0" smtClean="0">
                <a:solidFill>
                  <a:schemeClr val="bg1"/>
                </a:solidFill>
                <a:latin typeface="Rockwell Extra Bold" panose="02060903040505020403" pitchFamily="18" charset="0"/>
              </a:rPr>
              <a:t>3. </a:t>
            </a:r>
            <a:r>
              <a:rPr lang="en-GB" sz="2000" dirty="0" smtClean="0">
                <a:solidFill>
                  <a:schemeClr val="bg1"/>
                </a:solidFill>
              </a:rPr>
              <a:t>Actively engage fans with status updates, photos, polls and videos</a:t>
            </a:r>
          </a:p>
          <a:p>
            <a:pPr marL="0" lvl="0" indent="0" rtl="0">
              <a:buNone/>
            </a:pPr>
            <a:endParaRPr lang="en-GB" sz="1000" dirty="0" smtClean="0">
              <a:solidFill>
                <a:schemeClr val="bg1"/>
              </a:solidFill>
            </a:endParaRPr>
          </a:p>
          <a:p>
            <a:pPr marL="0" lvl="0" indent="0" rtl="0">
              <a:buNone/>
            </a:pPr>
            <a:r>
              <a:rPr lang="en-GB" sz="2800" dirty="0" smtClean="0">
                <a:solidFill>
                  <a:schemeClr val="bg1"/>
                </a:solidFill>
                <a:latin typeface="Rockwell Extra Bold" panose="02060903040505020403" pitchFamily="18" charset="0"/>
              </a:rPr>
              <a:t>4. </a:t>
            </a:r>
            <a:r>
              <a:rPr lang="en-GB" sz="2000" dirty="0" smtClean="0">
                <a:solidFill>
                  <a:schemeClr val="bg1"/>
                </a:solidFill>
              </a:rPr>
              <a:t>Build a community of fans and advocates, and foster meaningful conversations</a:t>
            </a:r>
          </a:p>
          <a:p>
            <a:pPr marL="0" lvl="0" indent="0" rtl="0">
              <a:buNone/>
            </a:pPr>
            <a:endParaRPr lang="en-GB" sz="1000" dirty="0" smtClean="0">
              <a:solidFill>
                <a:schemeClr val="bg1"/>
              </a:solidFill>
            </a:endParaRPr>
          </a:p>
          <a:p>
            <a:pPr marL="0" lvl="0" indent="0" rtl="0">
              <a:buNone/>
            </a:pPr>
            <a:r>
              <a:rPr lang="en-GB" sz="2800" dirty="0" smtClean="0">
                <a:solidFill>
                  <a:schemeClr val="bg1"/>
                </a:solidFill>
                <a:latin typeface="Rockwell Extra Bold" panose="02060903040505020403" pitchFamily="18" charset="0"/>
              </a:rPr>
              <a:t>5. </a:t>
            </a:r>
            <a:r>
              <a:rPr lang="en-GB" sz="2000" dirty="0" smtClean="0">
                <a:solidFill>
                  <a:schemeClr val="bg1"/>
                </a:solidFill>
              </a:rPr>
              <a:t>Drive fans to strategic virtual</a:t>
            </a:r>
            <a:r>
              <a:rPr lang="pl-PL" sz="2000" dirty="0" smtClean="0">
                <a:solidFill>
                  <a:schemeClr val="bg1"/>
                </a:solidFill>
              </a:rPr>
              <a:t> </a:t>
            </a:r>
            <a:r>
              <a:rPr lang="en-GB" sz="2000" dirty="0" smtClean="0">
                <a:solidFill>
                  <a:schemeClr val="bg1"/>
                </a:solidFill>
              </a:rPr>
              <a:t>destinations by offering links to your organization’s</a:t>
            </a:r>
            <a:r>
              <a:rPr lang="pl-PL" sz="2000" dirty="0" smtClean="0">
                <a:solidFill>
                  <a:schemeClr val="bg1"/>
                </a:solidFill>
              </a:rPr>
              <a:t> </a:t>
            </a:r>
            <a:r>
              <a:rPr lang="en-GB" sz="2000" dirty="0" smtClean="0">
                <a:solidFill>
                  <a:schemeClr val="bg1"/>
                </a:solidFill>
              </a:rPr>
              <a:t>website, online resources, surveys or blogs</a:t>
            </a:r>
          </a:p>
          <a:p>
            <a:pPr marL="0" lvl="0" indent="0" rtl="0">
              <a:buNone/>
            </a:pPr>
            <a:endParaRPr lang="en-GB" sz="1000" dirty="0" smtClean="0">
              <a:solidFill>
                <a:schemeClr val="bg1"/>
              </a:solidFill>
            </a:endParaRPr>
          </a:p>
          <a:p>
            <a:pPr marL="0" lvl="0" indent="0" rtl="0">
              <a:buNone/>
            </a:pPr>
            <a:r>
              <a:rPr lang="en-GB" sz="2800" dirty="0" smtClean="0">
                <a:solidFill>
                  <a:schemeClr val="bg1"/>
                </a:solidFill>
                <a:latin typeface="Rockwell Extra Bold" panose="02060903040505020403" pitchFamily="18" charset="0"/>
              </a:rPr>
              <a:t>6. </a:t>
            </a:r>
            <a:r>
              <a:rPr lang="en-GB" sz="2000" dirty="0" smtClean="0">
                <a:solidFill>
                  <a:schemeClr val="bg1"/>
                </a:solidFill>
              </a:rPr>
              <a:t>Follow other organization’s Pages whose missions align</a:t>
            </a:r>
            <a:r>
              <a:rPr lang="pl-PL" sz="2000" dirty="0" smtClean="0">
                <a:solidFill>
                  <a:schemeClr val="bg1"/>
                </a:solidFill>
              </a:rPr>
              <a:t> </a:t>
            </a:r>
            <a:r>
              <a:rPr lang="en-GB" sz="2000" dirty="0" smtClean="0">
                <a:solidFill>
                  <a:schemeClr val="bg1"/>
                </a:solidFill>
              </a:rPr>
              <a:t>with yours</a:t>
            </a:r>
            <a:endParaRPr lang="en-GB" sz="2000" dirty="0">
              <a:solidFill>
                <a:schemeClr val="bg1"/>
              </a:solidFill>
            </a:endParaRPr>
          </a:p>
        </p:txBody>
      </p:sp>
      <p:cxnSp>
        <p:nvCxnSpPr>
          <p:cNvPr id="15" name="Łącznik prostoliniowy 14"/>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44972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GB"/>
          </a:p>
        </p:txBody>
      </p:sp>
      <p:sp>
        <p:nvSpPr>
          <p:cNvPr id="3" name="Symbol zastępczy zawartości 2"/>
          <p:cNvSpPr>
            <a:spLocks noGrp="1"/>
          </p:cNvSpPr>
          <p:nvPr>
            <p:ph idx="1"/>
          </p:nvPr>
        </p:nvSpPr>
        <p:spPr/>
        <p:txBody>
          <a:bodyPr/>
          <a:lstStyle/>
          <a:p>
            <a:endParaRPr lang="en-GB"/>
          </a:p>
        </p:txBody>
      </p:sp>
      <p:pic>
        <p:nvPicPr>
          <p:cNvPr id="3074" name="Picture 2" descr="C:\Users\Właściciel\Desktop\CET Stay tuned online\Materials\Facebook community up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 y="404664"/>
            <a:ext cx="9144001" cy="5143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3017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5998"/>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GB" b="1" dirty="0">
                <a:solidFill>
                  <a:schemeClr val="bg1"/>
                </a:solidFill>
              </a:rPr>
              <a:t>When using Facebook:</a:t>
            </a:r>
            <a:r>
              <a:rPr lang="en-GB" dirty="0">
                <a:solidFill>
                  <a:schemeClr val="bg1"/>
                </a:solidFill>
              </a:rPr>
              <a:t/>
            </a:r>
            <a:br>
              <a:rPr lang="en-GB" dirty="0">
                <a:solidFill>
                  <a:schemeClr val="bg1"/>
                </a:solidFill>
              </a:rPr>
            </a:br>
            <a:endParaRPr lang="en-GB" dirty="0">
              <a:solidFill>
                <a:schemeClr val="bg1"/>
              </a:solidFill>
            </a:endParaRPr>
          </a:p>
        </p:txBody>
      </p:sp>
      <p:sp>
        <p:nvSpPr>
          <p:cNvPr id="3" name="Symbol zastępczy zawartości 2"/>
          <p:cNvSpPr>
            <a:spLocks noGrp="1"/>
          </p:cNvSpPr>
          <p:nvPr>
            <p:ph idx="1"/>
          </p:nvPr>
        </p:nvSpPr>
        <p:spPr>
          <a:xfrm>
            <a:off x="251520" y="1268760"/>
            <a:ext cx="8640960" cy="4525963"/>
          </a:xfrm>
        </p:spPr>
        <p:txBody>
          <a:bodyPr>
            <a:normAutofit fontScale="70000" lnSpcReduction="20000"/>
          </a:bodyPr>
          <a:lstStyle/>
          <a:p>
            <a:pPr algn="just">
              <a:buFont typeface="Wingdings" panose="05000000000000000000" pitchFamily="2" charset="2"/>
              <a:buChar char="ü"/>
            </a:pPr>
            <a:r>
              <a:rPr lang="en-GB" dirty="0" smtClean="0">
                <a:solidFill>
                  <a:schemeClr val="bg1"/>
                </a:solidFill>
              </a:rPr>
              <a:t>As </a:t>
            </a:r>
            <a:r>
              <a:rPr lang="en-GB" dirty="0">
                <a:solidFill>
                  <a:schemeClr val="bg1"/>
                </a:solidFill>
              </a:rPr>
              <a:t>an organization, you should have a page not a profile. Profiles are for individuals.</a:t>
            </a:r>
          </a:p>
          <a:p>
            <a:pPr algn="just">
              <a:buFont typeface="Wingdings" panose="05000000000000000000" pitchFamily="2" charset="2"/>
              <a:buChar char="ü"/>
            </a:pPr>
            <a:r>
              <a:rPr lang="en-GB" dirty="0" smtClean="0">
                <a:solidFill>
                  <a:schemeClr val="bg1"/>
                </a:solidFill>
              </a:rPr>
              <a:t>Update </a:t>
            </a:r>
            <a:r>
              <a:rPr lang="en-GB" dirty="0">
                <a:solidFill>
                  <a:schemeClr val="bg1"/>
                </a:solidFill>
              </a:rPr>
              <a:t>your Facebook page as often as you can, with the latest news and issues that you would like to share with your community.</a:t>
            </a:r>
          </a:p>
          <a:p>
            <a:pPr algn="just">
              <a:buFont typeface="Wingdings" panose="05000000000000000000" pitchFamily="2" charset="2"/>
              <a:buChar char="ü"/>
            </a:pPr>
            <a:r>
              <a:rPr lang="en-GB" dirty="0" smtClean="0">
                <a:solidFill>
                  <a:schemeClr val="bg1"/>
                </a:solidFill>
              </a:rPr>
              <a:t>Keep </a:t>
            </a:r>
            <a:r>
              <a:rPr lang="en-GB" dirty="0">
                <a:solidFill>
                  <a:schemeClr val="bg1"/>
                </a:solidFill>
              </a:rPr>
              <a:t>Facebook posts rather short and conversational, and if possible include an image</a:t>
            </a:r>
          </a:p>
          <a:p>
            <a:pPr algn="just">
              <a:buFont typeface="Wingdings" panose="05000000000000000000" pitchFamily="2" charset="2"/>
              <a:buChar char="ü"/>
            </a:pPr>
            <a:r>
              <a:rPr lang="en-GB" dirty="0" smtClean="0">
                <a:solidFill>
                  <a:schemeClr val="bg1"/>
                </a:solidFill>
              </a:rPr>
              <a:t>Encourage </a:t>
            </a:r>
            <a:r>
              <a:rPr lang="en-GB" dirty="0">
                <a:solidFill>
                  <a:schemeClr val="bg1"/>
                </a:solidFill>
              </a:rPr>
              <a:t>the dialogue and discussion through wall </a:t>
            </a:r>
            <a:r>
              <a:rPr lang="en-GB" dirty="0" smtClean="0">
                <a:solidFill>
                  <a:schemeClr val="bg1"/>
                </a:solidFill>
              </a:rPr>
              <a:t>posts, status </a:t>
            </a:r>
            <a:r>
              <a:rPr lang="en-GB" dirty="0">
                <a:solidFill>
                  <a:schemeClr val="bg1"/>
                </a:solidFill>
              </a:rPr>
              <a:t>updates and news feeds.</a:t>
            </a:r>
          </a:p>
          <a:p>
            <a:pPr algn="just">
              <a:buFont typeface="Wingdings" panose="05000000000000000000" pitchFamily="2" charset="2"/>
              <a:buChar char="ü"/>
            </a:pPr>
            <a:r>
              <a:rPr lang="en-GB" dirty="0" smtClean="0">
                <a:solidFill>
                  <a:schemeClr val="bg1"/>
                </a:solidFill>
              </a:rPr>
              <a:t>Post </a:t>
            </a:r>
            <a:r>
              <a:rPr lang="en-GB" dirty="0">
                <a:solidFill>
                  <a:schemeClr val="bg1"/>
                </a:solidFill>
              </a:rPr>
              <a:t>stories about issues that concern you</a:t>
            </a:r>
          </a:p>
          <a:p>
            <a:pPr algn="just">
              <a:buFont typeface="Wingdings" panose="05000000000000000000" pitchFamily="2" charset="2"/>
              <a:buChar char="ü"/>
            </a:pPr>
            <a:r>
              <a:rPr lang="en-GB" dirty="0" smtClean="0">
                <a:solidFill>
                  <a:schemeClr val="bg1"/>
                </a:solidFill>
              </a:rPr>
              <a:t>Share </a:t>
            </a:r>
            <a:r>
              <a:rPr lang="en-GB" dirty="0">
                <a:solidFill>
                  <a:schemeClr val="bg1"/>
                </a:solidFill>
              </a:rPr>
              <a:t>photos, videos, links that could be interesting to your community</a:t>
            </a:r>
          </a:p>
          <a:p>
            <a:pPr algn="just">
              <a:buFont typeface="Wingdings" panose="05000000000000000000" pitchFamily="2" charset="2"/>
              <a:buChar char="ü"/>
            </a:pPr>
            <a:r>
              <a:rPr lang="en-GB" dirty="0" smtClean="0">
                <a:solidFill>
                  <a:schemeClr val="bg1"/>
                </a:solidFill>
              </a:rPr>
              <a:t>Create </a:t>
            </a:r>
            <a:r>
              <a:rPr lang="en-GB" dirty="0">
                <a:solidFill>
                  <a:schemeClr val="bg1"/>
                </a:solidFill>
              </a:rPr>
              <a:t>Facebook events to advertise meetings, events, campaigns that you are organising, invite as many friends as possible</a:t>
            </a:r>
          </a:p>
          <a:p>
            <a:pPr algn="just">
              <a:buFont typeface="Wingdings" panose="05000000000000000000" pitchFamily="2" charset="2"/>
              <a:buChar char="ü"/>
            </a:pPr>
            <a:endParaRPr lang="en-GB" dirty="0">
              <a:solidFill>
                <a:schemeClr val="bg1"/>
              </a:solidFill>
            </a:endParaRP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9" name="Picture 2" descr="C:\Users\Właściciel\Desktop\CET Stay tuned online\Materials\Facebook_logo_(square).png"/>
          <p:cNvPicPr>
            <a:picLocks noChangeAspect="1" noChangeArrowheads="1"/>
          </p:cNvPicPr>
          <p:nvPr/>
        </p:nvPicPr>
        <p:blipFill>
          <a:blip r:embed="rId4" cstate="print">
            <a:clrChange>
              <a:clrFrom>
                <a:srgbClr val="3A579D"/>
              </a:clrFrom>
              <a:clrTo>
                <a:srgbClr val="3A579D">
                  <a:alpha val="0"/>
                </a:srgbClr>
              </a:clrTo>
            </a:clrChange>
            <a:extLst>
              <a:ext uri="{28A0092B-C50C-407E-A947-70E740481C1C}">
                <a14:useLocalDpi xmlns:a14="http://schemas.microsoft.com/office/drawing/2010/main" val="0"/>
              </a:ext>
            </a:extLst>
          </a:blip>
          <a:srcRect/>
          <a:stretch>
            <a:fillRect/>
          </a:stretch>
        </p:blipFill>
        <p:spPr bwMode="auto">
          <a:xfrm>
            <a:off x="576064" y="-62880"/>
            <a:ext cx="1115616" cy="111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25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CED"/>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321296" y="404664"/>
            <a:ext cx="3754760" cy="652934"/>
          </a:xfrm>
        </p:spPr>
        <p:txBody>
          <a:bodyPr>
            <a:noAutofit/>
          </a:bodyPr>
          <a:lstStyle/>
          <a:p>
            <a:r>
              <a:rPr lang="en-GB" sz="28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www.twitter.com</a:t>
            </a:r>
            <a:endParaRPr lang="en-GB" sz="28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ymbol zastępczy zawartości 2"/>
          <p:cNvSpPr>
            <a:spLocks noGrp="1"/>
          </p:cNvSpPr>
          <p:nvPr>
            <p:ph idx="1"/>
          </p:nvPr>
        </p:nvSpPr>
        <p:spPr>
          <a:xfrm>
            <a:off x="323528" y="1495325"/>
            <a:ext cx="8568952" cy="4525963"/>
          </a:xfrm>
        </p:spPr>
        <p:txBody>
          <a:bodyPr>
            <a:noAutofit/>
          </a:bodyPr>
          <a:lstStyle/>
          <a:p>
            <a:pPr marL="0" indent="0" algn="just">
              <a:buNone/>
            </a:pPr>
            <a:r>
              <a:rPr lang="en-GB" sz="2400" b="1" dirty="0" smtClean="0">
                <a:solidFill>
                  <a:schemeClr val="bg1"/>
                </a:solidFill>
                <a:latin typeface="Segoe UI" panose="020B0502040204020203" pitchFamily="34" charset="0"/>
                <a:cs typeface="Segoe UI" panose="020B0502040204020203" pitchFamily="34" charset="0"/>
              </a:rPr>
              <a:t>Twitter </a:t>
            </a:r>
            <a:r>
              <a:rPr lang="en-GB" sz="2400" dirty="0" smtClean="0">
                <a:solidFill>
                  <a:schemeClr val="bg1"/>
                </a:solidFill>
                <a:latin typeface="Segoe UI" panose="020B0502040204020203" pitchFamily="34" charset="0"/>
                <a:cs typeface="Segoe UI" panose="020B0502040204020203" pitchFamily="34" charset="0"/>
              </a:rPr>
              <a:t>is a social networking and microblogging site that offers a very simple interface to quickly share and discover information. </a:t>
            </a:r>
            <a:r>
              <a:rPr lang="pl-PL" sz="2400" dirty="0" err="1" smtClean="0">
                <a:solidFill>
                  <a:schemeClr val="bg1"/>
                </a:solidFill>
                <a:latin typeface="Segoe UI" panose="020B0502040204020203" pitchFamily="34" charset="0"/>
                <a:cs typeface="Segoe UI" panose="020B0502040204020203" pitchFamily="34" charset="0"/>
              </a:rPr>
              <a:t>Twitter</a:t>
            </a:r>
            <a:r>
              <a:rPr lang="pl-PL" sz="2400" dirty="0" smtClean="0">
                <a:solidFill>
                  <a:schemeClr val="bg1"/>
                </a:solidFill>
                <a:latin typeface="Segoe UI" panose="020B0502040204020203" pitchFamily="34" charset="0"/>
                <a:cs typeface="Segoe UI" panose="020B0502040204020203" pitchFamily="34" charset="0"/>
              </a:rPr>
              <a:t> </a:t>
            </a:r>
            <a:r>
              <a:rPr lang="pl-PL" sz="2400" dirty="0" err="1" smtClean="0">
                <a:solidFill>
                  <a:schemeClr val="bg1"/>
                </a:solidFill>
                <a:latin typeface="Segoe UI" panose="020B0502040204020203" pitchFamily="34" charset="0"/>
                <a:cs typeface="Segoe UI" panose="020B0502040204020203" pitchFamily="34" charset="0"/>
              </a:rPr>
              <a:t>has</a:t>
            </a:r>
            <a:r>
              <a:rPr lang="pl-PL" sz="2400" dirty="0" smtClean="0">
                <a:solidFill>
                  <a:schemeClr val="bg1"/>
                </a:solidFill>
                <a:latin typeface="Segoe UI" panose="020B0502040204020203" pitchFamily="34" charset="0"/>
                <a:cs typeface="Segoe UI" panose="020B0502040204020203" pitchFamily="34" charset="0"/>
              </a:rPr>
              <a:t> </a:t>
            </a:r>
            <a:r>
              <a:rPr lang="pl-PL" sz="2400" dirty="0" err="1" smtClean="0">
                <a:solidFill>
                  <a:schemeClr val="bg1"/>
                </a:solidFill>
                <a:latin typeface="Segoe UI" panose="020B0502040204020203" pitchFamily="34" charset="0"/>
                <a:cs typeface="Segoe UI" panose="020B0502040204020203" pitchFamily="34" charset="0"/>
              </a:rPr>
              <a:t>over</a:t>
            </a:r>
            <a:r>
              <a:rPr lang="pl-PL" sz="2400" dirty="0" smtClean="0">
                <a:solidFill>
                  <a:schemeClr val="bg1"/>
                </a:solidFill>
                <a:latin typeface="Segoe UI" panose="020B0502040204020203" pitchFamily="34" charset="0"/>
                <a:cs typeface="Segoe UI" panose="020B0502040204020203" pitchFamily="34" charset="0"/>
              </a:rPr>
              <a:t> 500 </a:t>
            </a:r>
            <a:r>
              <a:rPr lang="en-US" sz="2400" dirty="0" smtClean="0">
                <a:solidFill>
                  <a:schemeClr val="bg1"/>
                </a:solidFill>
                <a:latin typeface="Segoe UI" panose="020B0502040204020203" pitchFamily="34" charset="0"/>
                <a:cs typeface="Segoe UI" panose="020B0502040204020203" pitchFamily="34" charset="0"/>
              </a:rPr>
              <a:t>million</a:t>
            </a:r>
            <a:r>
              <a:rPr lang="pl-PL" sz="2400" dirty="0" smtClean="0">
                <a:solidFill>
                  <a:schemeClr val="bg1"/>
                </a:solidFill>
                <a:latin typeface="Segoe UI" panose="020B0502040204020203" pitchFamily="34" charset="0"/>
                <a:cs typeface="Segoe UI" panose="020B0502040204020203" pitchFamily="34" charset="0"/>
              </a:rPr>
              <a:t> </a:t>
            </a:r>
            <a:r>
              <a:rPr lang="pl-PL" sz="2400" dirty="0" err="1" smtClean="0">
                <a:solidFill>
                  <a:schemeClr val="bg1"/>
                </a:solidFill>
                <a:latin typeface="Segoe UI" panose="020B0502040204020203" pitchFamily="34" charset="0"/>
                <a:cs typeface="Segoe UI" panose="020B0502040204020203" pitchFamily="34" charset="0"/>
              </a:rPr>
              <a:t>users</a:t>
            </a:r>
            <a:r>
              <a:rPr lang="pl-PL" sz="2400" dirty="0" smtClean="0">
                <a:solidFill>
                  <a:schemeClr val="bg1"/>
                </a:solidFill>
                <a:latin typeface="Segoe UI" panose="020B0502040204020203" pitchFamily="34" charset="0"/>
                <a:cs typeface="Segoe UI" panose="020B0502040204020203" pitchFamily="34" charset="0"/>
              </a:rPr>
              <a:t>.</a:t>
            </a:r>
          </a:p>
          <a:p>
            <a:pPr marL="0" indent="0" algn="just">
              <a:buNone/>
            </a:pPr>
            <a:endParaRPr lang="pl-PL" sz="1400" dirty="0" smtClean="0">
              <a:solidFill>
                <a:schemeClr val="bg1"/>
              </a:solidFill>
              <a:latin typeface="Segoe UI" panose="020B0502040204020203" pitchFamily="34" charset="0"/>
              <a:cs typeface="Segoe UI" panose="020B0502040204020203" pitchFamily="34" charset="0"/>
            </a:endParaRPr>
          </a:p>
          <a:p>
            <a:pPr marL="0" indent="0" algn="just">
              <a:buNone/>
            </a:pPr>
            <a:r>
              <a:rPr lang="en-GB" sz="2400" dirty="0" smtClean="0">
                <a:solidFill>
                  <a:schemeClr val="bg1"/>
                </a:solidFill>
                <a:latin typeface="Segoe UI" panose="020B0502040204020203" pitchFamily="34" charset="0"/>
                <a:cs typeface="Segoe UI" panose="020B0502040204020203" pitchFamily="34" charset="0"/>
              </a:rPr>
              <a:t>Users can create a profile, gain </a:t>
            </a:r>
            <a:r>
              <a:rPr lang="en-GB" sz="2400" b="1" dirty="0" smtClean="0">
                <a:solidFill>
                  <a:schemeClr val="bg1"/>
                </a:solidFill>
                <a:latin typeface="Segoe UI" panose="020B0502040204020203" pitchFamily="34" charset="0"/>
                <a:cs typeface="Segoe UI" panose="020B0502040204020203" pitchFamily="34" charset="0"/>
              </a:rPr>
              <a:t>followers </a:t>
            </a:r>
            <a:r>
              <a:rPr lang="en-GB" sz="2400" dirty="0" smtClean="0">
                <a:solidFill>
                  <a:schemeClr val="bg1"/>
                </a:solidFill>
                <a:latin typeface="Segoe UI" panose="020B0502040204020203" pitchFamily="34" charset="0"/>
                <a:cs typeface="Segoe UI" panose="020B0502040204020203" pitchFamily="34" charset="0"/>
              </a:rPr>
              <a:t>and follow others. Twitter posts are called </a:t>
            </a:r>
            <a:r>
              <a:rPr lang="en-GB" sz="2400" b="1" dirty="0" smtClean="0">
                <a:solidFill>
                  <a:schemeClr val="bg1"/>
                </a:solidFill>
                <a:latin typeface="Segoe UI" panose="020B0502040204020203" pitchFamily="34" charset="0"/>
                <a:cs typeface="Segoe UI" panose="020B0502040204020203" pitchFamily="34" charset="0"/>
              </a:rPr>
              <a:t>Tweets </a:t>
            </a:r>
            <a:r>
              <a:rPr lang="en-GB" sz="2400" dirty="0" smtClean="0">
                <a:solidFill>
                  <a:schemeClr val="bg1"/>
                </a:solidFill>
                <a:latin typeface="Segoe UI" panose="020B0502040204020203" pitchFamily="34" charset="0"/>
                <a:cs typeface="Segoe UI" panose="020B0502040204020203" pitchFamily="34" charset="0"/>
              </a:rPr>
              <a:t>and are restricted to 140 characters. Within the 140 character limit users can share text, links, images or </a:t>
            </a:r>
            <a:r>
              <a:rPr lang="en-GB" sz="2400" b="1" dirty="0" smtClean="0">
                <a:solidFill>
                  <a:schemeClr val="bg1"/>
                </a:solidFill>
                <a:latin typeface="Segoe UI" panose="020B0502040204020203" pitchFamily="34" charset="0"/>
                <a:cs typeface="Segoe UI" panose="020B0502040204020203" pitchFamily="34" charset="0"/>
              </a:rPr>
              <a:t>hashtags (#) </a:t>
            </a:r>
            <a:r>
              <a:rPr lang="en-GB" sz="2400" dirty="0" smtClean="0">
                <a:solidFill>
                  <a:schemeClr val="bg1"/>
                </a:solidFill>
                <a:latin typeface="Segoe UI" panose="020B0502040204020203" pitchFamily="34" charset="0"/>
                <a:cs typeface="Segoe UI" panose="020B0502040204020203" pitchFamily="34" charset="0"/>
              </a:rPr>
              <a:t>for categorizing content. </a:t>
            </a:r>
            <a:endParaRPr lang="pl-PL" sz="2400" dirty="0" smtClean="0">
              <a:solidFill>
                <a:schemeClr val="bg1"/>
              </a:solidFill>
              <a:latin typeface="Segoe UI" panose="020B0502040204020203" pitchFamily="34" charset="0"/>
              <a:cs typeface="Segoe UI" panose="020B0502040204020203" pitchFamily="34" charset="0"/>
            </a:endParaRPr>
          </a:p>
          <a:p>
            <a:pPr marL="0" indent="0" algn="just">
              <a:buNone/>
            </a:pPr>
            <a:endParaRPr lang="pl-PL" sz="1400" dirty="0" smtClean="0">
              <a:solidFill>
                <a:schemeClr val="bg1"/>
              </a:solidFill>
              <a:latin typeface="Segoe UI" panose="020B0502040204020203" pitchFamily="34" charset="0"/>
              <a:cs typeface="Segoe UI" panose="020B0502040204020203" pitchFamily="34" charset="0"/>
            </a:endParaRPr>
          </a:p>
          <a:p>
            <a:pPr marL="0" indent="0" algn="just">
              <a:buNone/>
            </a:pPr>
            <a:r>
              <a:rPr lang="en-GB" sz="2400" dirty="0" smtClean="0">
                <a:solidFill>
                  <a:schemeClr val="bg1"/>
                </a:solidFill>
                <a:latin typeface="Segoe UI" panose="020B0502040204020203" pitchFamily="34" charset="0"/>
                <a:cs typeface="Segoe UI" panose="020B0502040204020203" pitchFamily="34" charset="0"/>
              </a:rPr>
              <a:t>They can also </a:t>
            </a:r>
            <a:r>
              <a:rPr lang="en-GB" sz="2400" b="1" dirty="0" err="1" smtClean="0">
                <a:solidFill>
                  <a:schemeClr val="bg1"/>
                </a:solidFill>
                <a:latin typeface="Segoe UI" panose="020B0502040204020203" pitchFamily="34" charset="0"/>
                <a:cs typeface="Segoe UI" panose="020B0502040204020203" pitchFamily="34" charset="0"/>
              </a:rPr>
              <a:t>favorite</a:t>
            </a:r>
            <a:r>
              <a:rPr lang="en-GB" sz="2400" dirty="0" smtClean="0">
                <a:solidFill>
                  <a:schemeClr val="bg1"/>
                </a:solidFill>
                <a:latin typeface="Segoe UI" panose="020B0502040204020203" pitchFamily="34" charset="0"/>
                <a:cs typeface="Segoe UI" panose="020B0502040204020203" pitchFamily="34" charset="0"/>
              </a:rPr>
              <a:t>, </a:t>
            </a:r>
            <a:r>
              <a:rPr lang="en-GB" sz="2400" b="1" dirty="0" smtClean="0">
                <a:solidFill>
                  <a:schemeClr val="bg1"/>
                </a:solidFill>
                <a:latin typeface="Segoe UI" panose="020B0502040204020203" pitchFamily="34" charset="0"/>
                <a:cs typeface="Segoe UI" panose="020B0502040204020203" pitchFamily="34" charset="0"/>
              </a:rPr>
              <a:t>retweet</a:t>
            </a:r>
            <a:r>
              <a:rPr lang="en-GB" sz="2400" dirty="0" smtClean="0">
                <a:solidFill>
                  <a:schemeClr val="bg1"/>
                </a:solidFill>
                <a:latin typeface="Segoe UI" panose="020B0502040204020203" pitchFamily="34" charset="0"/>
                <a:cs typeface="Segoe UI" panose="020B0502040204020203" pitchFamily="34" charset="0"/>
              </a:rPr>
              <a:t>, or </a:t>
            </a:r>
            <a:r>
              <a:rPr lang="en-GB" sz="2400" b="1" dirty="0" smtClean="0">
                <a:solidFill>
                  <a:schemeClr val="bg1"/>
                </a:solidFill>
                <a:latin typeface="Segoe UI" panose="020B0502040204020203" pitchFamily="34" charset="0"/>
                <a:cs typeface="Segoe UI" panose="020B0502040204020203" pitchFamily="34" charset="0"/>
              </a:rPr>
              <a:t>reply </a:t>
            </a:r>
            <a:r>
              <a:rPr lang="en-GB" sz="2400" dirty="0" smtClean="0">
                <a:solidFill>
                  <a:schemeClr val="bg1"/>
                </a:solidFill>
                <a:latin typeface="Segoe UI" panose="020B0502040204020203" pitchFamily="34" charset="0"/>
                <a:cs typeface="Segoe UI" panose="020B0502040204020203" pitchFamily="34" charset="0"/>
              </a:rPr>
              <a:t>to a tweet. Popular users gain millions of followers.</a:t>
            </a:r>
            <a:endParaRPr lang="en-GB" sz="2400" dirty="0">
              <a:solidFill>
                <a:schemeClr val="bg1"/>
              </a:solidFill>
              <a:latin typeface="Segoe UI" panose="020B0502040204020203" pitchFamily="34" charset="0"/>
              <a:cs typeface="Segoe UI" panose="020B0502040204020203" pitchFamily="34" charset="0"/>
            </a:endParaRPr>
          </a:p>
        </p:txBody>
      </p:sp>
      <p:pic>
        <p:nvPicPr>
          <p:cNvPr id="1026" name="Picture 2" descr="C:\Users\Właściciel\Desktop\CET Stay tuned online\Materials\Twitter logo wh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1516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79512" y="404664"/>
            <a:ext cx="8820471" cy="4896544"/>
          </a:xfrm>
        </p:spPr>
        <p:txBody>
          <a:bodyPr>
            <a:normAutofit fontScale="85000" lnSpcReduction="20000"/>
          </a:bodyPr>
          <a:lstStyle/>
          <a:p>
            <a:r>
              <a:rPr lang="en-GB" sz="3800" b="1" dirty="0" smtClean="0">
                <a:solidFill>
                  <a:schemeClr val="accent6"/>
                </a:solidFill>
                <a:latin typeface="+mj-lt"/>
                <a:ea typeface="Tahoma" panose="020B0604030504040204" pitchFamily="34" charset="0"/>
                <a:cs typeface="Segoe UI" panose="020B0502040204020203" pitchFamily="34" charset="0"/>
              </a:rPr>
              <a:t>Where can you always find a</a:t>
            </a:r>
            <a:r>
              <a:rPr lang="pl-PL" sz="3800" b="1" dirty="0" smtClean="0">
                <a:solidFill>
                  <a:schemeClr val="accent6"/>
                </a:solidFill>
                <a:latin typeface="+mj-lt"/>
                <a:ea typeface="Tahoma" panose="020B0604030504040204" pitchFamily="34" charset="0"/>
                <a:cs typeface="Segoe UI" panose="020B0502040204020203" pitchFamily="34" charset="0"/>
              </a:rPr>
              <a:t> </a:t>
            </a:r>
            <a:r>
              <a:rPr lang="en-GB" sz="3800" b="1" dirty="0" smtClean="0">
                <a:solidFill>
                  <a:schemeClr val="accent6"/>
                </a:solidFill>
                <a:latin typeface="+mj-lt"/>
                <a:ea typeface="Tahoma" panose="020B0604030504040204" pitchFamily="34" charset="0"/>
                <a:cs typeface="Segoe UI" panose="020B0502040204020203" pitchFamily="34" charset="0"/>
              </a:rPr>
              <a:t>group of young people</a:t>
            </a:r>
            <a:r>
              <a:rPr lang="pl-PL" sz="3800" b="1" dirty="0" smtClean="0">
                <a:solidFill>
                  <a:schemeClr val="accent6"/>
                </a:solidFill>
                <a:latin typeface="+mj-lt"/>
                <a:ea typeface="Tahoma" panose="020B0604030504040204" pitchFamily="34" charset="0"/>
                <a:cs typeface="Segoe UI" panose="020B0502040204020203" pitchFamily="34" charset="0"/>
              </a:rPr>
              <a:t>?</a:t>
            </a:r>
          </a:p>
          <a:p>
            <a:pPr algn="just"/>
            <a:endPar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endParaRP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hanging out together</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chatting about everyday</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life, and about issues that</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matter to them</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planning an upcoming</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adventure</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reflecting upon the</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activities they have</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recently</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been involved in</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sharing jokes</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having a heart to heart</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discussion with their peers</a:t>
            </a:r>
          </a:p>
          <a:p>
            <a:pPr algn="just"/>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and just generally being</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 </a:t>
            </a:r>
            <a:r>
              <a:rPr lang="en-GB" dirty="0" smtClean="0">
                <a:solidFill>
                  <a:schemeClr val="tx1"/>
                </a:solidFill>
                <a:latin typeface="Segoe UI" panose="020B0502040204020203" pitchFamily="34" charset="0"/>
                <a:ea typeface="Tahoma" panose="020B0604030504040204" pitchFamily="34" charset="0"/>
                <a:cs typeface="Segoe UI" panose="020B0502040204020203" pitchFamily="34" charset="0"/>
              </a:rPr>
              <a:t>young people</a:t>
            </a:r>
            <a:r>
              <a:rPr lang="pl-PL" dirty="0" smtClean="0">
                <a:solidFill>
                  <a:schemeClr val="tx1"/>
                </a:solidFill>
                <a:latin typeface="Segoe UI" panose="020B0502040204020203" pitchFamily="34" charset="0"/>
                <a:ea typeface="Tahoma" panose="020B0604030504040204" pitchFamily="34" charset="0"/>
                <a:cs typeface="Segoe UI" panose="020B0502040204020203" pitchFamily="34" charset="0"/>
              </a:rPr>
              <a:t>?</a:t>
            </a:r>
            <a:endParaRPr lang="en-GB" dirty="0">
              <a:solidFill>
                <a:schemeClr val="tx1"/>
              </a:solidFill>
              <a:latin typeface="Segoe UI" panose="020B0502040204020203" pitchFamily="34" charset="0"/>
              <a:ea typeface="Tahoma" panose="020B0604030504040204" pitchFamily="34" charset="0"/>
              <a:cs typeface="Segoe UI" panose="020B0502040204020203" pitchFamily="34" charset="0"/>
            </a:endParaRPr>
          </a:p>
        </p:txBody>
      </p:sp>
      <p:pic>
        <p:nvPicPr>
          <p:cNvPr id="4"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5943340"/>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589240"/>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05264"/>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9" name="Łącznik prostoliniowy 8"/>
          <p:cNvCxnSpPr/>
          <p:nvPr/>
        </p:nvCxnSpPr>
        <p:spPr>
          <a:xfrm>
            <a:off x="323528" y="5733256"/>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941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CED"/>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331640" y="255786"/>
            <a:ext cx="3754760" cy="652934"/>
          </a:xfrm>
        </p:spPr>
        <p:txBody>
          <a:bodyPr>
            <a:noAutofit/>
          </a:bodyPr>
          <a:lstStyle/>
          <a:p>
            <a:r>
              <a:rPr lang="en-GB" sz="2800" b="1" dirty="0" smtClean="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www.twitter.com</a:t>
            </a:r>
            <a:endParaRPr lang="en-GB" sz="28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ymbol zastępczy zawartości 2"/>
          <p:cNvSpPr>
            <a:spLocks noGrp="1"/>
          </p:cNvSpPr>
          <p:nvPr>
            <p:ph idx="1"/>
          </p:nvPr>
        </p:nvSpPr>
        <p:spPr>
          <a:xfrm>
            <a:off x="251520" y="1268760"/>
            <a:ext cx="8712968" cy="4790330"/>
          </a:xfrm>
        </p:spPr>
        <p:txBody>
          <a:bodyPr>
            <a:normAutofit fontScale="92500" lnSpcReduction="20000"/>
          </a:bodyPr>
          <a:lstStyle/>
          <a:p>
            <a:pPr marL="0" lv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1. </a:t>
            </a:r>
            <a:r>
              <a:rPr lang="en-GB" sz="2300" dirty="0" smtClean="0">
                <a:solidFill>
                  <a:schemeClr val="bg1"/>
                </a:solidFill>
                <a:latin typeface="Segoe UI" panose="020B0502040204020203" pitchFamily="34" charset="0"/>
                <a:cs typeface="Segoe UI" panose="020B0502040204020203" pitchFamily="34" charset="0"/>
              </a:rPr>
              <a:t>Create </a:t>
            </a:r>
            <a:r>
              <a:rPr lang="en-GB" sz="2300" dirty="0">
                <a:solidFill>
                  <a:schemeClr val="bg1"/>
                </a:solidFill>
                <a:latin typeface="Segoe UI" panose="020B0502040204020203" pitchFamily="34" charset="0"/>
                <a:cs typeface="Segoe UI" panose="020B0502040204020203" pitchFamily="34" charset="0"/>
              </a:rPr>
              <a:t>a Page for your </a:t>
            </a:r>
            <a:r>
              <a:rPr lang="en-GB" sz="2300" dirty="0" smtClean="0">
                <a:solidFill>
                  <a:schemeClr val="bg1"/>
                </a:solidFill>
                <a:latin typeface="Segoe UI" panose="020B0502040204020203" pitchFamily="34" charset="0"/>
                <a:cs typeface="Segoe UI" panose="020B0502040204020203" pitchFamily="34" charset="0"/>
              </a:rPr>
              <a:t>organization</a:t>
            </a:r>
          </a:p>
          <a:p>
            <a:pPr marL="0" lvl="0" indent="0" algn="just">
              <a:buNone/>
            </a:pPr>
            <a:endParaRPr lang="en-GB" sz="1000" b="1" dirty="0">
              <a:latin typeface="Segoe UI" panose="020B0502040204020203" pitchFamily="34" charset="0"/>
              <a:cs typeface="Segoe UI" panose="020B0502040204020203" pitchFamily="34" charset="0"/>
            </a:endParaRPr>
          </a:p>
          <a:p>
            <a:pPr marL="0" lv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2. </a:t>
            </a:r>
            <a:r>
              <a:rPr lang="en-GB" sz="2300" dirty="0" smtClean="0">
                <a:solidFill>
                  <a:schemeClr val="bg1"/>
                </a:solidFill>
                <a:latin typeface="Segoe UI" panose="020B0502040204020203" pitchFamily="34" charset="0"/>
                <a:cs typeface="Segoe UI" panose="020B0502040204020203" pitchFamily="34" charset="0"/>
              </a:rPr>
              <a:t>Regularly </a:t>
            </a:r>
            <a:r>
              <a:rPr lang="en-GB" sz="2300" dirty="0">
                <a:solidFill>
                  <a:schemeClr val="bg1"/>
                </a:solidFill>
                <a:latin typeface="Segoe UI" panose="020B0502040204020203" pitchFamily="34" charset="0"/>
                <a:cs typeface="Segoe UI" panose="020B0502040204020203" pitchFamily="34" charset="0"/>
              </a:rPr>
              <a:t>share relevant updates or </a:t>
            </a:r>
            <a:r>
              <a:rPr lang="en-GB" sz="2300" dirty="0" smtClean="0">
                <a:solidFill>
                  <a:schemeClr val="bg1"/>
                </a:solidFill>
                <a:latin typeface="Segoe UI" panose="020B0502040204020203" pitchFamily="34" charset="0"/>
                <a:cs typeface="Segoe UI" panose="020B0502040204020203" pitchFamily="34" charset="0"/>
              </a:rPr>
              <a:t>photos</a:t>
            </a:r>
          </a:p>
          <a:p>
            <a:pPr marL="0" lvl="0" indent="0" algn="just">
              <a:buNone/>
            </a:pPr>
            <a:endParaRPr lang="en-GB" sz="1050" b="1" dirty="0">
              <a:latin typeface="Segoe UI" panose="020B0502040204020203" pitchFamily="34" charset="0"/>
              <a:cs typeface="Segoe UI" panose="020B0502040204020203" pitchFamily="34" charset="0"/>
            </a:endParaRPr>
          </a:p>
          <a:p>
            <a:pPr marL="0" lv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3. </a:t>
            </a:r>
            <a:r>
              <a:rPr lang="en-GB" sz="2300" dirty="0" smtClean="0">
                <a:solidFill>
                  <a:schemeClr val="bg1"/>
                </a:solidFill>
                <a:latin typeface="Segoe UI" panose="020B0502040204020203" pitchFamily="34" charset="0"/>
                <a:cs typeface="Segoe UI" panose="020B0502040204020203" pitchFamily="34" charset="0"/>
              </a:rPr>
              <a:t>Drive </a:t>
            </a:r>
            <a:r>
              <a:rPr lang="en-GB" sz="2300" dirty="0">
                <a:solidFill>
                  <a:schemeClr val="bg1"/>
                </a:solidFill>
                <a:latin typeface="Segoe UI" panose="020B0502040204020203" pitchFamily="34" charset="0"/>
                <a:cs typeface="Segoe UI" panose="020B0502040204020203" pitchFamily="34" charset="0"/>
              </a:rPr>
              <a:t>followers to strategic virtual destinations by offering links to your organization’s website, online resources, surveys or </a:t>
            </a:r>
            <a:r>
              <a:rPr lang="en-GB" sz="2300" dirty="0" smtClean="0">
                <a:solidFill>
                  <a:schemeClr val="bg1"/>
                </a:solidFill>
                <a:latin typeface="Segoe UI" panose="020B0502040204020203" pitchFamily="34" charset="0"/>
                <a:cs typeface="Segoe UI" panose="020B0502040204020203" pitchFamily="34" charset="0"/>
              </a:rPr>
              <a:t>blogs</a:t>
            </a:r>
          </a:p>
          <a:p>
            <a:pPr marL="0" lvl="0" indent="0" algn="just">
              <a:buNone/>
            </a:pPr>
            <a:endParaRPr lang="en-GB" sz="1000" b="1" dirty="0" smtClean="0">
              <a:solidFill>
                <a:schemeClr val="bg1"/>
              </a:solidFill>
              <a:latin typeface="Segoe UI" panose="020B0502040204020203" pitchFamily="34" charset="0"/>
              <a:cs typeface="Segoe UI" panose="020B0502040204020203" pitchFamily="34" charset="0"/>
            </a:endParaRPr>
          </a:p>
          <a:p>
            <a:pPr mar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4. </a:t>
            </a:r>
            <a:r>
              <a:rPr lang="en-GB" sz="2300" dirty="0" smtClean="0">
                <a:solidFill>
                  <a:schemeClr val="bg1"/>
                </a:solidFill>
                <a:latin typeface="Segoe UI" panose="020B0502040204020203" pitchFamily="34" charset="0"/>
                <a:cs typeface="Segoe UI" panose="020B0502040204020203" pitchFamily="34" charset="0"/>
              </a:rPr>
              <a:t>Engage </a:t>
            </a:r>
            <a:r>
              <a:rPr lang="en-GB" sz="2300" dirty="0">
                <a:solidFill>
                  <a:schemeClr val="bg1"/>
                </a:solidFill>
                <a:latin typeface="Segoe UI" panose="020B0502040204020203" pitchFamily="34" charset="0"/>
                <a:cs typeface="Segoe UI" panose="020B0502040204020203" pitchFamily="34" charset="0"/>
              </a:rPr>
              <a:t>in direct conversation with followers by replying to their </a:t>
            </a:r>
            <a:r>
              <a:rPr lang="en-GB" sz="2300" dirty="0" smtClean="0">
                <a:solidFill>
                  <a:schemeClr val="bg1"/>
                </a:solidFill>
                <a:latin typeface="Segoe UI" panose="020B0502040204020203" pitchFamily="34" charset="0"/>
                <a:cs typeface="Segoe UI" panose="020B0502040204020203" pitchFamily="34" charset="0"/>
              </a:rPr>
              <a:t>Tweets</a:t>
            </a:r>
          </a:p>
          <a:p>
            <a:pPr marL="0" lvl="0" indent="0" algn="just">
              <a:buNone/>
            </a:pPr>
            <a:endParaRPr lang="en-GB" sz="1050" b="1" dirty="0" smtClean="0">
              <a:solidFill>
                <a:schemeClr val="bg1"/>
              </a:solidFill>
              <a:latin typeface="Segoe UI" panose="020B0502040204020203" pitchFamily="34" charset="0"/>
              <a:cs typeface="Segoe UI" panose="020B0502040204020203" pitchFamily="34" charset="0"/>
            </a:endParaRPr>
          </a:p>
          <a:p>
            <a:pPr marL="0" lv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5. </a:t>
            </a:r>
            <a:r>
              <a:rPr lang="en-GB" sz="2300" dirty="0" smtClean="0">
                <a:solidFill>
                  <a:schemeClr val="bg1"/>
                </a:solidFill>
                <a:latin typeface="Segoe UI" panose="020B0502040204020203" pitchFamily="34" charset="0"/>
                <a:cs typeface="Segoe UI" panose="020B0502040204020203" pitchFamily="34" charset="0"/>
              </a:rPr>
              <a:t>Follow </a:t>
            </a:r>
            <a:r>
              <a:rPr lang="en-GB" sz="2300" dirty="0">
                <a:solidFill>
                  <a:schemeClr val="bg1"/>
                </a:solidFill>
                <a:latin typeface="Segoe UI" panose="020B0502040204020203" pitchFamily="34" charset="0"/>
                <a:cs typeface="Segoe UI" panose="020B0502040204020203" pitchFamily="34" charset="0"/>
              </a:rPr>
              <a:t>trending topics with hashtags relevant to your organization’s </a:t>
            </a:r>
            <a:r>
              <a:rPr lang="en-GB" sz="2300" dirty="0" smtClean="0">
                <a:solidFill>
                  <a:schemeClr val="bg1"/>
                </a:solidFill>
                <a:latin typeface="Segoe UI" panose="020B0502040204020203" pitchFamily="34" charset="0"/>
                <a:cs typeface="Segoe UI" panose="020B0502040204020203" pitchFamily="34" charset="0"/>
              </a:rPr>
              <a:t>interests</a:t>
            </a:r>
          </a:p>
          <a:p>
            <a:pPr marL="0" indent="0" algn="just">
              <a:buNone/>
            </a:pPr>
            <a:endParaRPr lang="en-GB" sz="1200" b="1" dirty="0" smtClean="0">
              <a:solidFill>
                <a:schemeClr val="bg1"/>
              </a:solidFill>
              <a:latin typeface="Segoe UI" panose="020B0502040204020203" pitchFamily="34" charset="0"/>
              <a:cs typeface="Segoe UI" panose="020B0502040204020203" pitchFamily="34" charset="0"/>
            </a:endParaRPr>
          </a:p>
          <a:p>
            <a:pPr marL="0" indent="0" algn="just">
              <a:buNone/>
            </a:pPr>
            <a:r>
              <a:rPr lang="en-GB" sz="3000" b="1" dirty="0" smtClean="0">
                <a:solidFill>
                  <a:schemeClr val="bg1"/>
                </a:solidFill>
                <a:latin typeface="Rockwell Extra Bold" panose="02060903040505020403" pitchFamily="18" charset="0"/>
                <a:cs typeface="Segoe UI" panose="020B0502040204020203" pitchFamily="34" charset="0"/>
              </a:rPr>
              <a:t>6. </a:t>
            </a:r>
            <a:r>
              <a:rPr lang="en-GB" sz="2300" dirty="0" smtClean="0">
                <a:solidFill>
                  <a:schemeClr val="bg1"/>
                </a:solidFill>
                <a:latin typeface="Segoe UI" panose="020B0502040204020203" pitchFamily="34" charset="0"/>
                <a:cs typeface="Segoe UI" panose="020B0502040204020203" pitchFamily="34" charset="0"/>
              </a:rPr>
              <a:t>Provide </a:t>
            </a:r>
            <a:r>
              <a:rPr lang="en-GB" sz="2300" dirty="0">
                <a:solidFill>
                  <a:schemeClr val="bg1"/>
                </a:solidFill>
                <a:latin typeface="Segoe UI" panose="020B0502040204020203" pitchFamily="34" charset="0"/>
                <a:cs typeface="Segoe UI" panose="020B0502040204020203" pitchFamily="34" charset="0"/>
              </a:rPr>
              <a:t>your followers a real-time sense of what is going on by sharing timely Tweets</a:t>
            </a:r>
            <a:endParaRPr lang="en-GB" sz="2300" dirty="0">
              <a:latin typeface="Segoe UI" panose="020B0502040204020203" pitchFamily="34" charset="0"/>
              <a:cs typeface="Segoe UI" panose="020B0502040204020203" pitchFamily="34" charset="0"/>
            </a:endParaRPr>
          </a:p>
          <a:p>
            <a:pPr marL="0" lvl="0" indent="0" algn="just">
              <a:buNone/>
            </a:pPr>
            <a:endParaRPr lang="en-GB" sz="2000" b="1" dirty="0">
              <a:latin typeface="Segoe UI" panose="020B0502040204020203" pitchFamily="34" charset="0"/>
              <a:cs typeface="Segoe UI" panose="020B0502040204020203" pitchFamily="34" charset="0"/>
            </a:endParaRPr>
          </a:p>
          <a:p>
            <a:pPr marL="0" indent="0" algn="just">
              <a:buNone/>
            </a:pPr>
            <a:endParaRPr lang="en-GB" sz="2000" b="1" dirty="0">
              <a:latin typeface="Segoe UI" panose="020B0502040204020203" pitchFamily="34" charset="0"/>
              <a:cs typeface="Segoe UI" panose="020B0502040204020203" pitchFamily="34" charset="0"/>
            </a:endParaRPr>
          </a:p>
          <a:p>
            <a:pPr marL="0" lvl="0" indent="0" algn="just">
              <a:buNone/>
            </a:pPr>
            <a:endParaRPr lang="en-GB" sz="2000" b="1" dirty="0">
              <a:latin typeface="Segoe UI" panose="020B0502040204020203" pitchFamily="34" charset="0"/>
              <a:cs typeface="Segoe UI" panose="020B0502040204020203" pitchFamily="34" charset="0"/>
            </a:endParaRPr>
          </a:p>
          <a:p>
            <a:pPr marL="0" indent="0" algn="just">
              <a:buNone/>
            </a:pPr>
            <a:endParaRPr lang="en-GB" sz="2000" dirty="0">
              <a:solidFill>
                <a:schemeClr val="bg1"/>
              </a:solidFill>
              <a:latin typeface="Segoe UI" panose="020B0502040204020203" pitchFamily="34" charset="0"/>
              <a:cs typeface="Segoe UI" panose="020B0502040204020203" pitchFamily="34" charset="0"/>
            </a:endParaRPr>
          </a:p>
        </p:txBody>
      </p:sp>
      <p:pic>
        <p:nvPicPr>
          <p:cNvPr id="1026" name="Picture 2" descr="C:\Users\Właściciel\Desktop\CET Stay tuned online\Materials\Twitter 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24" y="116633"/>
            <a:ext cx="936103" cy="9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15" name="pole tekstowe 14"/>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16" name="Łącznik prostoliniowy 15"/>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21830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CED"/>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609328" y="188640"/>
            <a:ext cx="5410944" cy="652934"/>
          </a:xfrm>
        </p:spPr>
        <p:txBody>
          <a:bodyPr>
            <a:noAutofit/>
          </a:bodyPr>
          <a:lstStyle/>
          <a:p>
            <a:r>
              <a:rPr lang="en-GB" sz="4000" b="1" dirty="0" smtClean="0">
                <a:solidFill>
                  <a:schemeClr val="bg1"/>
                </a:solidFill>
                <a:cs typeface="Segoe UI" panose="020B0502040204020203" pitchFamily="34" charset="0"/>
              </a:rPr>
              <a:t>When using Twitter:</a:t>
            </a:r>
            <a:endParaRPr lang="en-GB" sz="4000" b="1" dirty="0">
              <a:solidFill>
                <a:schemeClr val="bg1"/>
              </a:solidFill>
              <a:cs typeface="Segoe UI" panose="020B0502040204020203" pitchFamily="34" charset="0"/>
            </a:endParaRPr>
          </a:p>
        </p:txBody>
      </p:sp>
      <p:sp>
        <p:nvSpPr>
          <p:cNvPr id="3" name="Symbol zastępczy zawartości 2"/>
          <p:cNvSpPr>
            <a:spLocks noGrp="1"/>
          </p:cNvSpPr>
          <p:nvPr>
            <p:ph idx="1"/>
          </p:nvPr>
        </p:nvSpPr>
        <p:spPr>
          <a:xfrm>
            <a:off x="179512" y="980728"/>
            <a:ext cx="8712968" cy="4790330"/>
          </a:xfrm>
        </p:spPr>
        <p:txBody>
          <a:bodyPr>
            <a:normAutofit/>
          </a:bodyPr>
          <a:lstStyle/>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Share </a:t>
            </a:r>
            <a:r>
              <a:rPr lang="en-GB" sz="2000" dirty="0">
                <a:solidFill>
                  <a:schemeClr val="bg1"/>
                </a:solidFill>
                <a:latin typeface="Segoe UI" panose="020B0502040204020203" pitchFamily="34" charset="0"/>
                <a:cs typeface="Segoe UI" panose="020B0502040204020203" pitchFamily="34" charset="0"/>
              </a:rPr>
              <a:t>short posts on Twitter, up to 140 </a:t>
            </a:r>
            <a:r>
              <a:rPr lang="en-GB" sz="2000" dirty="0" smtClean="0">
                <a:solidFill>
                  <a:schemeClr val="bg1"/>
                </a:solidFill>
                <a:latin typeface="Segoe UI" panose="020B0502040204020203" pitchFamily="34" charset="0"/>
                <a:cs typeface="Segoe UI" panose="020B0502040204020203" pitchFamily="34" charset="0"/>
              </a:rPr>
              <a:t>characters</a:t>
            </a:r>
            <a:r>
              <a:rPr lang="pl-PL" sz="2000" dirty="0" smtClean="0">
                <a:solidFill>
                  <a:schemeClr val="bg1"/>
                </a:solidFill>
                <a:latin typeface="Segoe UI" panose="020B0502040204020203" pitchFamily="34" charset="0"/>
                <a:cs typeface="Segoe UI" panose="020B0502040204020203" pitchFamily="34" charset="0"/>
              </a:rPr>
              <a:t>, but d</a:t>
            </a:r>
            <a:r>
              <a:rPr lang="en-GB" sz="2000" dirty="0" err="1" smtClean="0">
                <a:solidFill>
                  <a:schemeClr val="bg1"/>
                </a:solidFill>
                <a:latin typeface="Segoe UI" panose="020B0502040204020203" pitchFamily="34" charset="0"/>
                <a:cs typeface="Segoe UI" panose="020B0502040204020203" pitchFamily="34" charset="0"/>
              </a:rPr>
              <a:t>on’t</a:t>
            </a:r>
            <a:r>
              <a:rPr lang="en-GB" sz="2000" dirty="0" smtClean="0">
                <a:solidFill>
                  <a:schemeClr val="bg1"/>
                </a:solidFill>
                <a:latin typeface="Segoe UI" panose="020B0502040204020203" pitchFamily="34" charset="0"/>
                <a:cs typeface="Segoe UI" panose="020B0502040204020203" pitchFamily="34" charset="0"/>
              </a:rPr>
              <a:t> </a:t>
            </a:r>
            <a:r>
              <a:rPr lang="en-GB" sz="2000" dirty="0">
                <a:solidFill>
                  <a:schemeClr val="bg1"/>
                </a:solidFill>
                <a:latin typeface="Segoe UI" panose="020B0502040204020203" pitchFamily="34" charset="0"/>
                <a:cs typeface="Segoe UI" panose="020B0502040204020203" pitchFamily="34" charset="0"/>
              </a:rPr>
              <a:t>use all 140 characters – leave some space for others in case they want to re-tweet it and add something</a:t>
            </a:r>
          </a:p>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Encourage </a:t>
            </a:r>
            <a:r>
              <a:rPr lang="en-GB" sz="2000" dirty="0">
                <a:solidFill>
                  <a:schemeClr val="bg1"/>
                </a:solidFill>
                <a:latin typeface="Segoe UI" panose="020B0502040204020203" pitchFamily="34" charset="0"/>
                <a:cs typeface="Segoe UI" panose="020B0502040204020203" pitchFamily="34" charset="0"/>
              </a:rPr>
              <a:t>followers to take specific actions related to your </a:t>
            </a:r>
            <a:r>
              <a:rPr lang="pl-PL" sz="2000" dirty="0" err="1" smtClean="0">
                <a:solidFill>
                  <a:schemeClr val="bg1"/>
                </a:solidFill>
                <a:latin typeface="Segoe UI" panose="020B0502040204020203" pitchFamily="34" charset="0"/>
                <a:cs typeface="Segoe UI" panose="020B0502040204020203" pitchFamily="34" charset="0"/>
              </a:rPr>
              <a:t>NGO’s</a:t>
            </a:r>
            <a:r>
              <a:rPr lang="en-GB" sz="2000" dirty="0" smtClean="0">
                <a:solidFill>
                  <a:schemeClr val="bg1"/>
                </a:solidFill>
                <a:latin typeface="Segoe UI" panose="020B0502040204020203" pitchFamily="34" charset="0"/>
                <a:cs typeface="Segoe UI" panose="020B0502040204020203" pitchFamily="34" charset="0"/>
              </a:rPr>
              <a:t> </a:t>
            </a:r>
            <a:r>
              <a:rPr lang="en-GB" sz="2000" dirty="0">
                <a:solidFill>
                  <a:schemeClr val="bg1"/>
                </a:solidFill>
                <a:latin typeface="Segoe UI" panose="020B0502040204020203" pitchFamily="34" charset="0"/>
                <a:cs typeface="Segoe UI" panose="020B0502040204020203" pitchFamily="34" charset="0"/>
              </a:rPr>
              <a:t>goals which should be clear and simple</a:t>
            </a:r>
          </a:p>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Tweet </a:t>
            </a:r>
            <a:r>
              <a:rPr lang="en-GB" sz="2000" dirty="0">
                <a:solidFill>
                  <a:schemeClr val="bg1"/>
                </a:solidFill>
                <a:latin typeface="Segoe UI" panose="020B0502040204020203" pitchFamily="34" charset="0"/>
                <a:cs typeface="Segoe UI" panose="020B0502040204020203" pitchFamily="34" charset="0"/>
              </a:rPr>
              <a:t>directly to local organizations that you would like to collaborate and be partner of your </a:t>
            </a:r>
            <a:r>
              <a:rPr lang="en-GB" sz="2000" dirty="0" smtClean="0">
                <a:solidFill>
                  <a:schemeClr val="bg1"/>
                </a:solidFill>
                <a:latin typeface="Segoe UI" panose="020B0502040204020203" pitchFamily="34" charset="0"/>
                <a:cs typeface="Segoe UI" panose="020B0502040204020203" pitchFamily="34" charset="0"/>
              </a:rPr>
              <a:t>initiative</a:t>
            </a:r>
            <a:endParaRPr lang="pl-PL" sz="2000" dirty="0" smtClean="0">
              <a:solidFill>
                <a:schemeClr val="bg1"/>
              </a:solidFill>
              <a:latin typeface="Segoe UI" panose="020B0502040204020203" pitchFamily="34" charset="0"/>
              <a:cs typeface="Segoe UI" panose="020B0502040204020203" pitchFamily="34" charset="0"/>
            </a:endParaRPr>
          </a:p>
          <a:p>
            <a:pPr algn="just">
              <a:buFont typeface="Wingdings" panose="05000000000000000000" pitchFamily="2" charset="2"/>
              <a:buChar char="ü"/>
            </a:pPr>
            <a:r>
              <a:rPr lang="en-GB" sz="2000" dirty="0">
                <a:solidFill>
                  <a:schemeClr val="bg1"/>
                </a:solidFill>
                <a:latin typeface="Segoe UI" panose="020B0502040204020203" pitchFamily="34" charset="0"/>
                <a:cs typeface="Segoe UI" panose="020B0502040204020203" pitchFamily="34" charset="0"/>
              </a:rPr>
              <a:t>Engage in discussions with others</a:t>
            </a:r>
          </a:p>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Be </a:t>
            </a:r>
            <a:r>
              <a:rPr lang="en-GB" sz="2000" dirty="0">
                <a:solidFill>
                  <a:schemeClr val="bg1"/>
                </a:solidFill>
                <a:latin typeface="Segoe UI" panose="020B0502040204020203" pitchFamily="34" charset="0"/>
                <a:cs typeface="Segoe UI" panose="020B0502040204020203" pitchFamily="34" charset="0"/>
              </a:rPr>
              <a:t>active and creative while posting - this way you will draw attention of more </a:t>
            </a:r>
            <a:r>
              <a:rPr lang="en-GB" sz="2000" dirty="0" smtClean="0">
                <a:solidFill>
                  <a:schemeClr val="bg1"/>
                </a:solidFill>
                <a:latin typeface="Segoe UI" panose="020B0502040204020203" pitchFamily="34" charset="0"/>
                <a:cs typeface="Segoe UI" panose="020B0502040204020203" pitchFamily="34" charset="0"/>
              </a:rPr>
              <a:t>people</a:t>
            </a:r>
            <a:endParaRPr lang="pl-PL" sz="2000" dirty="0" smtClean="0">
              <a:solidFill>
                <a:schemeClr val="bg1"/>
              </a:solidFill>
              <a:latin typeface="Segoe UI" panose="020B0502040204020203" pitchFamily="34" charset="0"/>
              <a:cs typeface="Segoe UI" panose="020B0502040204020203" pitchFamily="34" charset="0"/>
            </a:endParaRPr>
          </a:p>
          <a:p>
            <a:pPr algn="just">
              <a:buFont typeface="Wingdings" panose="05000000000000000000" pitchFamily="2" charset="2"/>
              <a:buChar char="ü"/>
            </a:pPr>
            <a:r>
              <a:rPr lang="en-GB" sz="2000" dirty="0">
                <a:solidFill>
                  <a:schemeClr val="bg1"/>
                </a:solidFill>
                <a:latin typeface="Segoe UI" panose="020B0502040204020203" pitchFamily="34" charset="0"/>
                <a:cs typeface="Segoe UI" panose="020B0502040204020203" pitchFamily="34" charset="0"/>
              </a:rPr>
              <a:t>Reply to Tweets addressed to you</a:t>
            </a:r>
          </a:p>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Use </a:t>
            </a:r>
            <a:r>
              <a:rPr lang="en-GB" sz="2000" dirty="0">
                <a:solidFill>
                  <a:schemeClr val="bg1"/>
                </a:solidFill>
                <a:latin typeface="Segoe UI" panose="020B0502040204020203" pitchFamily="34" charset="0"/>
                <a:cs typeface="Segoe UI" panose="020B0502040204020203" pitchFamily="34" charset="0"/>
              </a:rPr>
              <a:t>special websites (tinyurl.com) to cut your link – this will save a lot of space out of your 140 characters</a:t>
            </a:r>
          </a:p>
          <a:p>
            <a:pPr algn="just">
              <a:buFont typeface="Wingdings" panose="05000000000000000000" pitchFamily="2" charset="2"/>
              <a:buChar char="ü"/>
            </a:pPr>
            <a:r>
              <a:rPr lang="en-GB" sz="2000" dirty="0" smtClean="0">
                <a:solidFill>
                  <a:schemeClr val="bg1"/>
                </a:solidFill>
                <a:latin typeface="Segoe UI" panose="020B0502040204020203" pitchFamily="34" charset="0"/>
                <a:cs typeface="Segoe UI" panose="020B0502040204020203" pitchFamily="34" charset="0"/>
              </a:rPr>
              <a:t>Use </a:t>
            </a:r>
            <a:r>
              <a:rPr lang="en-GB" sz="2000" dirty="0">
                <a:solidFill>
                  <a:schemeClr val="bg1"/>
                </a:solidFill>
                <a:latin typeface="Segoe UI" panose="020B0502040204020203" pitchFamily="34" charset="0"/>
                <a:cs typeface="Segoe UI" panose="020B0502040204020203" pitchFamily="34" charset="0"/>
              </a:rPr>
              <a:t>hashtags</a:t>
            </a:r>
            <a:r>
              <a:rPr lang="en-GB" sz="2000" dirty="0" smtClean="0">
                <a:solidFill>
                  <a:schemeClr val="bg1"/>
                </a:solidFill>
                <a:latin typeface="Segoe UI" panose="020B0502040204020203" pitchFamily="34" charset="0"/>
                <a:cs typeface="Segoe UI" panose="020B0502040204020203" pitchFamily="34" charset="0"/>
              </a:rPr>
              <a:t>!</a:t>
            </a:r>
            <a:r>
              <a:rPr lang="pl-PL" sz="2000" dirty="0" smtClean="0">
                <a:solidFill>
                  <a:schemeClr val="bg1"/>
                </a:solidFill>
                <a:latin typeface="Segoe UI" panose="020B0502040204020203" pitchFamily="34" charset="0"/>
                <a:cs typeface="Segoe UI" panose="020B0502040204020203" pitchFamily="34" charset="0"/>
              </a:rPr>
              <a:t> (not </a:t>
            </a:r>
            <a:r>
              <a:rPr lang="pl-PL" sz="2000" dirty="0" err="1" smtClean="0">
                <a:solidFill>
                  <a:schemeClr val="bg1"/>
                </a:solidFill>
                <a:latin typeface="Segoe UI" panose="020B0502040204020203" pitchFamily="34" charset="0"/>
                <a:cs typeface="Segoe UI" panose="020B0502040204020203" pitchFamily="34" charset="0"/>
              </a:rPr>
              <a:t>more</a:t>
            </a:r>
            <a:r>
              <a:rPr lang="pl-PL" sz="2000" dirty="0" smtClean="0">
                <a:solidFill>
                  <a:schemeClr val="bg1"/>
                </a:solidFill>
                <a:latin typeface="Segoe UI" panose="020B0502040204020203" pitchFamily="34" charset="0"/>
                <a:cs typeface="Segoe UI" panose="020B0502040204020203" pitchFamily="34" charset="0"/>
              </a:rPr>
              <a:t> </a:t>
            </a:r>
            <a:r>
              <a:rPr lang="pl-PL" sz="2000" dirty="0" err="1" smtClean="0">
                <a:solidFill>
                  <a:schemeClr val="bg1"/>
                </a:solidFill>
                <a:latin typeface="Segoe UI" panose="020B0502040204020203" pitchFamily="34" charset="0"/>
                <a:cs typeface="Segoe UI" panose="020B0502040204020203" pitchFamily="34" charset="0"/>
              </a:rPr>
              <a:t>than</a:t>
            </a:r>
            <a:r>
              <a:rPr lang="pl-PL" sz="2000" dirty="0" smtClean="0">
                <a:solidFill>
                  <a:schemeClr val="bg1"/>
                </a:solidFill>
                <a:latin typeface="Segoe UI" panose="020B0502040204020203" pitchFamily="34" charset="0"/>
                <a:cs typeface="Segoe UI" panose="020B0502040204020203" pitchFamily="34" charset="0"/>
              </a:rPr>
              <a:t> 3)</a:t>
            </a:r>
            <a:r>
              <a:rPr lang="en-GB" sz="2000" dirty="0" smtClean="0">
                <a:solidFill>
                  <a:schemeClr val="bg1"/>
                </a:solidFill>
                <a:latin typeface="Segoe UI" panose="020B0502040204020203" pitchFamily="34" charset="0"/>
                <a:cs typeface="Segoe UI" panose="020B0502040204020203" pitchFamily="34" charset="0"/>
              </a:rPr>
              <a:t> </a:t>
            </a:r>
            <a:r>
              <a:rPr lang="pl-PL" sz="2000" b="1" dirty="0" smtClean="0">
                <a:solidFill>
                  <a:srgbClr val="FFFF00"/>
                </a:solidFill>
                <a:latin typeface="Segoe UI" panose="020B0502040204020203" pitchFamily="34" charset="0"/>
                <a:cs typeface="Segoe UI" panose="020B0502040204020203" pitchFamily="34" charset="0"/>
              </a:rPr>
              <a:t>#</a:t>
            </a:r>
            <a:r>
              <a:rPr lang="pl-PL" sz="2000" b="1" dirty="0" err="1" smtClean="0">
                <a:solidFill>
                  <a:srgbClr val="FFFF00"/>
                </a:solidFill>
                <a:latin typeface="Segoe UI" panose="020B0502040204020203" pitchFamily="34" charset="0"/>
                <a:cs typeface="Segoe UI" panose="020B0502040204020203" pitchFamily="34" charset="0"/>
              </a:rPr>
              <a:t>StayTunedOnline</a:t>
            </a:r>
            <a:endParaRPr lang="en-GB" sz="2000" b="1" dirty="0">
              <a:solidFill>
                <a:srgbClr val="FFFF00"/>
              </a:solidFill>
              <a:latin typeface="Segoe UI" panose="020B0502040204020203" pitchFamily="34" charset="0"/>
              <a:cs typeface="Segoe UI" panose="020B0502040204020203" pitchFamily="34" charset="0"/>
            </a:endParaRPr>
          </a:p>
          <a:p>
            <a:pPr algn="just">
              <a:buFont typeface="Wingdings" panose="05000000000000000000" pitchFamily="2" charset="2"/>
              <a:buChar char="ü"/>
            </a:pPr>
            <a:endParaRPr lang="en-GB" sz="2000" dirty="0">
              <a:solidFill>
                <a:schemeClr val="bg1"/>
              </a:solidFill>
              <a:latin typeface="Segoe UI" panose="020B0502040204020203" pitchFamily="34" charset="0"/>
              <a:cs typeface="Segoe UI" panose="020B0502040204020203" pitchFamily="34" charset="0"/>
            </a:endParaRPr>
          </a:p>
        </p:txBody>
      </p:sp>
      <p:pic>
        <p:nvPicPr>
          <p:cNvPr id="1026" name="Picture 2" descr="C:\Users\Właściciel\Desktop\CET Stay tuned online\Materials\Twitter logo 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24" y="44624"/>
            <a:ext cx="936103" cy="936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15" name="pole tekstowe 14"/>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16" name="Łącznik prostoliniowy 15"/>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62992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B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547664" y="248469"/>
            <a:ext cx="4114800" cy="948283"/>
          </a:xfrm>
        </p:spPr>
        <p:txBody>
          <a:bodyPr>
            <a:normAutofit/>
          </a:bodyPr>
          <a:lstStyle/>
          <a:p>
            <a:r>
              <a:rPr lang="pl-PL" sz="2800" dirty="0">
                <a:solidFill>
                  <a:schemeClr val="bg1"/>
                </a:solidFill>
                <a:cs typeface="Segoe UI" panose="020B0502040204020203" pitchFamily="34" charset="0"/>
              </a:rPr>
              <a:t>www.youtube.com</a:t>
            </a:r>
            <a:endParaRPr lang="en-GB" sz="2800" dirty="0">
              <a:solidFill>
                <a:schemeClr val="bg1"/>
              </a:solidFill>
              <a:cs typeface="Segoe UI" panose="020B0502040204020203" pitchFamily="34" charset="0"/>
            </a:endParaRPr>
          </a:p>
        </p:txBody>
      </p:sp>
      <p:sp>
        <p:nvSpPr>
          <p:cNvPr id="3" name="Symbol zastępczy zawartości 2"/>
          <p:cNvSpPr>
            <a:spLocks noGrp="1"/>
          </p:cNvSpPr>
          <p:nvPr>
            <p:ph idx="1"/>
          </p:nvPr>
        </p:nvSpPr>
        <p:spPr>
          <a:xfrm>
            <a:off x="323528" y="908720"/>
            <a:ext cx="8568952" cy="4785395"/>
          </a:xfrm>
        </p:spPr>
        <p:txBody>
          <a:bodyPr>
            <a:noAutofit/>
          </a:bodyPr>
          <a:lstStyle/>
          <a:p>
            <a:pPr algn="just"/>
            <a:endParaRPr lang="en-GB" sz="2100" dirty="0">
              <a:solidFill>
                <a:schemeClr val="bg1"/>
              </a:solidFill>
            </a:endParaRPr>
          </a:p>
          <a:p>
            <a:pPr marL="0" indent="0" algn="just">
              <a:buNone/>
            </a:pPr>
            <a:r>
              <a:rPr lang="en-GB" sz="2100" dirty="0">
                <a:solidFill>
                  <a:schemeClr val="bg1"/>
                </a:solidFill>
              </a:rPr>
              <a:t>Sometimes, even more important than telling an audience the impact of a special program, is showing them through video. </a:t>
            </a:r>
            <a:r>
              <a:rPr lang="en-GB" sz="2100" b="1" dirty="0">
                <a:solidFill>
                  <a:schemeClr val="bg1"/>
                </a:solidFill>
              </a:rPr>
              <a:t>YouTube </a:t>
            </a:r>
            <a:r>
              <a:rPr lang="en-GB" sz="2100" dirty="0">
                <a:solidFill>
                  <a:schemeClr val="bg1"/>
                </a:solidFill>
              </a:rPr>
              <a:t>is the leading video sharing site in the world. It offers visitors an opportunity to discover videos on virtually any topic, produced both by amateurs and professionals </a:t>
            </a:r>
            <a:r>
              <a:rPr lang="en-GB" sz="2100" dirty="0" smtClean="0">
                <a:solidFill>
                  <a:schemeClr val="bg1"/>
                </a:solidFill>
              </a:rPr>
              <a:t>alike.</a:t>
            </a:r>
            <a:endParaRPr lang="pl-PL" sz="2100" dirty="0" smtClean="0">
              <a:solidFill>
                <a:schemeClr val="bg1"/>
              </a:solidFill>
            </a:endParaRPr>
          </a:p>
          <a:p>
            <a:pPr marL="0" indent="0" algn="just">
              <a:buNone/>
            </a:pPr>
            <a:endParaRPr lang="pl-PL" sz="1000" dirty="0">
              <a:solidFill>
                <a:schemeClr val="bg1"/>
              </a:solidFill>
            </a:endParaRPr>
          </a:p>
          <a:p>
            <a:pPr marL="0" indent="0" algn="just">
              <a:buNone/>
            </a:pPr>
            <a:r>
              <a:rPr lang="en-GB" sz="2100" dirty="0" smtClean="0">
                <a:solidFill>
                  <a:schemeClr val="bg1"/>
                </a:solidFill>
              </a:rPr>
              <a:t>Organizations </a:t>
            </a:r>
            <a:r>
              <a:rPr lang="en-GB" sz="2100" dirty="0">
                <a:solidFill>
                  <a:schemeClr val="bg1"/>
                </a:solidFill>
              </a:rPr>
              <a:t>can create </a:t>
            </a:r>
            <a:r>
              <a:rPr lang="en-GB" sz="2100" b="1" dirty="0">
                <a:solidFill>
                  <a:schemeClr val="bg1"/>
                </a:solidFill>
              </a:rPr>
              <a:t>channels</a:t>
            </a:r>
            <a:r>
              <a:rPr lang="en-GB" sz="2100" dirty="0">
                <a:solidFill>
                  <a:schemeClr val="bg1"/>
                </a:solidFill>
              </a:rPr>
              <a:t>, much like profile pages on other social networks, to curate their own videos and </a:t>
            </a:r>
            <a:r>
              <a:rPr lang="en-GB" sz="2100" b="1" dirty="0">
                <a:solidFill>
                  <a:schemeClr val="bg1"/>
                </a:solidFill>
              </a:rPr>
              <a:t>subscribe </a:t>
            </a:r>
            <a:r>
              <a:rPr lang="en-GB" sz="2100" dirty="0">
                <a:solidFill>
                  <a:schemeClr val="bg1"/>
                </a:solidFill>
              </a:rPr>
              <a:t>to and follow other channels. Videos can be uploaded easily, with an option to take advantage of video editing tools already built into the system. With appropriate titles and keyword </a:t>
            </a:r>
            <a:r>
              <a:rPr lang="en-GB" sz="2100" b="1" dirty="0">
                <a:solidFill>
                  <a:schemeClr val="bg1"/>
                </a:solidFill>
              </a:rPr>
              <a:t>tags</a:t>
            </a:r>
            <a:r>
              <a:rPr lang="en-GB" sz="2100" dirty="0">
                <a:solidFill>
                  <a:schemeClr val="bg1"/>
                </a:solidFill>
              </a:rPr>
              <a:t>, searching for videos is made very easy. Once a video is on YouTube, it can be embedded onto other online platforms such as websites or blogs, making it even easier to share.</a:t>
            </a: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3079" name="Picture 7" descr="C:\Users\Właściciel\Desktop\CET Stay tuned online\Materials\Youtube logo.png"/>
          <p:cNvPicPr>
            <a:picLocks noChangeAspect="1" noChangeArrowheads="1"/>
          </p:cNvPicPr>
          <p:nvPr/>
        </p:nvPicPr>
        <p:blipFill>
          <a:blip r:embed="rId4">
            <a:clrChange>
              <a:clrFrom>
                <a:srgbClr val="E42A28"/>
              </a:clrFrom>
              <a:clrTo>
                <a:srgbClr val="E42A28">
                  <a:alpha val="0"/>
                </a:srgbClr>
              </a:clrTo>
            </a:clrChange>
            <a:extLst>
              <a:ext uri="{28A0092B-C50C-407E-A947-70E740481C1C}">
                <a14:useLocalDpi xmlns:a14="http://schemas.microsoft.com/office/drawing/2010/main" val="0"/>
              </a:ext>
            </a:extLst>
          </a:blip>
          <a:srcRect/>
          <a:stretch>
            <a:fillRect/>
          </a:stretch>
        </p:blipFill>
        <p:spPr bwMode="auto">
          <a:xfrm>
            <a:off x="368846" y="188640"/>
            <a:ext cx="14668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96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B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547664" y="260648"/>
            <a:ext cx="4114800" cy="948283"/>
          </a:xfrm>
        </p:spPr>
        <p:txBody>
          <a:bodyPr>
            <a:normAutofit/>
          </a:bodyPr>
          <a:lstStyle/>
          <a:p>
            <a:r>
              <a:rPr lang="pl-PL" sz="2800" dirty="0">
                <a:solidFill>
                  <a:schemeClr val="bg1"/>
                </a:solidFill>
                <a:cs typeface="Segoe UI" panose="020B0502040204020203" pitchFamily="34" charset="0"/>
              </a:rPr>
              <a:t>www.youtube.com</a:t>
            </a:r>
            <a:endParaRPr lang="en-GB" sz="2800" dirty="0">
              <a:solidFill>
                <a:schemeClr val="bg1"/>
              </a:solidFill>
              <a:cs typeface="Segoe UI" panose="020B0502040204020203" pitchFamily="34" charset="0"/>
            </a:endParaRPr>
          </a:p>
        </p:txBody>
      </p:sp>
      <p:sp>
        <p:nvSpPr>
          <p:cNvPr id="3" name="Symbol zastępczy zawartości 2"/>
          <p:cNvSpPr>
            <a:spLocks noGrp="1"/>
          </p:cNvSpPr>
          <p:nvPr>
            <p:ph idx="1"/>
          </p:nvPr>
        </p:nvSpPr>
        <p:spPr>
          <a:xfrm>
            <a:off x="251520" y="1307901"/>
            <a:ext cx="8712968" cy="4785395"/>
          </a:xfrm>
        </p:spPr>
        <p:txBody>
          <a:bodyPr>
            <a:noAutofit/>
          </a:bodyPr>
          <a:lstStyle/>
          <a:p>
            <a:pPr marL="0" indent="0">
              <a:buNone/>
            </a:pPr>
            <a:r>
              <a:rPr lang="pl-PL" sz="2800" dirty="0" smtClean="0">
                <a:solidFill>
                  <a:schemeClr val="bg1"/>
                </a:solidFill>
                <a:latin typeface="Rockwell Extra Bold" panose="02060903040505020403" pitchFamily="18" charset="0"/>
              </a:rPr>
              <a:t>1. </a:t>
            </a:r>
            <a:r>
              <a:rPr lang="en-GB" sz="2300" dirty="0" smtClean="0">
                <a:solidFill>
                  <a:schemeClr val="bg1"/>
                </a:solidFill>
              </a:rPr>
              <a:t>Create </a:t>
            </a:r>
            <a:r>
              <a:rPr lang="en-GB" sz="2300" dirty="0">
                <a:solidFill>
                  <a:schemeClr val="bg1"/>
                </a:solidFill>
              </a:rPr>
              <a:t>a YouTube channel for your </a:t>
            </a:r>
            <a:r>
              <a:rPr lang="en-GB" sz="2300" dirty="0" smtClean="0">
                <a:solidFill>
                  <a:schemeClr val="bg1"/>
                </a:solidFill>
              </a:rPr>
              <a:t>organization</a:t>
            </a:r>
            <a:endParaRPr lang="pl-PL" sz="2300" dirty="0" smtClean="0">
              <a:solidFill>
                <a:schemeClr val="bg1"/>
              </a:solidFill>
            </a:endParaRPr>
          </a:p>
          <a:p>
            <a:endParaRPr lang="en-GB" sz="1000" dirty="0">
              <a:solidFill>
                <a:schemeClr val="bg1"/>
              </a:solidFill>
            </a:endParaRPr>
          </a:p>
          <a:p>
            <a:pPr marL="0" indent="0">
              <a:buNone/>
            </a:pPr>
            <a:r>
              <a:rPr lang="pl-PL" sz="2800" dirty="0" smtClean="0">
                <a:solidFill>
                  <a:schemeClr val="bg1"/>
                </a:solidFill>
                <a:latin typeface="Rockwell Extra Bold" panose="02060903040505020403" pitchFamily="18" charset="0"/>
              </a:rPr>
              <a:t>2. </a:t>
            </a:r>
            <a:r>
              <a:rPr lang="en-GB" sz="2300" dirty="0" smtClean="0">
                <a:solidFill>
                  <a:schemeClr val="bg1"/>
                </a:solidFill>
              </a:rPr>
              <a:t>Share </a:t>
            </a:r>
            <a:r>
              <a:rPr lang="en-GB" sz="2300" dirty="0">
                <a:solidFill>
                  <a:schemeClr val="bg1"/>
                </a:solidFill>
              </a:rPr>
              <a:t>promotional videos, mini-documentaries and </a:t>
            </a:r>
            <a:r>
              <a:rPr lang="en-GB" sz="2300" dirty="0" smtClean="0">
                <a:solidFill>
                  <a:schemeClr val="bg1"/>
                </a:solidFill>
              </a:rPr>
              <a:t>emotional</a:t>
            </a:r>
            <a:r>
              <a:rPr lang="pl-PL" sz="2300" dirty="0">
                <a:solidFill>
                  <a:schemeClr val="bg1"/>
                </a:solidFill>
              </a:rPr>
              <a:t> </a:t>
            </a:r>
            <a:r>
              <a:rPr lang="en-GB" sz="2300" dirty="0" smtClean="0">
                <a:solidFill>
                  <a:schemeClr val="bg1"/>
                </a:solidFill>
              </a:rPr>
              <a:t>appeals </a:t>
            </a:r>
            <a:r>
              <a:rPr lang="en-GB" sz="2300" dirty="0">
                <a:solidFill>
                  <a:schemeClr val="bg1"/>
                </a:solidFill>
              </a:rPr>
              <a:t>for </a:t>
            </a:r>
            <a:r>
              <a:rPr lang="en-GB" sz="2300" dirty="0" smtClean="0">
                <a:solidFill>
                  <a:schemeClr val="bg1"/>
                </a:solidFill>
              </a:rPr>
              <a:t>support</a:t>
            </a:r>
            <a:endParaRPr lang="pl-PL" sz="2300" dirty="0" smtClean="0">
              <a:solidFill>
                <a:schemeClr val="bg1"/>
              </a:solidFill>
            </a:endParaRPr>
          </a:p>
          <a:p>
            <a:pPr marL="0" indent="0">
              <a:buNone/>
            </a:pPr>
            <a:endParaRPr lang="pl-PL" sz="1000" dirty="0">
              <a:solidFill>
                <a:schemeClr val="bg1"/>
              </a:solidFill>
            </a:endParaRPr>
          </a:p>
          <a:p>
            <a:pPr marL="0" indent="0">
              <a:buNone/>
            </a:pPr>
            <a:r>
              <a:rPr lang="pl-PL" sz="2800" dirty="0" smtClean="0">
                <a:solidFill>
                  <a:schemeClr val="bg1"/>
                </a:solidFill>
                <a:latin typeface="Rockwell Extra Bold" panose="02060903040505020403" pitchFamily="18" charset="0"/>
              </a:rPr>
              <a:t>3. </a:t>
            </a:r>
            <a:r>
              <a:rPr lang="en-GB" sz="2300" dirty="0" smtClean="0">
                <a:solidFill>
                  <a:schemeClr val="bg1"/>
                </a:solidFill>
              </a:rPr>
              <a:t>Build </a:t>
            </a:r>
            <a:r>
              <a:rPr lang="en-GB" sz="2300" dirty="0">
                <a:solidFill>
                  <a:schemeClr val="bg1"/>
                </a:solidFill>
              </a:rPr>
              <a:t>a base of subscribers with whom your organization can </a:t>
            </a:r>
            <a:r>
              <a:rPr lang="en-GB" sz="2300" dirty="0" smtClean="0">
                <a:solidFill>
                  <a:schemeClr val="bg1"/>
                </a:solidFill>
              </a:rPr>
              <a:t>engage</a:t>
            </a:r>
            <a:endParaRPr lang="pl-PL" sz="2300" dirty="0" smtClean="0">
              <a:solidFill>
                <a:schemeClr val="bg1"/>
              </a:solidFill>
            </a:endParaRPr>
          </a:p>
          <a:p>
            <a:pPr marL="0" indent="0">
              <a:buNone/>
            </a:pPr>
            <a:endParaRPr lang="pl-PL" sz="1000" dirty="0" smtClean="0">
              <a:solidFill>
                <a:schemeClr val="bg1"/>
              </a:solidFill>
            </a:endParaRPr>
          </a:p>
          <a:p>
            <a:pPr marL="0" indent="0">
              <a:buNone/>
            </a:pPr>
            <a:r>
              <a:rPr lang="pl-PL" sz="2800" dirty="0" smtClean="0">
                <a:solidFill>
                  <a:schemeClr val="bg1"/>
                </a:solidFill>
                <a:latin typeface="Rockwell Extra Bold" panose="02060903040505020403" pitchFamily="18" charset="0"/>
              </a:rPr>
              <a:t>4. </a:t>
            </a:r>
            <a:r>
              <a:rPr lang="en-GB" sz="2300" dirty="0" smtClean="0">
                <a:solidFill>
                  <a:schemeClr val="bg1"/>
                </a:solidFill>
              </a:rPr>
              <a:t>Promote </a:t>
            </a:r>
            <a:r>
              <a:rPr lang="en-GB" sz="2300" dirty="0">
                <a:solidFill>
                  <a:schemeClr val="bg1"/>
                </a:solidFill>
              </a:rPr>
              <a:t>special events and drive visitors to online </a:t>
            </a:r>
            <a:r>
              <a:rPr lang="en-GB" sz="2300" dirty="0" smtClean="0">
                <a:solidFill>
                  <a:schemeClr val="bg1"/>
                </a:solidFill>
              </a:rPr>
              <a:t>destinations</a:t>
            </a:r>
            <a:endParaRPr lang="pl-PL" sz="2300" dirty="0" smtClean="0">
              <a:solidFill>
                <a:schemeClr val="bg1"/>
              </a:solidFill>
            </a:endParaRPr>
          </a:p>
          <a:p>
            <a:pPr marL="0" indent="0">
              <a:buNone/>
            </a:pPr>
            <a:endParaRPr lang="pl-PL" sz="1000" dirty="0">
              <a:solidFill>
                <a:schemeClr val="bg1"/>
              </a:solidFill>
            </a:endParaRPr>
          </a:p>
          <a:p>
            <a:pPr marL="0" indent="0">
              <a:buNone/>
            </a:pPr>
            <a:r>
              <a:rPr lang="pl-PL" sz="2800" dirty="0" smtClean="0">
                <a:solidFill>
                  <a:schemeClr val="bg1"/>
                </a:solidFill>
                <a:latin typeface="Rockwell Extra Bold" panose="02060903040505020403" pitchFamily="18" charset="0"/>
              </a:rPr>
              <a:t>5. </a:t>
            </a:r>
            <a:r>
              <a:rPr lang="en-GB" sz="2300" dirty="0" smtClean="0">
                <a:solidFill>
                  <a:schemeClr val="bg1"/>
                </a:solidFill>
              </a:rPr>
              <a:t>Subscribe </a:t>
            </a:r>
            <a:r>
              <a:rPr lang="en-GB" sz="2300" dirty="0">
                <a:solidFill>
                  <a:schemeClr val="bg1"/>
                </a:solidFill>
              </a:rPr>
              <a:t>to other channels and search for videos that align with your organization’s objectives</a:t>
            </a: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3079" name="Picture 7" descr="C:\Users\Właściciel\Desktop\CET Stay tuned online\Materials\Youtube logo.png"/>
          <p:cNvPicPr>
            <a:picLocks noChangeAspect="1" noChangeArrowheads="1"/>
          </p:cNvPicPr>
          <p:nvPr/>
        </p:nvPicPr>
        <p:blipFill>
          <a:blip r:embed="rId4">
            <a:clrChange>
              <a:clrFrom>
                <a:srgbClr val="E42A28"/>
              </a:clrFrom>
              <a:clrTo>
                <a:srgbClr val="E42A28">
                  <a:alpha val="0"/>
                </a:srgbClr>
              </a:clrTo>
            </a:clrChange>
            <a:extLst>
              <a:ext uri="{28A0092B-C50C-407E-A947-70E740481C1C}">
                <a14:useLocalDpi xmlns:a14="http://schemas.microsoft.com/office/drawing/2010/main" val="0"/>
              </a:ext>
            </a:extLst>
          </a:blip>
          <a:srcRect/>
          <a:stretch>
            <a:fillRect/>
          </a:stretch>
        </p:blipFill>
        <p:spPr bwMode="auto">
          <a:xfrm>
            <a:off x="323528" y="230535"/>
            <a:ext cx="146685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28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4B3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61256" y="116632"/>
            <a:ext cx="8229600" cy="576064"/>
          </a:xfrm>
        </p:spPr>
        <p:txBody>
          <a:bodyPr>
            <a:noAutofit/>
          </a:bodyPr>
          <a:lstStyle/>
          <a:p>
            <a:r>
              <a:rPr lang="en-GB" sz="2800" dirty="0">
                <a:solidFill>
                  <a:schemeClr val="bg1"/>
                </a:solidFill>
              </a:rPr>
              <a:t/>
            </a:r>
            <a:br>
              <a:rPr lang="en-GB" sz="2800" dirty="0">
                <a:solidFill>
                  <a:schemeClr val="bg1"/>
                </a:solidFill>
              </a:rPr>
            </a:br>
            <a:r>
              <a:rPr lang="en-GB" sz="2800" dirty="0">
                <a:solidFill>
                  <a:schemeClr val="bg1"/>
                </a:solidFill>
              </a:rPr>
              <a:t>www.plus.google.com</a:t>
            </a:r>
          </a:p>
        </p:txBody>
      </p:sp>
      <p:sp>
        <p:nvSpPr>
          <p:cNvPr id="3" name="Symbol zastępczy zawartości 2"/>
          <p:cNvSpPr>
            <a:spLocks noGrp="1"/>
          </p:cNvSpPr>
          <p:nvPr>
            <p:ph idx="1"/>
          </p:nvPr>
        </p:nvSpPr>
        <p:spPr>
          <a:xfrm>
            <a:off x="251520" y="836712"/>
            <a:ext cx="8712968" cy="4525963"/>
          </a:xfrm>
        </p:spPr>
        <p:txBody>
          <a:bodyPr>
            <a:noAutofit/>
          </a:bodyPr>
          <a:lstStyle/>
          <a:p>
            <a:pPr algn="just"/>
            <a:endParaRPr lang="en-GB" sz="1900" dirty="0">
              <a:solidFill>
                <a:schemeClr val="bg1"/>
              </a:solidFill>
            </a:endParaRPr>
          </a:p>
          <a:p>
            <a:pPr marL="0" indent="0">
              <a:buNone/>
            </a:pPr>
            <a:r>
              <a:rPr lang="en-GB" sz="1900" b="1" dirty="0">
                <a:solidFill>
                  <a:schemeClr val="bg1"/>
                </a:solidFill>
              </a:rPr>
              <a:t>Google+ </a:t>
            </a:r>
            <a:r>
              <a:rPr lang="en-GB" sz="1900" dirty="0">
                <a:solidFill>
                  <a:schemeClr val="bg1"/>
                </a:solidFill>
              </a:rPr>
              <a:t>(Google Plus) is a social networking site that is integrated through a person’s experience on Google. It offers many levels of engagement and includes features that can help a user target a message to a segmented audience by grouping followers in </a:t>
            </a:r>
            <a:r>
              <a:rPr lang="en-GB" sz="1900" b="1" dirty="0">
                <a:solidFill>
                  <a:schemeClr val="bg1"/>
                </a:solidFill>
              </a:rPr>
              <a:t>Circles</a:t>
            </a:r>
            <a:r>
              <a:rPr lang="en-GB" sz="1900" dirty="0">
                <a:solidFill>
                  <a:schemeClr val="bg1"/>
                </a:solidFill>
              </a:rPr>
              <a:t>. </a:t>
            </a:r>
            <a:r>
              <a:rPr lang="pl-PL" sz="1900" dirty="0" smtClean="0">
                <a:solidFill>
                  <a:schemeClr val="bg1"/>
                </a:solidFill>
              </a:rPr>
              <a:t/>
            </a:r>
            <a:br>
              <a:rPr lang="pl-PL" sz="1900" dirty="0" smtClean="0">
                <a:solidFill>
                  <a:schemeClr val="bg1"/>
                </a:solidFill>
              </a:rPr>
            </a:br>
            <a:endParaRPr lang="pl-PL" sz="1000" dirty="0" smtClean="0">
              <a:solidFill>
                <a:schemeClr val="bg1"/>
              </a:solidFill>
            </a:endParaRPr>
          </a:p>
          <a:p>
            <a:pPr marL="0" indent="0" algn="just">
              <a:buNone/>
            </a:pPr>
            <a:r>
              <a:rPr lang="en-GB" sz="1900" dirty="0" smtClean="0">
                <a:solidFill>
                  <a:schemeClr val="bg1"/>
                </a:solidFill>
              </a:rPr>
              <a:t>It </a:t>
            </a:r>
            <a:r>
              <a:rPr lang="en-GB" sz="1900" dirty="0">
                <a:solidFill>
                  <a:schemeClr val="bg1"/>
                </a:solidFill>
              </a:rPr>
              <a:t>also allows users to host live video </a:t>
            </a:r>
            <a:r>
              <a:rPr lang="en-GB" sz="1900" b="1" dirty="0">
                <a:solidFill>
                  <a:schemeClr val="bg1"/>
                </a:solidFill>
              </a:rPr>
              <a:t>chats </a:t>
            </a:r>
            <a:r>
              <a:rPr lang="en-GB" sz="1900" dirty="0">
                <a:solidFill>
                  <a:schemeClr val="bg1"/>
                </a:solidFill>
              </a:rPr>
              <a:t>via </a:t>
            </a:r>
            <a:r>
              <a:rPr lang="en-GB" sz="1900" b="1" dirty="0">
                <a:solidFill>
                  <a:schemeClr val="bg1"/>
                </a:solidFill>
              </a:rPr>
              <a:t>Hangouts </a:t>
            </a:r>
            <a:r>
              <a:rPr lang="en-GB" sz="1900" dirty="0">
                <a:solidFill>
                  <a:schemeClr val="bg1"/>
                </a:solidFill>
              </a:rPr>
              <a:t>for small, private chats or </a:t>
            </a:r>
            <a:r>
              <a:rPr lang="en-GB" sz="1900" b="1" dirty="0">
                <a:solidFill>
                  <a:schemeClr val="bg1"/>
                </a:solidFill>
              </a:rPr>
              <a:t>Hangouts on Air </a:t>
            </a:r>
            <a:r>
              <a:rPr lang="en-GB" sz="1900" dirty="0">
                <a:solidFill>
                  <a:schemeClr val="bg1"/>
                </a:solidFill>
              </a:rPr>
              <a:t>for broadcasting large video chats to an unlimited audience. The Hangouts can be recorded through YouTube and saved for future reference. Google+ also offers dynamic searching capabilities. Users can easily conduct a search on a certain topic and view returned results from posts by other users in Google+ or anywhere on the Web</a:t>
            </a:r>
            <a:r>
              <a:rPr lang="en-GB" sz="1900" dirty="0" smtClean="0">
                <a:solidFill>
                  <a:schemeClr val="bg1"/>
                </a:solidFill>
              </a:rPr>
              <a:t>.</a:t>
            </a:r>
            <a:endParaRPr lang="pl-PL" sz="1900" dirty="0" smtClean="0">
              <a:solidFill>
                <a:schemeClr val="bg1"/>
              </a:solidFill>
            </a:endParaRPr>
          </a:p>
          <a:p>
            <a:pPr marL="0" indent="0" algn="just">
              <a:buNone/>
            </a:pPr>
            <a:endParaRPr lang="pl-PL" sz="1000" dirty="0">
              <a:solidFill>
                <a:schemeClr val="bg1"/>
              </a:solidFill>
            </a:endParaRPr>
          </a:p>
          <a:p>
            <a:pPr marL="0" indent="0" algn="just">
              <a:buNone/>
            </a:pPr>
            <a:r>
              <a:rPr lang="pl-PL" sz="1900" dirty="0" smtClean="0">
                <a:solidFill>
                  <a:schemeClr val="bg1"/>
                </a:solidFill>
              </a:rPr>
              <a:t>Google+ </a:t>
            </a:r>
            <a:r>
              <a:rPr lang="pl-PL" sz="1900" dirty="0" err="1" smtClean="0">
                <a:solidFill>
                  <a:schemeClr val="bg1"/>
                </a:solidFill>
              </a:rPr>
              <a:t>is</a:t>
            </a:r>
            <a:r>
              <a:rPr lang="pl-PL" sz="1900" dirty="0" smtClean="0">
                <a:solidFill>
                  <a:schemeClr val="bg1"/>
                </a:solidFill>
              </a:rPr>
              <a:t> the </a:t>
            </a:r>
            <a:r>
              <a:rPr lang="pl-PL" sz="1900" dirty="0" err="1" smtClean="0">
                <a:solidFill>
                  <a:schemeClr val="bg1"/>
                </a:solidFill>
              </a:rPr>
              <a:t>biggest</a:t>
            </a:r>
            <a:r>
              <a:rPr lang="pl-PL" sz="1900" dirty="0" smtClean="0">
                <a:solidFill>
                  <a:schemeClr val="bg1"/>
                </a:solidFill>
              </a:rPr>
              <a:t> „</a:t>
            </a:r>
            <a:r>
              <a:rPr lang="pl-PL" sz="1900" b="1" dirty="0" err="1" smtClean="0">
                <a:solidFill>
                  <a:schemeClr val="bg1"/>
                </a:solidFill>
              </a:rPr>
              <a:t>dead</a:t>
            </a:r>
            <a:r>
              <a:rPr lang="pl-PL" sz="1900" dirty="0" smtClean="0">
                <a:solidFill>
                  <a:schemeClr val="bg1"/>
                </a:solidFill>
              </a:rPr>
              <a:t>” </a:t>
            </a:r>
            <a:r>
              <a:rPr lang="pl-PL" sz="1900" dirty="0" err="1" smtClean="0">
                <a:solidFill>
                  <a:schemeClr val="bg1"/>
                </a:solidFill>
              </a:rPr>
              <a:t>social</a:t>
            </a:r>
            <a:r>
              <a:rPr lang="pl-PL" sz="1900" dirty="0" smtClean="0">
                <a:solidFill>
                  <a:schemeClr val="bg1"/>
                </a:solidFill>
              </a:rPr>
              <a:t> network with </a:t>
            </a:r>
            <a:r>
              <a:rPr lang="pl-PL" sz="1900" dirty="0" err="1" smtClean="0">
                <a:solidFill>
                  <a:schemeClr val="bg1"/>
                </a:solidFill>
              </a:rPr>
              <a:t>almost</a:t>
            </a:r>
            <a:r>
              <a:rPr lang="pl-PL" sz="1900" dirty="0" smtClean="0">
                <a:solidFill>
                  <a:schemeClr val="bg1"/>
                </a:solidFill>
              </a:rPr>
              <a:t> 2.2 </a:t>
            </a:r>
            <a:r>
              <a:rPr lang="pl-PL" sz="1900" dirty="0" err="1" smtClean="0">
                <a:solidFill>
                  <a:schemeClr val="bg1"/>
                </a:solidFill>
              </a:rPr>
              <a:t>billion</a:t>
            </a:r>
            <a:r>
              <a:rPr lang="pl-PL" sz="1900" dirty="0" smtClean="0">
                <a:solidFill>
                  <a:schemeClr val="bg1"/>
                </a:solidFill>
              </a:rPr>
              <a:t> </a:t>
            </a:r>
            <a:r>
              <a:rPr lang="en-GB" sz="1900" dirty="0" smtClean="0">
                <a:solidFill>
                  <a:schemeClr val="bg1"/>
                </a:solidFill>
              </a:rPr>
              <a:t>profiles</a:t>
            </a:r>
            <a:r>
              <a:rPr lang="pl-PL" sz="1900" dirty="0" smtClean="0">
                <a:solidFill>
                  <a:schemeClr val="bg1"/>
                </a:solidFill>
              </a:rPr>
              <a:t> of </a:t>
            </a:r>
            <a:r>
              <a:rPr lang="pl-PL" sz="1900" dirty="0" err="1" smtClean="0">
                <a:solidFill>
                  <a:schemeClr val="bg1"/>
                </a:solidFill>
              </a:rPr>
              <a:t>whom</a:t>
            </a:r>
            <a:r>
              <a:rPr lang="pl-PL" sz="1900" dirty="0" smtClean="0">
                <a:solidFill>
                  <a:schemeClr val="bg1"/>
                </a:solidFill>
              </a:rPr>
              <a:t> </a:t>
            </a:r>
            <a:r>
              <a:rPr lang="pl-PL" sz="1900" dirty="0" err="1" smtClean="0">
                <a:solidFill>
                  <a:schemeClr val="bg1"/>
                </a:solidFill>
              </a:rPr>
              <a:t>only</a:t>
            </a:r>
            <a:r>
              <a:rPr lang="pl-PL" sz="1900" dirty="0" smtClean="0">
                <a:solidFill>
                  <a:schemeClr val="bg1"/>
                </a:solidFill>
              </a:rPr>
              <a:t> 111 </a:t>
            </a:r>
            <a:r>
              <a:rPr lang="pl-PL" sz="1900" dirty="0" err="1" smtClean="0">
                <a:solidFill>
                  <a:schemeClr val="bg1"/>
                </a:solidFill>
              </a:rPr>
              <a:t>million</a:t>
            </a:r>
            <a:r>
              <a:rPr lang="pl-PL" sz="1900" dirty="0" smtClean="0">
                <a:solidFill>
                  <a:schemeClr val="bg1"/>
                </a:solidFill>
              </a:rPr>
              <a:t> </a:t>
            </a:r>
            <a:r>
              <a:rPr lang="pl-PL" sz="1900" dirty="0" err="1" smtClean="0">
                <a:solidFill>
                  <a:schemeClr val="bg1"/>
                </a:solidFill>
              </a:rPr>
              <a:t>are</a:t>
            </a:r>
            <a:r>
              <a:rPr lang="pl-PL" sz="1900" dirty="0" smtClean="0">
                <a:solidFill>
                  <a:schemeClr val="bg1"/>
                </a:solidFill>
              </a:rPr>
              <a:t> „</a:t>
            </a:r>
            <a:r>
              <a:rPr lang="pl-PL" sz="1900" dirty="0" err="1" smtClean="0">
                <a:solidFill>
                  <a:schemeClr val="bg1"/>
                </a:solidFill>
              </a:rPr>
              <a:t>active</a:t>
            </a:r>
            <a:r>
              <a:rPr lang="pl-PL" sz="1900" dirty="0" smtClean="0">
                <a:solidFill>
                  <a:schemeClr val="bg1"/>
                </a:solidFill>
              </a:rPr>
              <a:t>” (</a:t>
            </a:r>
            <a:r>
              <a:rPr lang="pl-PL" sz="1900" dirty="0" err="1" smtClean="0">
                <a:solidFill>
                  <a:schemeClr val="bg1"/>
                </a:solidFill>
              </a:rPr>
              <a:t>only</a:t>
            </a:r>
            <a:r>
              <a:rPr lang="pl-PL" sz="1900" dirty="0" smtClean="0">
                <a:solidFill>
                  <a:schemeClr val="bg1"/>
                </a:solidFill>
              </a:rPr>
              <a:t> 6.</a:t>
            </a:r>
            <a:r>
              <a:rPr lang="en-GB" sz="1900" dirty="0" smtClean="0">
                <a:solidFill>
                  <a:schemeClr val="bg1"/>
                </a:solidFill>
              </a:rPr>
              <a:t>7</a:t>
            </a:r>
            <a:r>
              <a:rPr lang="pl-PL" sz="1900" dirty="0" smtClean="0">
                <a:solidFill>
                  <a:schemeClr val="bg1"/>
                </a:solidFill>
              </a:rPr>
              <a:t> </a:t>
            </a:r>
            <a:r>
              <a:rPr lang="pl-PL" sz="1900" dirty="0" err="1" smtClean="0">
                <a:solidFill>
                  <a:schemeClr val="bg1"/>
                </a:solidFill>
              </a:rPr>
              <a:t>million</a:t>
            </a:r>
            <a:r>
              <a:rPr lang="pl-PL" sz="1900" dirty="0" smtClean="0">
                <a:solidFill>
                  <a:schemeClr val="bg1"/>
                </a:solidFill>
              </a:rPr>
              <a:t> </a:t>
            </a:r>
            <a:r>
              <a:rPr lang="pl-PL" sz="1900" dirty="0" err="1" smtClean="0">
                <a:solidFill>
                  <a:schemeClr val="bg1"/>
                </a:solidFill>
              </a:rPr>
              <a:t>users</a:t>
            </a:r>
            <a:r>
              <a:rPr lang="pl-PL" sz="1900" dirty="0" smtClean="0">
                <a:solidFill>
                  <a:schemeClr val="bg1"/>
                </a:solidFill>
              </a:rPr>
              <a:t> </a:t>
            </a:r>
            <a:r>
              <a:rPr lang="pl-PL" sz="1900" dirty="0" err="1" smtClean="0">
                <a:solidFill>
                  <a:schemeClr val="bg1"/>
                </a:solidFill>
              </a:rPr>
              <a:t>had</a:t>
            </a:r>
            <a:r>
              <a:rPr lang="pl-PL" sz="1900" dirty="0" smtClean="0">
                <a:solidFill>
                  <a:schemeClr val="bg1"/>
                </a:solidFill>
              </a:rPr>
              <a:t> 50</a:t>
            </a:r>
            <a:r>
              <a:rPr lang="en-GB" sz="1900" dirty="0" smtClean="0">
                <a:solidFill>
                  <a:schemeClr val="bg1"/>
                </a:solidFill>
              </a:rPr>
              <a:t> or more</a:t>
            </a:r>
            <a:r>
              <a:rPr lang="pl-PL" sz="1900" dirty="0" smtClean="0">
                <a:solidFill>
                  <a:schemeClr val="bg1"/>
                </a:solidFill>
              </a:rPr>
              <a:t> </a:t>
            </a:r>
            <a:r>
              <a:rPr lang="pl-PL" sz="1900" dirty="0" err="1" smtClean="0">
                <a:solidFill>
                  <a:schemeClr val="bg1"/>
                </a:solidFill>
              </a:rPr>
              <a:t>posts</a:t>
            </a:r>
            <a:r>
              <a:rPr lang="pl-PL" sz="1900" dirty="0" smtClean="0">
                <a:solidFill>
                  <a:schemeClr val="bg1"/>
                </a:solidFill>
              </a:rPr>
              <a:t> </a:t>
            </a:r>
            <a:r>
              <a:rPr lang="pl-PL" sz="1900" dirty="0" err="1" smtClean="0">
                <a:solidFill>
                  <a:schemeClr val="bg1"/>
                </a:solidFill>
              </a:rPr>
              <a:t>ever</a:t>
            </a:r>
            <a:r>
              <a:rPr lang="pl-PL" sz="1900" dirty="0" smtClean="0">
                <a:solidFill>
                  <a:schemeClr val="bg1"/>
                </a:solidFill>
              </a:rPr>
              <a:t>). But, </a:t>
            </a:r>
            <a:r>
              <a:rPr lang="pl-PL" sz="1900" dirty="0" err="1" smtClean="0">
                <a:solidFill>
                  <a:schemeClr val="bg1"/>
                </a:solidFill>
              </a:rPr>
              <a:t>besides</a:t>
            </a:r>
            <a:r>
              <a:rPr lang="pl-PL" sz="1900" dirty="0" smtClean="0">
                <a:solidFill>
                  <a:schemeClr val="bg1"/>
                </a:solidFill>
              </a:rPr>
              <a:t> </a:t>
            </a:r>
            <a:r>
              <a:rPr lang="pl-PL" sz="1900" dirty="0" err="1" smtClean="0">
                <a:solidFill>
                  <a:schemeClr val="bg1"/>
                </a:solidFill>
              </a:rPr>
              <a:t>this</a:t>
            </a:r>
            <a:r>
              <a:rPr lang="pl-PL" sz="1900" dirty="0" smtClean="0">
                <a:solidFill>
                  <a:schemeClr val="bg1"/>
                </a:solidFill>
              </a:rPr>
              <a:t>, Google+ </a:t>
            </a:r>
            <a:r>
              <a:rPr lang="pl-PL" sz="1900" dirty="0" err="1" smtClean="0">
                <a:solidFill>
                  <a:schemeClr val="bg1"/>
                </a:solidFill>
              </a:rPr>
              <a:t>is</a:t>
            </a:r>
            <a:r>
              <a:rPr lang="pl-PL" sz="1900" dirty="0" smtClean="0">
                <a:solidFill>
                  <a:schemeClr val="bg1"/>
                </a:solidFill>
              </a:rPr>
              <a:t> </a:t>
            </a:r>
            <a:r>
              <a:rPr lang="pl-PL" sz="1900" dirty="0" err="1" smtClean="0">
                <a:solidFill>
                  <a:schemeClr val="bg1"/>
                </a:solidFill>
              </a:rPr>
              <a:t>very</a:t>
            </a:r>
            <a:r>
              <a:rPr lang="pl-PL" sz="1900" dirty="0" smtClean="0">
                <a:solidFill>
                  <a:schemeClr val="bg1"/>
                </a:solidFill>
              </a:rPr>
              <a:t> </a:t>
            </a:r>
            <a:r>
              <a:rPr lang="pl-PL" sz="1900" dirty="0" err="1" smtClean="0">
                <a:solidFill>
                  <a:schemeClr val="bg1"/>
                </a:solidFill>
              </a:rPr>
              <a:t>important</a:t>
            </a:r>
            <a:r>
              <a:rPr lang="pl-PL" sz="1900" dirty="0" smtClean="0">
                <a:solidFill>
                  <a:schemeClr val="bg1"/>
                </a:solidFill>
              </a:rPr>
              <a:t> for </a:t>
            </a:r>
            <a:r>
              <a:rPr lang="pl-PL" sz="1900" b="1" dirty="0" err="1" smtClean="0">
                <a:solidFill>
                  <a:schemeClr val="bg1"/>
                </a:solidFill>
              </a:rPr>
              <a:t>indexing</a:t>
            </a:r>
            <a:r>
              <a:rPr lang="pl-PL" sz="1900" dirty="0" smtClean="0">
                <a:solidFill>
                  <a:schemeClr val="bg1"/>
                </a:solidFill>
              </a:rPr>
              <a:t> </a:t>
            </a:r>
            <a:r>
              <a:rPr lang="pl-PL" sz="1900" dirty="0" err="1" smtClean="0">
                <a:solidFill>
                  <a:schemeClr val="bg1"/>
                </a:solidFill>
              </a:rPr>
              <a:t>websites</a:t>
            </a:r>
            <a:r>
              <a:rPr lang="pl-PL" sz="1900" dirty="0" smtClean="0">
                <a:solidFill>
                  <a:schemeClr val="bg1"/>
                </a:solidFill>
              </a:rPr>
              <a:t> and </a:t>
            </a:r>
            <a:r>
              <a:rPr lang="pl-PL" sz="1900" dirty="0" err="1" smtClean="0">
                <a:solidFill>
                  <a:schemeClr val="bg1"/>
                </a:solidFill>
              </a:rPr>
              <a:t>blogs</a:t>
            </a:r>
            <a:r>
              <a:rPr lang="en-GB" sz="1900" dirty="0">
                <a:solidFill>
                  <a:schemeClr val="bg1"/>
                </a:solidFill>
              </a:rPr>
              <a:t> </a:t>
            </a:r>
            <a:r>
              <a:rPr lang="en-GB" sz="1900" dirty="0" smtClean="0">
                <a:solidFill>
                  <a:schemeClr val="bg1"/>
                </a:solidFill>
              </a:rPr>
              <a:t>and being present in the Google “galaxy”.</a:t>
            </a:r>
            <a:r>
              <a:rPr lang="pl-PL" sz="1900" dirty="0" smtClean="0">
                <a:solidFill>
                  <a:schemeClr val="bg1"/>
                </a:solidFill>
              </a:rPr>
              <a:t> </a:t>
            </a:r>
            <a:endParaRPr lang="en-GB" sz="1900" dirty="0">
              <a:solidFill>
                <a:schemeClr val="bg1"/>
              </a:solidFill>
            </a:endParaRPr>
          </a:p>
        </p:txBody>
      </p:sp>
      <p:pic>
        <p:nvPicPr>
          <p:cNvPr id="4098" name="Picture 2" descr="C:\Users\Właściciel\Desktop\CET Stay tuned online\Materials\Google+ logo.png"/>
          <p:cNvPicPr>
            <a:picLocks noChangeAspect="1" noChangeArrowheads="1"/>
          </p:cNvPicPr>
          <p:nvPr/>
        </p:nvPicPr>
        <p:blipFill>
          <a:blip r:embed="rId2">
            <a:clrChange>
              <a:clrFrom>
                <a:srgbClr val="D34836"/>
              </a:clrFrom>
              <a:clrTo>
                <a:srgbClr val="D34836">
                  <a:alpha val="0"/>
                </a:srgbClr>
              </a:clrTo>
            </a:clrChange>
            <a:extLst>
              <a:ext uri="{28A0092B-C50C-407E-A947-70E740481C1C}">
                <a14:useLocalDpi xmlns:a14="http://schemas.microsoft.com/office/drawing/2010/main" val="0"/>
              </a:ext>
            </a:extLst>
          </a:blip>
          <a:srcRect/>
          <a:stretch>
            <a:fillRect/>
          </a:stretch>
        </p:blipFill>
        <p:spPr bwMode="auto">
          <a:xfrm>
            <a:off x="179512" y="-47049"/>
            <a:ext cx="1221083" cy="1387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9" name="Łącznik prostoliniowy 8"/>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6187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4B3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61256" y="-27384"/>
            <a:ext cx="8229600" cy="576064"/>
          </a:xfrm>
        </p:spPr>
        <p:txBody>
          <a:bodyPr>
            <a:noAutofit/>
          </a:bodyPr>
          <a:lstStyle/>
          <a:p>
            <a:r>
              <a:rPr lang="en-GB" sz="2800" dirty="0">
                <a:solidFill>
                  <a:schemeClr val="bg1"/>
                </a:solidFill>
              </a:rPr>
              <a:t/>
            </a:r>
            <a:br>
              <a:rPr lang="en-GB" sz="2800" dirty="0">
                <a:solidFill>
                  <a:schemeClr val="bg1"/>
                </a:solidFill>
              </a:rPr>
            </a:br>
            <a:r>
              <a:rPr lang="en-GB" sz="2800" dirty="0">
                <a:solidFill>
                  <a:schemeClr val="bg1"/>
                </a:solidFill>
              </a:rPr>
              <a:t>www.plus.google.com</a:t>
            </a:r>
          </a:p>
        </p:txBody>
      </p:sp>
      <p:sp>
        <p:nvSpPr>
          <p:cNvPr id="3" name="Symbol zastępczy zawartości 2"/>
          <p:cNvSpPr>
            <a:spLocks noGrp="1"/>
          </p:cNvSpPr>
          <p:nvPr>
            <p:ph idx="1"/>
          </p:nvPr>
        </p:nvSpPr>
        <p:spPr>
          <a:xfrm>
            <a:off x="323528" y="1124744"/>
            <a:ext cx="8568952" cy="4525963"/>
          </a:xfrm>
        </p:spPr>
        <p:txBody>
          <a:bodyPr>
            <a:noAutofit/>
          </a:bodyPr>
          <a:lstStyle/>
          <a:p>
            <a:pPr marL="0" indent="0" algn="just">
              <a:buNone/>
            </a:pPr>
            <a:r>
              <a:rPr lang="pl-PL" sz="2800" dirty="0" smtClean="0">
                <a:solidFill>
                  <a:schemeClr val="bg1"/>
                </a:solidFill>
                <a:latin typeface="Rockwell Extra Bold" panose="02060903040505020403" pitchFamily="18" charset="0"/>
              </a:rPr>
              <a:t>1. </a:t>
            </a:r>
            <a:r>
              <a:rPr lang="en-GB" sz="2200" dirty="0" smtClean="0">
                <a:solidFill>
                  <a:schemeClr val="bg1"/>
                </a:solidFill>
              </a:rPr>
              <a:t>Create a Google+ Page for your organization</a:t>
            </a:r>
            <a:endParaRPr lang="pl-PL" sz="2200" dirty="0" smtClean="0">
              <a:solidFill>
                <a:schemeClr val="bg1"/>
              </a:solidFill>
            </a:endParaRPr>
          </a:p>
          <a:p>
            <a:pPr marL="0" indent="0" algn="just">
              <a:buNone/>
            </a:pPr>
            <a:endParaRPr lang="pl-PL" sz="1000" dirty="0" smtClean="0">
              <a:solidFill>
                <a:schemeClr val="bg1"/>
              </a:solidFill>
            </a:endParaRPr>
          </a:p>
          <a:p>
            <a:pPr marL="0" indent="0" algn="just">
              <a:buNone/>
            </a:pPr>
            <a:r>
              <a:rPr lang="pl-PL" sz="2800" dirty="0" smtClean="0">
                <a:solidFill>
                  <a:schemeClr val="bg1"/>
                </a:solidFill>
                <a:latin typeface="Rockwell Extra Bold" panose="02060903040505020403" pitchFamily="18" charset="0"/>
              </a:rPr>
              <a:t>2. </a:t>
            </a:r>
            <a:r>
              <a:rPr lang="pl-PL" sz="2200" dirty="0" smtClean="0">
                <a:solidFill>
                  <a:schemeClr val="bg1"/>
                </a:solidFill>
              </a:rPr>
              <a:t>S</a:t>
            </a:r>
            <a:r>
              <a:rPr lang="en-GB" sz="2200" dirty="0" smtClean="0">
                <a:solidFill>
                  <a:schemeClr val="bg1"/>
                </a:solidFill>
              </a:rPr>
              <a:t>hare engaging content with regular updates and multimedia</a:t>
            </a:r>
            <a:endParaRPr lang="pl-PL" sz="2200" dirty="0" smtClean="0">
              <a:solidFill>
                <a:schemeClr val="bg1"/>
              </a:solidFill>
            </a:endParaRPr>
          </a:p>
          <a:p>
            <a:pPr algn="just"/>
            <a:endParaRPr lang="pl-PL" sz="1000" dirty="0" smtClean="0">
              <a:solidFill>
                <a:schemeClr val="bg1"/>
              </a:solidFill>
            </a:endParaRPr>
          </a:p>
          <a:p>
            <a:pPr marL="0" indent="0" algn="just">
              <a:buNone/>
            </a:pPr>
            <a:r>
              <a:rPr lang="pl-PL" sz="2800" dirty="0" smtClean="0">
                <a:solidFill>
                  <a:schemeClr val="bg1"/>
                </a:solidFill>
                <a:latin typeface="Rockwell Extra Bold" panose="02060903040505020403" pitchFamily="18" charset="0"/>
              </a:rPr>
              <a:t>3. </a:t>
            </a:r>
            <a:r>
              <a:rPr lang="pl-PL" sz="2200" dirty="0" smtClean="0">
                <a:solidFill>
                  <a:schemeClr val="bg1"/>
                </a:solidFill>
              </a:rPr>
              <a:t>S</a:t>
            </a:r>
            <a:r>
              <a:rPr lang="en-GB" sz="2200" dirty="0" err="1" smtClean="0">
                <a:solidFill>
                  <a:schemeClr val="bg1"/>
                </a:solidFill>
              </a:rPr>
              <a:t>egment</a:t>
            </a:r>
            <a:r>
              <a:rPr lang="en-GB" sz="2200" dirty="0" smtClean="0">
                <a:solidFill>
                  <a:schemeClr val="bg1"/>
                </a:solidFill>
              </a:rPr>
              <a:t> your audience through Google+ Circles to facilitate targeted messaging</a:t>
            </a:r>
            <a:endParaRPr lang="pl-PL" sz="2200" dirty="0" smtClean="0">
              <a:solidFill>
                <a:schemeClr val="bg1"/>
              </a:solidFill>
            </a:endParaRPr>
          </a:p>
          <a:p>
            <a:pPr marL="0" indent="0" algn="just">
              <a:buNone/>
            </a:pPr>
            <a:endParaRPr lang="pl-PL" sz="1000" dirty="0" smtClean="0">
              <a:solidFill>
                <a:schemeClr val="bg1"/>
              </a:solidFill>
            </a:endParaRPr>
          </a:p>
          <a:p>
            <a:pPr marL="0" indent="0" algn="just">
              <a:buNone/>
            </a:pPr>
            <a:r>
              <a:rPr lang="pl-PL" sz="2800" dirty="0" smtClean="0">
                <a:solidFill>
                  <a:schemeClr val="bg1"/>
                </a:solidFill>
                <a:latin typeface="Rockwell Extra Bold" panose="02060903040505020403" pitchFamily="18" charset="0"/>
              </a:rPr>
              <a:t>4. </a:t>
            </a:r>
            <a:r>
              <a:rPr lang="en-GB" sz="2200" dirty="0" smtClean="0">
                <a:solidFill>
                  <a:schemeClr val="bg1"/>
                </a:solidFill>
              </a:rPr>
              <a:t>Leverage use of Google+ Hangouts for face-to-face interaction with followers</a:t>
            </a:r>
            <a:endParaRPr lang="pl-PL" sz="2200" dirty="0" smtClean="0">
              <a:solidFill>
                <a:schemeClr val="bg1"/>
              </a:solidFill>
            </a:endParaRPr>
          </a:p>
          <a:p>
            <a:pPr marL="0" indent="0" algn="just">
              <a:buNone/>
            </a:pPr>
            <a:endParaRPr lang="pl-PL" sz="1000" dirty="0" smtClean="0">
              <a:solidFill>
                <a:schemeClr val="bg1"/>
              </a:solidFill>
            </a:endParaRPr>
          </a:p>
          <a:p>
            <a:pPr marL="0" indent="0" algn="just">
              <a:buNone/>
            </a:pPr>
            <a:r>
              <a:rPr lang="pl-PL" sz="2800" dirty="0" smtClean="0">
                <a:solidFill>
                  <a:schemeClr val="bg1"/>
                </a:solidFill>
                <a:latin typeface="Rockwell Extra Bold" panose="02060903040505020403" pitchFamily="18" charset="0"/>
              </a:rPr>
              <a:t>5. </a:t>
            </a:r>
            <a:r>
              <a:rPr lang="en-GB" sz="2200" dirty="0" smtClean="0">
                <a:solidFill>
                  <a:schemeClr val="bg1"/>
                </a:solidFill>
              </a:rPr>
              <a:t>Launch a Google+ Community to rally people around a cause, or urge them to join a Google+ Community that supports similar causes as your organization’s</a:t>
            </a:r>
            <a:endParaRPr lang="en-GB" sz="2200" dirty="0">
              <a:solidFill>
                <a:schemeClr val="bg1"/>
              </a:solidFill>
            </a:endParaRPr>
          </a:p>
        </p:txBody>
      </p:sp>
      <p:pic>
        <p:nvPicPr>
          <p:cNvPr id="4098" name="Picture 2" descr="C:\Users\Właściciel\Desktop\CET Stay tuned online\Materials\Google+ logo.png"/>
          <p:cNvPicPr>
            <a:picLocks noChangeAspect="1" noChangeArrowheads="1"/>
          </p:cNvPicPr>
          <p:nvPr/>
        </p:nvPicPr>
        <p:blipFill>
          <a:blip r:embed="rId2">
            <a:clrChange>
              <a:clrFrom>
                <a:srgbClr val="D34836"/>
              </a:clrFrom>
              <a:clrTo>
                <a:srgbClr val="D34836">
                  <a:alpha val="0"/>
                </a:srgbClr>
              </a:clrTo>
            </a:clrChange>
            <a:extLst>
              <a:ext uri="{28A0092B-C50C-407E-A947-70E740481C1C}">
                <a14:useLocalDpi xmlns:a14="http://schemas.microsoft.com/office/drawing/2010/main" val="0"/>
              </a:ext>
            </a:extLst>
          </a:blip>
          <a:srcRect/>
          <a:stretch>
            <a:fillRect/>
          </a:stretch>
        </p:blipFill>
        <p:spPr bwMode="auto">
          <a:xfrm>
            <a:off x="179512" y="-119057"/>
            <a:ext cx="1221083" cy="1387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Właściciel\Desktop\CET Stay tuned online\Erasmus plus logo (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łaściciel\Desktop\CET Stay tuned online\cet_h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bg1"/>
                </a:solidFill>
                <a:latin typeface="Segoe UI" panose="020B0502040204020203" pitchFamily="34" charset="0"/>
                <a:cs typeface="Segoe UI" panose="020B0502040204020203" pitchFamily="34" charset="0"/>
              </a:rPr>
              <a:t>Stay</a:t>
            </a:r>
            <a:r>
              <a:rPr lang="pl-PL" b="1" dirty="0" smtClean="0">
                <a:solidFill>
                  <a:schemeClr val="bg1"/>
                </a:solidFill>
                <a:latin typeface="Segoe UI" panose="020B0502040204020203" pitchFamily="34" charset="0"/>
                <a:cs typeface="Segoe UI" panose="020B0502040204020203" pitchFamily="34" charset="0"/>
              </a:rPr>
              <a:t> </a:t>
            </a:r>
            <a:r>
              <a:rPr lang="pl-PL" b="1" dirty="0" err="1" smtClean="0">
                <a:solidFill>
                  <a:schemeClr val="bg1"/>
                </a:solidFill>
                <a:latin typeface="Segoe UI" panose="020B0502040204020203" pitchFamily="34" charset="0"/>
                <a:cs typeface="Segoe UI" panose="020B0502040204020203" pitchFamily="34" charset="0"/>
              </a:rPr>
              <a:t>Tuned</a:t>
            </a:r>
            <a:r>
              <a:rPr lang="pl-PL" b="1" dirty="0" smtClean="0">
                <a:solidFill>
                  <a:schemeClr val="bg1"/>
                </a:solidFill>
                <a:latin typeface="Segoe UI" panose="020B0502040204020203" pitchFamily="34" charset="0"/>
                <a:cs typeface="Segoe UI" panose="020B0502040204020203" pitchFamily="34" charset="0"/>
              </a:rPr>
              <a:t> Online</a:t>
            </a:r>
          </a:p>
          <a:p>
            <a:pPr algn="ctr"/>
            <a:r>
              <a:rPr lang="pl-PL" dirty="0" err="1" smtClean="0">
                <a:solidFill>
                  <a:schemeClr val="bg1"/>
                </a:solidFill>
                <a:latin typeface="Segoe UI" panose="020B0502040204020203" pitchFamily="34" charset="0"/>
                <a:cs typeface="Segoe UI" panose="020B0502040204020203" pitchFamily="34" charset="0"/>
              </a:rPr>
              <a:t>Djakovo</a:t>
            </a:r>
            <a:r>
              <a:rPr lang="pl-PL" dirty="0" smtClean="0">
                <a:solidFill>
                  <a:schemeClr val="bg1"/>
                </a:solidFill>
                <a:latin typeface="Segoe UI" panose="020B0502040204020203" pitchFamily="34" charset="0"/>
                <a:cs typeface="Segoe UI" panose="020B0502040204020203" pitchFamily="34" charset="0"/>
              </a:rPr>
              <a:t>, </a:t>
            </a:r>
            <a:r>
              <a:rPr lang="pl-PL" dirty="0" err="1" smtClean="0">
                <a:solidFill>
                  <a:schemeClr val="bg1"/>
                </a:solidFill>
                <a:latin typeface="Segoe UI" panose="020B0502040204020203" pitchFamily="34" charset="0"/>
                <a:cs typeface="Segoe UI" panose="020B0502040204020203" pitchFamily="34" charset="0"/>
              </a:rPr>
              <a:t>Croatia</a:t>
            </a:r>
            <a:r>
              <a:rPr lang="pl-PL" dirty="0" smtClean="0">
                <a:solidFill>
                  <a:schemeClr val="bg1"/>
                </a:solidFill>
                <a:latin typeface="Segoe UI" panose="020B0502040204020203" pitchFamily="34" charset="0"/>
                <a:cs typeface="Segoe UI" panose="020B0502040204020203" pitchFamily="34" charset="0"/>
              </a:rPr>
              <a:t>, 12-19.09.2015</a:t>
            </a:r>
          </a:p>
          <a:p>
            <a:pPr algn="ctr"/>
            <a:r>
              <a:rPr lang="pl-PL" b="1" dirty="0" smtClean="0">
                <a:solidFill>
                  <a:schemeClr val="bg1"/>
                </a:solidFill>
                <a:latin typeface="Segoe UI" panose="020B0502040204020203" pitchFamily="34" charset="0"/>
                <a:cs typeface="Segoe UI" panose="020B0502040204020203" pitchFamily="34" charset="0"/>
              </a:rPr>
              <a:t>#</a:t>
            </a:r>
            <a:r>
              <a:rPr lang="pl-PL" b="1" dirty="0" err="1" smtClean="0">
                <a:solidFill>
                  <a:schemeClr val="bg1"/>
                </a:solidFill>
                <a:latin typeface="Segoe UI" panose="020B0502040204020203" pitchFamily="34" charset="0"/>
                <a:cs typeface="Segoe UI" panose="020B0502040204020203" pitchFamily="34" charset="0"/>
              </a:rPr>
              <a:t>StayTunedOnline</a:t>
            </a:r>
            <a:endParaRPr lang="en-GB" b="1" dirty="0">
              <a:solidFill>
                <a:schemeClr val="bg1"/>
              </a:solidFill>
              <a:latin typeface="Segoe UI" panose="020B0502040204020203" pitchFamily="34" charset="0"/>
              <a:cs typeface="Segoe UI" panose="020B0502040204020203" pitchFamily="34" charset="0"/>
            </a:endParaRPr>
          </a:p>
        </p:txBody>
      </p:sp>
      <p:cxnSp>
        <p:nvCxnSpPr>
          <p:cNvPr id="9" name="Łącznik prostoliniowy 8"/>
          <p:cNvCxnSpPr/>
          <p:nvPr/>
        </p:nvCxnSpPr>
        <p:spPr>
          <a:xfrm>
            <a:off x="323528" y="5805264"/>
            <a:ext cx="8496944"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25723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43408"/>
            <a:ext cx="8856984" cy="1143000"/>
          </a:xfrm>
        </p:spPr>
        <p:txBody>
          <a:bodyPr>
            <a:normAutofit/>
          </a:bodyPr>
          <a:lstStyle/>
          <a:p>
            <a:r>
              <a:rPr lang="es-ES" dirty="0" smtClean="0"/>
              <a:t>SOCIAL MEDIA DOS</a:t>
            </a:r>
            <a:endParaRPr lang="en-GB" dirty="0"/>
          </a:p>
        </p:txBody>
      </p:sp>
      <p:sp>
        <p:nvSpPr>
          <p:cNvPr id="3" name="Symbol zastępczy zawartości 2"/>
          <p:cNvSpPr>
            <a:spLocks noGrp="1"/>
          </p:cNvSpPr>
          <p:nvPr>
            <p:ph idx="1"/>
          </p:nvPr>
        </p:nvSpPr>
        <p:spPr>
          <a:xfrm>
            <a:off x="35496" y="692696"/>
            <a:ext cx="8856984" cy="4968552"/>
          </a:xfrm>
        </p:spPr>
        <p:txBody>
          <a:bodyPr>
            <a:noAutofit/>
          </a:bodyPr>
          <a:lstStyle/>
          <a:p>
            <a:pPr algn="just">
              <a:buFont typeface="Wingdings" panose="05000000000000000000" pitchFamily="2" charset="2"/>
              <a:buChar char="ü"/>
            </a:pPr>
            <a:r>
              <a:rPr lang="en-GB" sz="1700" b="1" dirty="0">
                <a:solidFill>
                  <a:schemeClr val="accent6"/>
                </a:solidFill>
              </a:rPr>
              <a:t>Evolve with change </a:t>
            </a:r>
            <a:r>
              <a:rPr lang="en-GB" sz="1700" dirty="0"/>
              <a:t>- Social media platforms are constantly changing and evolving. Organizations must always be prepared to adapt to these changes and adjust their strategies accordingly.</a:t>
            </a:r>
          </a:p>
          <a:p>
            <a:pPr algn="just">
              <a:buFont typeface="Wingdings" panose="05000000000000000000" pitchFamily="2" charset="2"/>
              <a:buChar char="ü"/>
            </a:pPr>
            <a:r>
              <a:rPr lang="en-GB" sz="1700" b="1" dirty="0">
                <a:solidFill>
                  <a:schemeClr val="accent6"/>
                </a:solidFill>
              </a:rPr>
              <a:t>Post with a purpose </a:t>
            </a:r>
            <a:r>
              <a:rPr lang="en-GB" sz="1700" dirty="0"/>
              <a:t>- There is a reason an organization has a presence on social media. Stay true to this purpose and share content that is aligned with it.</a:t>
            </a:r>
          </a:p>
          <a:p>
            <a:pPr algn="just">
              <a:buFont typeface="Wingdings" panose="05000000000000000000" pitchFamily="2" charset="2"/>
              <a:buChar char="ü"/>
            </a:pPr>
            <a:r>
              <a:rPr lang="en-GB" sz="1700" b="1" dirty="0">
                <a:solidFill>
                  <a:schemeClr val="accent6"/>
                </a:solidFill>
              </a:rPr>
              <a:t>Use appropriate tools </a:t>
            </a:r>
            <a:r>
              <a:rPr lang="en-GB" sz="1700" dirty="0"/>
              <a:t>- Carefully select appropriate tools for desired results. If the intent is to build an online community, use a social networking site instead of a photo sharing site. </a:t>
            </a:r>
          </a:p>
          <a:p>
            <a:pPr algn="just">
              <a:buFont typeface="Wingdings" panose="05000000000000000000" pitchFamily="2" charset="2"/>
              <a:buChar char="ü"/>
            </a:pPr>
            <a:r>
              <a:rPr lang="en-GB" sz="1700" b="1" dirty="0">
                <a:solidFill>
                  <a:schemeClr val="accent6"/>
                </a:solidFill>
              </a:rPr>
              <a:t>Integrate and promote content across multiple platforms </a:t>
            </a:r>
            <a:r>
              <a:rPr lang="en-GB" sz="1700" dirty="0"/>
              <a:t>- Repurpose content and share it on other platforms, but always make adjustments to leverage the platform’s benefits. </a:t>
            </a:r>
          </a:p>
          <a:p>
            <a:pPr algn="just">
              <a:buFont typeface="Wingdings" panose="05000000000000000000" pitchFamily="2" charset="2"/>
              <a:buChar char="ü"/>
            </a:pPr>
            <a:r>
              <a:rPr lang="en-GB" sz="1700" b="1" dirty="0">
                <a:solidFill>
                  <a:schemeClr val="accent6"/>
                </a:solidFill>
              </a:rPr>
              <a:t>Be both methodical and spontaneous, and always relevant </a:t>
            </a:r>
            <a:r>
              <a:rPr lang="en-GB" sz="1700" dirty="0"/>
              <a:t>- Posts and comments should always be timely and appropriate for the venue and audience.</a:t>
            </a:r>
          </a:p>
          <a:p>
            <a:pPr algn="just">
              <a:buFont typeface="Wingdings" panose="05000000000000000000" pitchFamily="2" charset="2"/>
              <a:buChar char="ü"/>
            </a:pPr>
            <a:r>
              <a:rPr lang="en-GB" sz="1700" b="1" dirty="0">
                <a:solidFill>
                  <a:schemeClr val="accent6"/>
                </a:solidFill>
              </a:rPr>
              <a:t>Stay active and engaged </a:t>
            </a:r>
            <a:r>
              <a:rPr lang="en-GB" sz="1700" dirty="0"/>
              <a:t>- Engagement is key to success. If it is not possible to maintain an active presence on a platform, it may be best to reconsider its objective.</a:t>
            </a:r>
          </a:p>
          <a:p>
            <a:pPr algn="just">
              <a:buFont typeface="Wingdings" panose="05000000000000000000" pitchFamily="2" charset="2"/>
              <a:buChar char="ü"/>
            </a:pPr>
            <a:r>
              <a:rPr lang="en-GB" sz="1700" b="1" dirty="0">
                <a:solidFill>
                  <a:schemeClr val="accent6"/>
                </a:solidFill>
              </a:rPr>
              <a:t>Share multiple posts each day </a:t>
            </a:r>
            <a:r>
              <a:rPr lang="en-GB" sz="1700" dirty="0"/>
              <a:t>- When appropriate, maximize exposure by sharing posts at different times of the day, being mindful of different time zones. The goal is to capture the attention of an audience that may have missed an earlier post.</a:t>
            </a:r>
            <a:endParaRPr lang="en-GB" sz="1700" b="1" dirty="0">
              <a:solidFill>
                <a:schemeClr val="bg1"/>
              </a:solidFill>
            </a:endParaRP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0350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171400"/>
            <a:ext cx="8856984" cy="1143000"/>
          </a:xfrm>
        </p:spPr>
        <p:txBody>
          <a:bodyPr>
            <a:normAutofit/>
          </a:bodyPr>
          <a:lstStyle/>
          <a:p>
            <a:r>
              <a:rPr lang="es-ES" dirty="0" smtClean="0"/>
              <a:t>SOCIAL MEDIA DON’TS</a:t>
            </a:r>
            <a:endParaRPr lang="en-GB" dirty="0"/>
          </a:p>
        </p:txBody>
      </p:sp>
      <p:sp>
        <p:nvSpPr>
          <p:cNvPr id="3" name="Symbol zastępczy zawartości 2"/>
          <p:cNvSpPr>
            <a:spLocks noGrp="1"/>
          </p:cNvSpPr>
          <p:nvPr>
            <p:ph idx="1"/>
          </p:nvPr>
        </p:nvSpPr>
        <p:spPr>
          <a:xfrm>
            <a:off x="107504" y="908720"/>
            <a:ext cx="8784976" cy="4680520"/>
          </a:xfrm>
        </p:spPr>
        <p:txBody>
          <a:bodyPr>
            <a:noAutofit/>
          </a:bodyPr>
          <a:lstStyle/>
          <a:p>
            <a:pPr marL="0" indent="0" algn="just">
              <a:buNone/>
            </a:pPr>
            <a:r>
              <a:rPr lang="pl-PL" sz="1900" b="1" dirty="0">
                <a:solidFill>
                  <a:srgbClr val="FF0000"/>
                </a:solidFill>
              </a:rPr>
              <a:t>x</a:t>
            </a:r>
            <a:r>
              <a:rPr lang="pl-PL" sz="1900" b="1" dirty="0" smtClean="0">
                <a:solidFill>
                  <a:srgbClr val="FF0000"/>
                </a:solidFill>
              </a:rPr>
              <a:t> </a:t>
            </a:r>
            <a:r>
              <a:rPr lang="en-GB" sz="1900" b="1" dirty="0" smtClean="0">
                <a:solidFill>
                  <a:srgbClr val="FF0000"/>
                </a:solidFill>
              </a:rPr>
              <a:t>Post </a:t>
            </a:r>
            <a:r>
              <a:rPr lang="en-GB" sz="1900" b="1" dirty="0">
                <a:solidFill>
                  <a:srgbClr val="FF0000"/>
                </a:solidFill>
              </a:rPr>
              <a:t>for the sake of meeting your daily posting quotas </a:t>
            </a:r>
            <a:r>
              <a:rPr lang="en-GB" sz="1900" dirty="0"/>
              <a:t>- If there is nothing of value to share, then it is better to not post at all.</a:t>
            </a:r>
          </a:p>
          <a:p>
            <a:pPr marL="0" indent="0" algn="just">
              <a:buNone/>
            </a:pPr>
            <a:r>
              <a:rPr lang="pl-PL" sz="1900" b="1" dirty="0">
                <a:solidFill>
                  <a:srgbClr val="FF0000"/>
                </a:solidFill>
              </a:rPr>
              <a:t>x</a:t>
            </a:r>
            <a:r>
              <a:rPr lang="pl-PL" sz="1900" b="1" dirty="0" smtClean="0">
                <a:solidFill>
                  <a:srgbClr val="FF0000"/>
                </a:solidFill>
              </a:rPr>
              <a:t> </a:t>
            </a:r>
            <a:r>
              <a:rPr lang="en-GB" sz="1900" b="1" dirty="0" smtClean="0">
                <a:solidFill>
                  <a:srgbClr val="FF0000"/>
                </a:solidFill>
              </a:rPr>
              <a:t>Use </a:t>
            </a:r>
            <a:r>
              <a:rPr lang="en-GB" sz="1900" b="1" dirty="0">
                <a:solidFill>
                  <a:srgbClr val="FF0000"/>
                </a:solidFill>
              </a:rPr>
              <a:t>poor quality photos </a:t>
            </a:r>
            <a:r>
              <a:rPr lang="en-GB" sz="1900" dirty="0"/>
              <a:t>- Every post is a direct reflection of the organization. A poor quality photo is a missed opportunity for engagement and reflects poor judgment. </a:t>
            </a:r>
          </a:p>
          <a:p>
            <a:pPr marL="0" indent="0" algn="just">
              <a:buNone/>
            </a:pPr>
            <a:r>
              <a:rPr lang="pl-PL" sz="1900" b="1" dirty="0">
                <a:solidFill>
                  <a:srgbClr val="FF0000"/>
                </a:solidFill>
              </a:rPr>
              <a:t>x</a:t>
            </a:r>
            <a:r>
              <a:rPr lang="pl-PL" sz="1900" b="1" dirty="0" smtClean="0">
                <a:solidFill>
                  <a:srgbClr val="FF0000"/>
                </a:solidFill>
              </a:rPr>
              <a:t> </a:t>
            </a:r>
            <a:r>
              <a:rPr lang="en-GB" sz="1900" b="1" dirty="0" smtClean="0">
                <a:solidFill>
                  <a:srgbClr val="FF0000"/>
                </a:solidFill>
              </a:rPr>
              <a:t>Use </a:t>
            </a:r>
            <a:r>
              <a:rPr lang="en-GB" sz="1900" b="1" dirty="0">
                <a:solidFill>
                  <a:srgbClr val="FF0000"/>
                </a:solidFill>
              </a:rPr>
              <a:t>generic and irrelevant messaging </a:t>
            </a:r>
            <a:r>
              <a:rPr lang="en-GB" sz="1900" dirty="0"/>
              <a:t>- Be genuine and respectful of your audience’s time. Share something that adds value to their experience.</a:t>
            </a:r>
          </a:p>
          <a:p>
            <a:pPr marL="0" indent="0" algn="just">
              <a:buNone/>
            </a:pPr>
            <a:r>
              <a:rPr lang="pl-PL" sz="1900" b="1" dirty="0">
                <a:solidFill>
                  <a:srgbClr val="FF0000"/>
                </a:solidFill>
              </a:rPr>
              <a:t>x</a:t>
            </a:r>
            <a:r>
              <a:rPr lang="pl-PL" sz="1900" b="1" dirty="0" smtClean="0">
                <a:solidFill>
                  <a:srgbClr val="FF0000"/>
                </a:solidFill>
              </a:rPr>
              <a:t> </a:t>
            </a:r>
            <a:r>
              <a:rPr lang="en-GB" sz="1900" b="1" dirty="0" smtClean="0">
                <a:solidFill>
                  <a:srgbClr val="FF0000"/>
                </a:solidFill>
              </a:rPr>
              <a:t>Respond </a:t>
            </a:r>
            <a:r>
              <a:rPr lang="en-GB" sz="1900" b="1" dirty="0">
                <a:solidFill>
                  <a:srgbClr val="FF0000"/>
                </a:solidFill>
              </a:rPr>
              <a:t>with a derogatory tone to negative comments </a:t>
            </a:r>
            <a:r>
              <a:rPr lang="en-GB" sz="1900" dirty="0"/>
              <a:t>- If an organization’s policy is to respond to negative comments, then do so by maintaining a positive tone, and offer a solution whenever possible.</a:t>
            </a:r>
          </a:p>
          <a:p>
            <a:pPr marL="0" indent="0" algn="just">
              <a:buNone/>
            </a:pPr>
            <a:r>
              <a:rPr lang="pl-PL" sz="1900" b="1" dirty="0">
                <a:solidFill>
                  <a:srgbClr val="FF0000"/>
                </a:solidFill>
              </a:rPr>
              <a:t>x</a:t>
            </a:r>
            <a:r>
              <a:rPr lang="pl-PL" sz="1900" b="1" dirty="0" smtClean="0">
                <a:solidFill>
                  <a:srgbClr val="FF0000"/>
                </a:solidFill>
              </a:rPr>
              <a:t> </a:t>
            </a:r>
            <a:r>
              <a:rPr lang="en-GB" sz="1900" b="1" dirty="0" smtClean="0">
                <a:solidFill>
                  <a:srgbClr val="FF0000"/>
                </a:solidFill>
              </a:rPr>
              <a:t>Share </a:t>
            </a:r>
            <a:r>
              <a:rPr lang="en-GB" sz="1900" b="1" dirty="0">
                <a:solidFill>
                  <a:srgbClr val="FF0000"/>
                </a:solidFill>
              </a:rPr>
              <a:t>too much </a:t>
            </a:r>
            <a:r>
              <a:rPr lang="en-GB" sz="1900" dirty="0"/>
              <a:t>- Be mindful not to inundate your audience with too much information. Avoid sharing too much about yourself. Always exhibit humility when sharing. It is appropriate to celebrate success, however.</a:t>
            </a:r>
          </a:p>
          <a:p>
            <a:pPr marL="0" indent="0" algn="just">
              <a:buNone/>
            </a:pPr>
            <a:r>
              <a:rPr lang="pl-PL" sz="1900" b="1" dirty="0">
                <a:solidFill>
                  <a:srgbClr val="FF0000"/>
                </a:solidFill>
              </a:rPr>
              <a:t>x</a:t>
            </a:r>
            <a:r>
              <a:rPr lang="pl-PL" sz="1900" b="1" dirty="0" smtClean="0">
                <a:solidFill>
                  <a:srgbClr val="FF0000"/>
                </a:solidFill>
              </a:rPr>
              <a:t> </a:t>
            </a:r>
            <a:r>
              <a:rPr lang="en-GB" sz="1900" b="1" dirty="0" err="1" smtClean="0">
                <a:solidFill>
                  <a:srgbClr val="FF0000"/>
                </a:solidFill>
              </a:rPr>
              <a:t>Overpost</a:t>
            </a:r>
            <a:r>
              <a:rPr lang="en-GB" sz="1900" dirty="0" smtClean="0"/>
              <a:t> </a:t>
            </a:r>
            <a:r>
              <a:rPr lang="en-GB" sz="1900" dirty="0"/>
              <a:t>- Know your target audience and post relevant, timely information. Quality over quantity. </a:t>
            </a:r>
            <a:endParaRPr lang="en-GB" sz="1900" b="1" dirty="0">
              <a:solidFill>
                <a:schemeClr val="bg1"/>
              </a:solidFill>
            </a:endParaRP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40682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332656"/>
            <a:ext cx="8856984" cy="1143000"/>
          </a:xfrm>
        </p:spPr>
        <p:txBody>
          <a:bodyPr>
            <a:normAutofit fontScale="90000"/>
          </a:bodyPr>
          <a:lstStyle/>
          <a:p>
            <a:r>
              <a:rPr lang="en-GB" dirty="0" smtClean="0"/>
              <a:t>SOCIAL MEDIA MANAGEMENT AND ANALYTICS</a:t>
            </a:r>
            <a:br>
              <a:rPr lang="en-GB" dirty="0" smtClean="0"/>
            </a:br>
            <a:endParaRPr lang="en-GB" dirty="0"/>
          </a:p>
        </p:txBody>
      </p:sp>
      <p:sp>
        <p:nvSpPr>
          <p:cNvPr id="3" name="Symbol zastępczy zawartości 2"/>
          <p:cNvSpPr>
            <a:spLocks noGrp="1"/>
          </p:cNvSpPr>
          <p:nvPr>
            <p:ph idx="1"/>
          </p:nvPr>
        </p:nvSpPr>
        <p:spPr>
          <a:xfrm>
            <a:off x="251520" y="1351309"/>
            <a:ext cx="8712968" cy="4525963"/>
          </a:xfrm>
        </p:spPr>
        <p:txBody>
          <a:bodyPr>
            <a:normAutofit fontScale="92500" lnSpcReduction="20000"/>
          </a:bodyPr>
          <a:lstStyle/>
          <a:p>
            <a:pPr>
              <a:buFont typeface="Wingdings" panose="05000000000000000000" pitchFamily="2" charset="2"/>
              <a:buChar char="§"/>
            </a:pPr>
            <a:r>
              <a:rPr lang="en-GB" sz="3000" b="1" dirty="0" smtClean="0">
                <a:solidFill>
                  <a:schemeClr val="accent6"/>
                </a:solidFill>
              </a:rPr>
              <a:t>Hoot </a:t>
            </a:r>
            <a:r>
              <a:rPr lang="en-GB" sz="3000" b="1" dirty="0">
                <a:solidFill>
                  <a:schemeClr val="accent6"/>
                </a:solidFill>
              </a:rPr>
              <a:t>Suite</a:t>
            </a:r>
            <a:r>
              <a:rPr lang="pl-PL" sz="3000" b="1" dirty="0">
                <a:solidFill>
                  <a:schemeClr val="accent6"/>
                </a:solidFill>
              </a:rPr>
              <a:t>:</a:t>
            </a:r>
            <a:r>
              <a:rPr lang="pl-PL" sz="3000" dirty="0"/>
              <a:t> </a:t>
            </a:r>
            <a:r>
              <a:rPr lang="pl-PL" sz="2400" dirty="0"/>
              <a:t>www.</a:t>
            </a:r>
            <a:r>
              <a:rPr lang="en-GB" sz="2400" dirty="0"/>
              <a:t>hootsuite.com</a:t>
            </a:r>
          </a:p>
          <a:p>
            <a:pPr>
              <a:buFont typeface="Wingdings" panose="05000000000000000000" pitchFamily="2" charset="2"/>
              <a:buChar char="§"/>
            </a:pPr>
            <a:r>
              <a:rPr lang="en-GB" sz="3000" b="1" dirty="0">
                <a:solidFill>
                  <a:schemeClr val="accent6"/>
                </a:solidFill>
              </a:rPr>
              <a:t>Tweet Deck</a:t>
            </a:r>
            <a:r>
              <a:rPr lang="pl-PL" sz="3000" b="1" dirty="0">
                <a:solidFill>
                  <a:schemeClr val="accent6"/>
                </a:solidFill>
              </a:rPr>
              <a:t>: </a:t>
            </a:r>
            <a:r>
              <a:rPr lang="en-GB" sz="2400" dirty="0"/>
              <a:t>tweetdeck.twitter.com</a:t>
            </a:r>
            <a:r>
              <a:rPr lang="en-GB" dirty="0"/>
              <a:t> </a:t>
            </a:r>
            <a:endParaRPr lang="en-GB" dirty="0" smtClean="0"/>
          </a:p>
          <a:p>
            <a:pPr>
              <a:buFont typeface="Wingdings" panose="05000000000000000000" pitchFamily="2" charset="2"/>
              <a:buChar char="§"/>
            </a:pPr>
            <a:r>
              <a:rPr lang="en-GB" sz="3000" b="1" dirty="0" err="1" smtClean="0">
                <a:solidFill>
                  <a:schemeClr val="accent6"/>
                </a:solidFill>
              </a:rPr>
              <a:t>Tagbpard</a:t>
            </a:r>
            <a:r>
              <a:rPr lang="en-GB" sz="3000" b="1" dirty="0">
                <a:solidFill>
                  <a:schemeClr val="accent6"/>
                </a:solidFill>
              </a:rPr>
              <a:t>: </a:t>
            </a:r>
            <a:r>
              <a:rPr lang="en-GB" sz="2200" dirty="0" smtClean="0"/>
              <a:t>www.tagboard.com</a:t>
            </a:r>
            <a:endParaRPr lang="pl-PL" sz="2200" dirty="0" smtClean="0"/>
          </a:p>
          <a:p>
            <a:pPr>
              <a:buFont typeface="Wingdings" panose="05000000000000000000" pitchFamily="2" charset="2"/>
              <a:buChar char="§"/>
            </a:pPr>
            <a:r>
              <a:rPr lang="en-GB" sz="3000" b="1" dirty="0" smtClean="0">
                <a:solidFill>
                  <a:schemeClr val="accent6"/>
                </a:solidFill>
              </a:rPr>
              <a:t>Buffer</a:t>
            </a:r>
            <a:r>
              <a:rPr lang="pl-PL" sz="3000" b="1" dirty="0">
                <a:solidFill>
                  <a:schemeClr val="accent6"/>
                </a:solidFill>
              </a:rPr>
              <a:t>:</a:t>
            </a:r>
            <a:r>
              <a:rPr lang="pl-PL" sz="3000" dirty="0" smtClean="0"/>
              <a:t> </a:t>
            </a:r>
            <a:r>
              <a:rPr lang="pl-PL" sz="2400" dirty="0" smtClean="0"/>
              <a:t>www.</a:t>
            </a:r>
            <a:r>
              <a:rPr lang="en-GB" sz="2400" dirty="0" smtClean="0"/>
              <a:t>bufferapp.com</a:t>
            </a:r>
            <a:endParaRPr lang="pl-PL" sz="2400" dirty="0" smtClean="0"/>
          </a:p>
          <a:p>
            <a:pPr>
              <a:buFont typeface="Wingdings" panose="05000000000000000000" pitchFamily="2" charset="2"/>
              <a:buChar char="§"/>
            </a:pPr>
            <a:r>
              <a:rPr lang="en-GB" sz="2800" b="1" dirty="0" err="1" smtClean="0">
                <a:solidFill>
                  <a:schemeClr val="accent6"/>
                </a:solidFill>
              </a:rPr>
              <a:t>Oktopost</a:t>
            </a:r>
            <a:r>
              <a:rPr lang="pl-PL" sz="2800" b="1" dirty="0" smtClean="0">
                <a:solidFill>
                  <a:schemeClr val="accent6"/>
                </a:solidFill>
              </a:rPr>
              <a:t>:</a:t>
            </a:r>
            <a:r>
              <a:rPr lang="pl-PL" sz="2800" dirty="0" smtClean="0"/>
              <a:t> </a:t>
            </a:r>
            <a:r>
              <a:rPr lang="en-GB" sz="2400" dirty="0" smtClean="0"/>
              <a:t>www.oktopost.com</a:t>
            </a:r>
          </a:p>
          <a:p>
            <a:pPr>
              <a:buFont typeface="Wingdings" panose="05000000000000000000" pitchFamily="2" charset="2"/>
              <a:buChar char="§"/>
            </a:pPr>
            <a:r>
              <a:rPr lang="en-GB" sz="2800" b="1" dirty="0" smtClean="0">
                <a:solidFill>
                  <a:schemeClr val="accent6"/>
                </a:solidFill>
              </a:rPr>
              <a:t>Simply Measured</a:t>
            </a:r>
            <a:r>
              <a:rPr lang="pl-PL" sz="2800" b="1" dirty="0" smtClean="0">
                <a:solidFill>
                  <a:schemeClr val="accent6"/>
                </a:solidFill>
              </a:rPr>
              <a:t>:</a:t>
            </a:r>
            <a:r>
              <a:rPr lang="pl-PL" sz="2800" dirty="0" smtClean="0"/>
              <a:t> </a:t>
            </a:r>
            <a:r>
              <a:rPr lang="pl-PL" sz="2400" dirty="0" smtClean="0"/>
              <a:t>www.</a:t>
            </a:r>
            <a:r>
              <a:rPr lang="en-GB" sz="2400" dirty="0" smtClean="0"/>
              <a:t>simplymeasured.com/free-social-media-tools</a:t>
            </a:r>
          </a:p>
          <a:p>
            <a:pPr>
              <a:buFont typeface="Wingdings" panose="05000000000000000000" pitchFamily="2" charset="2"/>
              <a:buChar char="§"/>
            </a:pPr>
            <a:r>
              <a:rPr lang="en-GB" sz="2800" b="1" dirty="0" smtClean="0">
                <a:solidFill>
                  <a:schemeClr val="accent6"/>
                </a:solidFill>
              </a:rPr>
              <a:t>Social Bakers</a:t>
            </a:r>
            <a:r>
              <a:rPr lang="pl-PL" sz="2800" b="1" dirty="0" smtClean="0">
                <a:solidFill>
                  <a:schemeClr val="accent6"/>
                </a:solidFill>
              </a:rPr>
              <a:t>: </a:t>
            </a:r>
            <a:r>
              <a:rPr lang="en-GB" sz="2400" dirty="0" smtClean="0"/>
              <a:t>www.socialbakers.com</a:t>
            </a:r>
          </a:p>
          <a:p>
            <a:pPr>
              <a:buFont typeface="Wingdings" panose="05000000000000000000" pitchFamily="2" charset="2"/>
              <a:buChar char="§"/>
            </a:pPr>
            <a:r>
              <a:rPr lang="en-GB" sz="2800" b="1" dirty="0" smtClean="0">
                <a:solidFill>
                  <a:schemeClr val="accent6"/>
                </a:solidFill>
              </a:rPr>
              <a:t>Social Mention</a:t>
            </a:r>
            <a:r>
              <a:rPr lang="pl-PL" sz="2800" b="1" dirty="0" smtClean="0">
                <a:solidFill>
                  <a:schemeClr val="accent6"/>
                </a:solidFill>
              </a:rPr>
              <a:t>: </a:t>
            </a:r>
            <a:r>
              <a:rPr lang="en-GB" sz="2400" dirty="0" smtClean="0"/>
              <a:t>www.socialmention.com</a:t>
            </a:r>
          </a:p>
          <a:p>
            <a:pPr>
              <a:buFont typeface="Wingdings" panose="05000000000000000000" pitchFamily="2" charset="2"/>
              <a:buChar char="§"/>
            </a:pPr>
            <a:r>
              <a:rPr lang="en-GB" sz="2800" b="1" dirty="0" smtClean="0">
                <a:solidFill>
                  <a:schemeClr val="accent6"/>
                </a:solidFill>
              </a:rPr>
              <a:t>Social Oomph</a:t>
            </a:r>
            <a:r>
              <a:rPr lang="pl-PL" sz="2800" b="1" dirty="0">
                <a:solidFill>
                  <a:schemeClr val="accent6"/>
                </a:solidFill>
              </a:rPr>
              <a:t>:</a:t>
            </a:r>
            <a:r>
              <a:rPr lang="pl-PL" sz="2800" b="1" dirty="0" smtClean="0">
                <a:solidFill>
                  <a:schemeClr val="accent6"/>
                </a:solidFill>
              </a:rPr>
              <a:t> </a:t>
            </a:r>
            <a:r>
              <a:rPr lang="en-GB" sz="2400" dirty="0" smtClean="0"/>
              <a:t>www.socialoomph.com</a:t>
            </a:r>
          </a:p>
          <a:p>
            <a:pPr>
              <a:buFont typeface="Wingdings" panose="05000000000000000000" pitchFamily="2" charset="2"/>
              <a:buChar char="§"/>
            </a:pPr>
            <a:r>
              <a:rPr lang="en-GB" sz="2800" b="1" dirty="0" smtClean="0">
                <a:solidFill>
                  <a:schemeClr val="accent6"/>
                </a:solidFill>
              </a:rPr>
              <a:t>Sprout Social</a:t>
            </a:r>
            <a:r>
              <a:rPr lang="pl-PL" sz="2800" b="1" dirty="0" smtClean="0">
                <a:solidFill>
                  <a:schemeClr val="accent6"/>
                </a:solidFill>
              </a:rPr>
              <a:t>: </a:t>
            </a:r>
            <a:r>
              <a:rPr lang="en-GB" sz="2400" dirty="0" smtClean="0"/>
              <a:t>wwww.sproutsocial.com</a:t>
            </a: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37662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6856" y="188640"/>
            <a:ext cx="8229600" cy="1143000"/>
          </a:xfrm>
        </p:spPr>
        <p:txBody>
          <a:bodyPr>
            <a:normAutofit fontScale="90000"/>
          </a:bodyPr>
          <a:lstStyle/>
          <a:p>
            <a:r>
              <a:rPr lang="en-GB" dirty="0" smtClean="0"/>
              <a:t>VISUALIZATION TOOLS</a:t>
            </a:r>
            <a:br>
              <a:rPr lang="en-GB" dirty="0" smtClean="0"/>
            </a:br>
            <a:endParaRPr lang="en-GB" dirty="0"/>
          </a:p>
        </p:txBody>
      </p:sp>
      <p:sp>
        <p:nvSpPr>
          <p:cNvPr id="3" name="Symbol zastępczy zawartości 2"/>
          <p:cNvSpPr>
            <a:spLocks noGrp="1"/>
          </p:cNvSpPr>
          <p:nvPr>
            <p:ph idx="1"/>
          </p:nvPr>
        </p:nvSpPr>
        <p:spPr>
          <a:xfrm>
            <a:off x="179512" y="803845"/>
            <a:ext cx="8856984" cy="5217443"/>
          </a:xfrm>
        </p:spPr>
        <p:txBody>
          <a:bodyPr>
            <a:normAutofit/>
          </a:bodyPr>
          <a:lstStyle/>
          <a:p>
            <a:pPr>
              <a:buFont typeface="Wingdings" panose="05000000000000000000" pitchFamily="2" charset="2"/>
              <a:buChar char="§"/>
            </a:pPr>
            <a:r>
              <a:rPr lang="en-GB" sz="2800" b="1" dirty="0" err="1">
                <a:solidFill>
                  <a:schemeClr val="accent6"/>
                </a:solidFill>
              </a:rPr>
              <a:t>Piktochart</a:t>
            </a:r>
            <a:r>
              <a:rPr lang="pl-PL" sz="2800" b="1" dirty="0">
                <a:solidFill>
                  <a:schemeClr val="accent6"/>
                </a:solidFill>
              </a:rPr>
              <a:t>: </a:t>
            </a:r>
            <a:r>
              <a:rPr lang="pl-PL" sz="2400" dirty="0"/>
              <a:t>www.</a:t>
            </a:r>
            <a:r>
              <a:rPr lang="en-GB" sz="2400" dirty="0"/>
              <a:t>piktochart.com</a:t>
            </a:r>
          </a:p>
          <a:p>
            <a:pPr>
              <a:buFont typeface="Wingdings" panose="05000000000000000000" pitchFamily="2" charset="2"/>
              <a:buChar char="§"/>
            </a:pPr>
            <a:r>
              <a:rPr lang="en-GB" sz="2800" b="1" dirty="0">
                <a:solidFill>
                  <a:schemeClr val="accent6"/>
                </a:solidFill>
              </a:rPr>
              <a:t>Visual.ly</a:t>
            </a:r>
            <a:r>
              <a:rPr lang="pl-PL" sz="2800" b="1" dirty="0">
                <a:solidFill>
                  <a:schemeClr val="accent6"/>
                </a:solidFill>
              </a:rPr>
              <a:t>: </a:t>
            </a:r>
            <a:r>
              <a:rPr lang="pl-PL" sz="2400" dirty="0"/>
              <a:t>www.</a:t>
            </a:r>
            <a:r>
              <a:rPr lang="en-GB" sz="2400" dirty="0"/>
              <a:t>visual.ly</a:t>
            </a:r>
          </a:p>
          <a:p>
            <a:pPr>
              <a:buFont typeface="Wingdings" panose="05000000000000000000" pitchFamily="2" charset="2"/>
              <a:buChar char="§"/>
            </a:pPr>
            <a:r>
              <a:rPr lang="en-GB" sz="2800" b="1" dirty="0" smtClean="0">
                <a:solidFill>
                  <a:schemeClr val="accent6"/>
                </a:solidFill>
              </a:rPr>
              <a:t>Easely.ly</a:t>
            </a:r>
            <a:r>
              <a:rPr lang="pl-PL" sz="2800" b="1" dirty="0" smtClean="0">
                <a:solidFill>
                  <a:schemeClr val="accent6"/>
                </a:solidFill>
              </a:rPr>
              <a:t>: </a:t>
            </a:r>
            <a:r>
              <a:rPr lang="en-GB" sz="2400" dirty="0" smtClean="0"/>
              <a:t>www.easel.ly</a:t>
            </a:r>
          </a:p>
          <a:p>
            <a:pPr>
              <a:buFont typeface="Wingdings" panose="05000000000000000000" pitchFamily="2" charset="2"/>
              <a:buChar char="§"/>
            </a:pPr>
            <a:r>
              <a:rPr lang="en-GB" sz="2800" b="1" dirty="0" err="1" smtClean="0">
                <a:solidFill>
                  <a:schemeClr val="accent6"/>
                </a:solidFill>
              </a:rPr>
              <a:t>InfoActive</a:t>
            </a:r>
            <a:r>
              <a:rPr lang="pl-PL" sz="2800" b="1" dirty="0" smtClean="0">
                <a:solidFill>
                  <a:schemeClr val="accent6"/>
                </a:solidFill>
              </a:rPr>
              <a:t>: </a:t>
            </a:r>
            <a:r>
              <a:rPr lang="pl-PL" sz="2400" dirty="0" smtClean="0"/>
              <a:t>www.</a:t>
            </a:r>
            <a:r>
              <a:rPr lang="en-GB" sz="2400" dirty="0" smtClean="0"/>
              <a:t>infoactive.co</a:t>
            </a:r>
          </a:p>
          <a:p>
            <a:pPr>
              <a:buFont typeface="Wingdings" panose="05000000000000000000" pitchFamily="2" charset="2"/>
              <a:buChar char="§"/>
            </a:pPr>
            <a:r>
              <a:rPr lang="en-GB" sz="2800" b="1" dirty="0" smtClean="0">
                <a:solidFill>
                  <a:schemeClr val="accent6"/>
                </a:solidFill>
              </a:rPr>
              <a:t>Infogr.am</a:t>
            </a:r>
            <a:r>
              <a:rPr lang="pl-PL" sz="2800" b="1" dirty="0" smtClean="0">
                <a:solidFill>
                  <a:schemeClr val="accent6"/>
                </a:solidFill>
              </a:rPr>
              <a:t>: </a:t>
            </a:r>
            <a:r>
              <a:rPr lang="pl-PL" sz="2400" dirty="0" smtClean="0"/>
              <a:t>www.</a:t>
            </a:r>
            <a:r>
              <a:rPr lang="en-GB" sz="2400" dirty="0" smtClean="0"/>
              <a:t>infogr.am</a:t>
            </a:r>
          </a:p>
          <a:p>
            <a:pPr>
              <a:buFont typeface="Wingdings" panose="05000000000000000000" pitchFamily="2" charset="2"/>
              <a:buChar char="§"/>
            </a:pPr>
            <a:r>
              <a:rPr lang="en-GB" sz="2800" b="1" dirty="0" err="1" smtClean="0">
                <a:solidFill>
                  <a:schemeClr val="accent6"/>
                </a:solidFill>
              </a:rPr>
              <a:t>InMaps</a:t>
            </a:r>
            <a:r>
              <a:rPr lang="en-GB" sz="2800" b="1" dirty="0" smtClean="0">
                <a:solidFill>
                  <a:schemeClr val="accent6"/>
                </a:solidFill>
              </a:rPr>
              <a:t> (LinkedIn)</a:t>
            </a:r>
            <a:r>
              <a:rPr lang="pl-PL" sz="2800" b="1" dirty="0">
                <a:solidFill>
                  <a:schemeClr val="accent6"/>
                </a:solidFill>
              </a:rPr>
              <a:t>:</a:t>
            </a:r>
            <a:r>
              <a:rPr lang="pl-PL" sz="2800" b="1" dirty="0" smtClean="0">
                <a:solidFill>
                  <a:schemeClr val="accent6"/>
                </a:solidFill>
              </a:rPr>
              <a:t> </a:t>
            </a:r>
            <a:r>
              <a:rPr lang="pl-PL" sz="2400" dirty="0" smtClean="0"/>
              <a:t>www.</a:t>
            </a:r>
            <a:r>
              <a:rPr lang="en-GB" sz="2400" dirty="0" smtClean="0"/>
              <a:t>blog.linkedin.com/2011/01/24/</a:t>
            </a:r>
            <a:r>
              <a:rPr lang="en-GB" sz="2400" dirty="0" err="1" smtClean="0"/>
              <a:t>linkedin-inmaps</a:t>
            </a:r>
            <a:r>
              <a:rPr lang="en-GB" sz="2400" dirty="0" smtClean="0"/>
              <a:t>/</a:t>
            </a:r>
          </a:p>
          <a:p>
            <a:pPr>
              <a:buFont typeface="Wingdings" panose="05000000000000000000" pitchFamily="2" charset="2"/>
              <a:buChar char="§"/>
            </a:pPr>
            <a:r>
              <a:rPr lang="en-GB" sz="2800" b="1" dirty="0" smtClean="0">
                <a:solidFill>
                  <a:schemeClr val="accent6"/>
                </a:solidFill>
              </a:rPr>
              <a:t>Many Eyes</a:t>
            </a:r>
            <a:r>
              <a:rPr lang="pl-PL" sz="2800" b="1" dirty="0" smtClean="0">
                <a:solidFill>
                  <a:schemeClr val="accent6"/>
                </a:solidFill>
              </a:rPr>
              <a:t>: </a:t>
            </a:r>
            <a:r>
              <a:rPr lang="en-GB" sz="2400" dirty="0" smtClean="0"/>
              <a:t>www</a:t>
            </a:r>
            <a:r>
              <a:rPr lang="pl-PL" sz="2400" dirty="0"/>
              <a:t>.</a:t>
            </a:r>
            <a:r>
              <a:rPr lang="en-GB" sz="2400" dirty="0" smtClean="0"/>
              <a:t>958.ibm.com/software/analytics/labs/</a:t>
            </a:r>
            <a:r>
              <a:rPr lang="en-GB" sz="2400" dirty="0" err="1" smtClean="0"/>
              <a:t>manyeyes</a:t>
            </a:r>
            <a:r>
              <a:rPr lang="en-GB" sz="2400" dirty="0" smtClean="0"/>
              <a:t>/#home</a:t>
            </a:r>
          </a:p>
          <a:p>
            <a:pPr>
              <a:buFont typeface="Wingdings" panose="05000000000000000000" pitchFamily="2" charset="2"/>
              <a:buChar char="§"/>
            </a:pPr>
            <a:r>
              <a:rPr lang="en-GB" sz="2800" b="1" dirty="0" err="1" smtClean="0">
                <a:solidFill>
                  <a:schemeClr val="accent6"/>
                </a:solidFill>
              </a:rPr>
              <a:t>NoDeXL</a:t>
            </a:r>
            <a:r>
              <a:rPr lang="pl-PL" sz="2800" b="1" dirty="0" smtClean="0">
                <a:solidFill>
                  <a:schemeClr val="accent6"/>
                </a:solidFill>
              </a:rPr>
              <a:t>: </a:t>
            </a:r>
            <a:r>
              <a:rPr lang="pl-PL" sz="2400" dirty="0" smtClean="0"/>
              <a:t>www.</a:t>
            </a:r>
            <a:r>
              <a:rPr lang="en-GB" sz="2400" dirty="0" smtClean="0"/>
              <a:t>nodexl.codeplex.com</a:t>
            </a: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88185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548680"/>
            <a:ext cx="8568952" cy="5328592"/>
          </a:xfrm>
        </p:spPr>
        <p:txBody>
          <a:bodyPr>
            <a:noAutofit/>
          </a:bodyPr>
          <a:lstStyle/>
          <a:p>
            <a:pPr marL="0" indent="0" algn="just">
              <a:buNone/>
            </a:pPr>
            <a:r>
              <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Ten years ago the youth</a:t>
            </a:r>
            <a:r>
              <a:rPr lang="pl-PL"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 club</a:t>
            </a:r>
            <a:r>
              <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 or ‘the street corner’ or ‘the park’ might have been the answer. Today it</a:t>
            </a:r>
            <a:r>
              <a:rPr lang="pl-PL"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 </a:t>
            </a:r>
            <a:r>
              <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is just as likely to be </a:t>
            </a:r>
            <a:r>
              <a:rPr lang="en-GB" sz="2400" b="1"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ONLINE</a:t>
            </a:r>
            <a:r>
              <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a:t>
            </a:r>
          </a:p>
          <a:p>
            <a:pPr marL="0" indent="0" algn="just">
              <a:buNone/>
            </a:pPr>
            <a:endPar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endParaRPr>
          </a:p>
          <a:p>
            <a:pPr marL="0" indent="0" algn="just">
              <a:buNone/>
            </a:pPr>
            <a:r>
              <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Digital technology has created some golden opportunities for youth work practitioners</a:t>
            </a:r>
            <a:r>
              <a:rPr lang="pl-PL"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rPr>
              <a:t>:</a:t>
            </a:r>
            <a:endParaRPr lang="en-GB" sz="2200" dirty="0" smtClean="0">
              <a:solidFill>
                <a:schemeClr val="accent6"/>
              </a:solidFill>
              <a:latin typeface="Segoe UI" panose="020B0502040204020203" pitchFamily="34" charset="0"/>
              <a:ea typeface="Tahoma" panose="020B0604030504040204" pitchFamily="34" charset="0"/>
              <a:cs typeface="Segoe UI" panose="020B0502040204020203" pitchFamily="34" charset="0"/>
            </a:endParaRP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to promote specific events, training and volunteering opportunities and activities for young</a:t>
            </a:r>
            <a:r>
              <a:rPr lang="pl-PL" sz="2200" dirty="0" smtClean="0">
                <a:latin typeface="Segoe UI" panose="020B0502040204020203" pitchFamily="34" charset="0"/>
                <a:ea typeface="Tahoma" panose="020B0604030504040204" pitchFamily="34" charset="0"/>
                <a:cs typeface="Segoe UI" panose="020B0502040204020203" pitchFamily="34" charset="0"/>
              </a:rPr>
              <a:t> </a:t>
            </a:r>
            <a:r>
              <a:rPr lang="en-GB" sz="2200" dirty="0" smtClean="0">
                <a:latin typeface="Segoe UI" panose="020B0502040204020203" pitchFamily="34" charset="0"/>
                <a:ea typeface="Tahoma" panose="020B0604030504040204" pitchFamily="34" charset="0"/>
                <a:cs typeface="Segoe UI" panose="020B0502040204020203" pitchFamily="34" charset="0"/>
              </a:rPr>
              <a:t>people</a:t>
            </a: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to drive up attendance and attract new members</a:t>
            </a: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to engage with young people who may or may not already access youth provision</a:t>
            </a: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to create an identity for your organisation online</a:t>
            </a: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greater visibility, through videos and photos of what actually happens in your organisation</a:t>
            </a: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943340"/>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589240"/>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05264"/>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733256"/>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44302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85800"/>
            <a:ext cx="8229600" cy="1143000"/>
          </a:xfrm>
        </p:spPr>
        <p:txBody>
          <a:bodyPr>
            <a:normAutofit fontScale="90000"/>
          </a:bodyPr>
          <a:lstStyle/>
          <a:p>
            <a:r>
              <a:rPr lang="en-GB" dirty="0" smtClean="0"/>
              <a:t>IMAGE GALLERIES AND EDITING TOOLS</a:t>
            </a:r>
            <a:br>
              <a:rPr lang="en-GB" dirty="0" smtClean="0"/>
            </a:br>
            <a:endParaRPr lang="en-GB" dirty="0"/>
          </a:p>
        </p:txBody>
      </p:sp>
      <p:sp>
        <p:nvSpPr>
          <p:cNvPr id="3" name="Symbol zastępczy zawartości 2"/>
          <p:cNvSpPr>
            <a:spLocks noGrp="1"/>
          </p:cNvSpPr>
          <p:nvPr>
            <p:ph idx="1"/>
          </p:nvPr>
        </p:nvSpPr>
        <p:spPr>
          <a:xfrm>
            <a:off x="251520" y="1639341"/>
            <a:ext cx="8640960" cy="4525963"/>
          </a:xfrm>
        </p:spPr>
        <p:txBody>
          <a:bodyPr>
            <a:normAutofit/>
          </a:bodyPr>
          <a:lstStyle/>
          <a:p>
            <a:pPr>
              <a:buFont typeface="Wingdings" panose="05000000000000000000" pitchFamily="2" charset="2"/>
              <a:buChar char="§"/>
            </a:pPr>
            <a:r>
              <a:rPr lang="en-GB" b="1" dirty="0">
                <a:solidFill>
                  <a:schemeClr val="accent6"/>
                </a:solidFill>
              </a:rPr>
              <a:t>Flickr</a:t>
            </a:r>
            <a:r>
              <a:rPr lang="pl-PL" b="1" dirty="0">
                <a:solidFill>
                  <a:schemeClr val="accent6"/>
                </a:solidFill>
              </a:rPr>
              <a:t>: </a:t>
            </a:r>
            <a:r>
              <a:rPr lang="en-GB" sz="2800" dirty="0" smtClean="0"/>
              <a:t>www.flickr.com/creativecommons</a:t>
            </a:r>
            <a:endParaRPr lang="pl-PL" sz="2800" dirty="0" smtClean="0"/>
          </a:p>
          <a:p>
            <a:pPr>
              <a:buFont typeface="Wingdings" panose="05000000000000000000" pitchFamily="2" charset="2"/>
              <a:buChar char="§"/>
            </a:pPr>
            <a:r>
              <a:rPr lang="en-GB" b="1" dirty="0" err="1" smtClean="0">
                <a:solidFill>
                  <a:schemeClr val="accent6"/>
                </a:solidFill>
              </a:rPr>
              <a:t>Autre</a:t>
            </a:r>
            <a:r>
              <a:rPr lang="en-GB" b="1" dirty="0" smtClean="0">
                <a:solidFill>
                  <a:schemeClr val="accent6"/>
                </a:solidFill>
              </a:rPr>
              <a:t> </a:t>
            </a:r>
            <a:r>
              <a:rPr lang="en-GB" b="1" dirty="0" err="1" smtClean="0">
                <a:solidFill>
                  <a:schemeClr val="accent6"/>
                </a:solidFill>
              </a:rPr>
              <a:t>planète</a:t>
            </a:r>
            <a:r>
              <a:rPr lang="pl-PL" b="1" dirty="0" smtClean="0">
                <a:solidFill>
                  <a:schemeClr val="accent6"/>
                </a:solidFill>
              </a:rPr>
              <a:t>: </a:t>
            </a:r>
            <a:r>
              <a:rPr lang="en-GB" sz="2800" dirty="0" smtClean="0"/>
              <a:t>www.autreplanete.com/ap-social-media-image-maker</a:t>
            </a:r>
          </a:p>
          <a:p>
            <a:pPr>
              <a:buFont typeface="Wingdings" panose="05000000000000000000" pitchFamily="2" charset="2"/>
              <a:buChar char="§"/>
            </a:pPr>
            <a:r>
              <a:rPr lang="en-GB" b="1" dirty="0" err="1" smtClean="0">
                <a:solidFill>
                  <a:schemeClr val="accent6"/>
                </a:solidFill>
              </a:rPr>
              <a:t>PicMark</a:t>
            </a:r>
            <a:r>
              <a:rPr lang="pl-PL" b="1" dirty="0" smtClean="0">
                <a:solidFill>
                  <a:schemeClr val="accent6"/>
                </a:solidFill>
              </a:rPr>
              <a:t>: </a:t>
            </a:r>
            <a:r>
              <a:rPr lang="en-GB" sz="2800" dirty="0" smtClean="0"/>
              <a:t>www.picmark.co</a:t>
            </a:r>
          </a:p>
          <a:p>
            <a:pPr>
              <a:buFont typeface="Wingdings" panose="05000000000000000000" pitchFamily="2" charset="2"/>
              <a:buChar char="§"/>
            </a:pPr>
            <a:r>
              <a:rPr lang="en-GB" b="1" dirty="0" err="1" smtClean="0">
                <a:solidFill>
                  <a:schemeClr val="accent6"/>
                </a:solidFill>
              </a:rPr>
              <a:t>PicMonkey</a:t>
            </a:r>
            <a:r>
              <a:rPr lang="pl-PL" b="1" dirty="0" smtClean="0">
                <a:solidFill>
                  <a:schemeClr val="accent6"/>
                </a:solidFill>
              </a:rPr>
              <a:t>: </a:t>
            </a:r>
            <a:r>
              <a:rPr lang="en-GB" sz="2800" dirty="0" smtClean="0"/>
              <a:t>www.picmonkey.com</a:t>
            </a:r>
          </a:p>
          <a:p>
            <a:pPr>
              <a:buFont typeface="Wingdings" panose="05000000000000000000" pitchFamily="2" charset="2"/>
              <a:buChar char="§"/>
            </a:pPr>
            <a:r>
              <a:rPr lang="en-GB" b="1" dirty="0" smtClean="0">
                <a:solidFill>
                  <a:schemeClr val="accent6"/>
                </a:solidFill>
              </a:rPr>
              <a:t>The Noun Project</a:t>
            </a:r>
            <a:r>
              <a:rPr lang="pl-PL" b="1" dirty="0" smtClean="0">
                <a:solidFill>
                  <a:schemeClr val="accent6"/>
                </a:solidFill>
              </a:rPr>
              <a:t>: </a:t>
            </a:r>
            <a:r>
              <a:rPr lang="pl-PL" sz="2800" dirty="0" smtClean="0"/>
              <a:t>www.</a:t>
            </a:r>
            <a:r>
              <a:rPr lang="en-GB" sz="2800" dirty="0" smtClean="0"/>
              <a:t>thenounproject.com</a:t>
            </a:r>
          </a:p>
          <a:p>
            <a:pPr>
              <a:buFont typeface="Wingdings" panose="05000000000000000000" pitchFamily="2" charset="2"/>
              <a:buChar char="§"/>
            </a:pPr>
            <a:r>
              <a:rPr lang="en-GB" b="1" dirty="0" smtClean="0">
                <a:solidFill>
                  <a:schemeClr val="accent6"/>
                </a:solidFill>
              </a:rPr>
              <a:t>Timeline Slicer</a:t>
            </a:r>
            <a:r>
              <a:rPr lang="pl-PL" b="1" dirty="0" smtClean="0">
                <a:solidFill>
                  <a:schemeClr val="accent6"/>
                </a:solidFill>
              </a:rPr>
              <a:t>: </a:t>
            </a:r>
            <a:r>
              <a:rPr lang="pl-PL" sz="2800" dirty="0" smtClean="0"/>
              <a:t>www.</a:t>
            </a:r>
            <a:r>
              <a:rPr lang="en-GB" sz="2800" dirty="0" smtClean="0"/>
              <a:t>timelineslicer.com</a:t>
            </a:r>
            <a:endParaRPr lang="en-GB" sz="2800" dirty="0"/>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31478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41784"/>
            <a:ext cx="8229600" cy="1143000"/>
          </a:xfrm>
        </p:spPr>
        <p:txBody>
          <a:bodyPr>
            <a:noAutofit/>
          </a:bodyPr>
          <a:lstStyle/>
          <a:p>
            <a:r>
              <a:rPr lang="en-GB" sz="4000" dirty="0" smtClean="0"/>
              <a:t>LINK SHORTENERS</a:t>
            </a:r>
            <a:br>
              <a:rPr lang="en-GB" sz="4000" dirty="0" smtClean="0"/>
            </a:br>
            <a:endParaRPr lang="en-GB" sz="4000" dirty="0"/>
          </a:p>
        </p:txBody>
      </p:sp>
      <p:sp>
        <p:nvSpPr>
          <p:cNvPr id="3" name="Symbol zastępczy zawartości 2"/>
          <p:cNvSpPr>
            <a:spLocks noGrp="1"/>
          </p:cNvSpPr>
          <p:nvPr>
            <p:ph idx="1"/>
          </p:nvPr>
        </p:nvSpPr>
        <p:spPr>
          <a:xfrm>
            <a:off x="457200" y="1052736"/>
            <a:ext cx="8229600" cy="1872208"/>
          </a:xfrm>
        </p:spPr>
        <p:txBody>
          <a:bodyPr>
            <a:normAutofit/>
          </a:bodyPr>
          <a:lstStyle/>
          <a:p>
            <a:pPr>
              <a:buFont typeface="Wingdings" panose="05000000000000000000" pitchFamily="2" charset="2"/>
              <a:buChar char="§"/>
            </a:pPr>
            <a:r>
              <a:rPr lang="en-GB" sz="2800" b="1" dirty="0" smtClean="0">
                <a:solidFill>
                  <a:schemeClr val="accent6"/>
                </a:solidFill>
              </a:rPr>
              <a:t>Bit.ly</a:t>
            </a:r>
            <a:r>
              <a:rPr lang="pl-PL" sz="2800" b="1" dirty="0" smtClean="0">
                <a:solidFill>
                  <a:schemeClr val="accent6"/>
                </a:solidFill>
              </a:rPr>
              <a:t>: </a:t>
            </a:r>
            <a:r>
              <a:rPr lang="pl-PL" sz="2400" dirty="0" smtClean="0"/>
              <a:t>www.</a:t>
            </a:r>
            <a:r>
              <a:rPr lang="en-GB" sz="2400" dirty="0" smtClean="0"/>
              <a:t>bitly.com</a:t>
            </a:r>
            <a:endParaRPr lang="en-GB" sz="2800" dirty="0" smtClean="0"/>
          </a:p>
          <a:p>
            <a:pPr>
              <a:buFont typeface="Wingdings" panose="05000000000000000000" pitchFamily="2" charset="2"/>
              <a:buChar char="§"/>
            </a:pPr>
            <a:r>
              <a:rPr lang="en-GB" sz="2800" b="1" dirty="0" smtClean="0">
                <a:solidFill>
                  <a:schemeClr val="accent6"/>
                </a:solidFill>
              </a:rPr>
              <a:t>Goo.gl</a:t>
            </a:r>
            <a:r>
              <a:rPr lang="pl-PL" sz="2800" b="1" dirty="0" smtClean="0">
                <a:solidFill>
                  <a:schemeClr val="accent6"/>
                </a:solidFill>
              </a:rPr>
              <a:t>: </a:t>
            </a:r>
            <a:r>
              <a:rPr lang="pl-PL" sz="2400" dirty="0" smtClean="0"/>
              <a:t>www.</a:t>
            </a:r>
            <a:r>
              <a:rPr lang="en-GB" sz="2400" dirty="0" smtClean="0"/>
              <a:t>goo.gl</a:t>
            </a:r>
          </a:p>
          <a:p>
            <a:pPr>
              <a:buFont typeface="Wingdings" panose="05000000000000000000" pitchFamily="2" charset="2"/>
              <a:buChar char="§"/>
            </a:pPr>
            <a:r>
              <a:rPr lang="en-GB" sz="2800" b="1" dirty="0" smtClean="0">
                <a:solidFill>
                  <a:schemeClr val="accent6"/>
                </a:solidFill>
              </a:rPr>
              <a:t>Ow.ly</a:t>
            </a:r>
            <a:r>
              <a:rPr lang="pl-PL" sz="2800" b="1" dirty="0" smtClean="0">
                <a:solidFill>
                  <a:schemeClr val="accent6"/>
                </a:solidFill>
              </a:rPr>
              <a:t>: </a:t>
            </a:r>
            <a:r>
              <a:rPr lang="pl-PL" sz="2400" dirty="0" smtClean="0"/>
              <a:t>www.</a:t>
            </a:r>
            <a:r>
              <a:rPr lang="en-GB" sz="2400" dirty="0" smtClean="0"/>
              <a:t>ow.ly/</a:t>
            </a:r>
            <a:r>
              <a:rPr lang="en-GB" sz="2400" dirty="0" err="1" smtClean="0"/>
              <a:t>url</a:t>
            </a:r>
            <a:r>
              <a:rPr lang="en-GB" sz="2400" dirty="0" smtClean="0"/>
              <a:t>/shorten-</a:t>
            </a:r>
            <a:r>
              <a:rPr lang="en-GB" sz="2400" dirty="0" err="1" smtClean="0"/>
              <a:t>url</a:t>
            </a:r>
            <a:endParaRPr lang="en-GB" sz="2400" dirty="0" smtClean="0"/>
          </a:p>
          <a:p>
            <a:pPr>
              <a:buFont typeface="Wingdings" panose="05000000000000000000" pitchFamily="2" charset="2"/>
              <a:buChar char="§"/>
            </a:pPr>
            <a:endParaRPr lang="pl-PL" sz="2800" dirty="0" smtClean="0"/>
          </a:p>
          <a:p>
            <a:pPr>
              <a:buFont typeface="Wingdings" panose="05000000000000000000" pitchFamily="2" charset="2"/>
              <a:buChar char="§"/>
            </a:pPr>
            <a:endParaRPr lang="pl-PL" sz="2800" dirty="0" smtClean="0"/>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
        <p:nvSpPr>
          <p:cNvPr id="8" name="Tytuł 1"/>
          <p:cNvSpPr txBox="1">
            <a:spLocks/>
          </p:cNvSpPr>
          <p:nvPr/>
        </p:nvSpPr>
        <p:spPr>
          <a:xfrm>
            <a:off x="467544" y="2996952"/>
            <a:ext cx="849694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GLOBAL PETITION PLATFORMS</a:t>
            </a:r>
            <a:endParaRPr lang="en-GB" sz="4000" dirty="0"/>
          </a:p>
        </p:txBody>
      </p:sp>
      <p:sp>
        <p:nvSpPr>
          <p:cNvPr id="10" name="pole tekstowe 9"/>
          <p:cNvSpPr txBox="1"/>
          <p:nvPr/>
        </p:nvSpPr>
        <p:spPr>
          <a:xfrm>
            <a:off x="374848" y="4005064"/>
            <a:ext cx="8229600" cy="1661993"/>
          </a:xfrm>
          <a:prstGeom prst="rect">
            <a:avLst/>
          </a:prstGeom>
          <a:noFill/>
        </p:spPr>
        <p:txBody>
          <a:bodyPr wrap="square" rtlCol="0">
            <a:spAutoFit/>
          </a:bodyPr>
          <a:lstStyle/>
          <a:p>
            <a:pPr marL="457200" indent="-457200">
              <a:buFont typeface="Wingdings" panose="05000000000000000000" pitchFamily="2" charset="2"/>
              <a:buChar char="§"/>
            </a:pPr>
            <a:r>
              <a:rPr lang="en-GB" sz="2800" b="1" dirty="0" err="1" smtClean="0">
                <a:solidFill>
                  <a:schemeClr val="accent6"/>
                </a:solidFill>
              </a:rPr>
              <a:t>Avaaz</a:t>
            </a:r>
            <a:r>
              <a:rPr lang="pl-PL" sz="2800" b="1" dirty="0" smtClean="0">
                <a:solidFill>
                  <a:schemeClr val="accent6"/>
                </a:solidFill>
              </a:rPr>
              <a:t>: </a:t>
            </a:r>
            <a:r>
              <a:rPr lang="en-GB" sz="2400" dirty="0" smtClean="0"/>
              <a:t>www.avaaz.org</a:t>
            </a:r>
            <a:endParaRPr lang="en-GB" sz="2400" dirty="0"/>
          </a:p>
          <a:p>
            <a:pPr marL="457200" indent="-457200">
              <a:buFont typeface="Wingdings" panose="05000000000000000000" pitchFamily="2" charset="2"/>
              <a:buChar char="§"/>
            </a:pPr>
            <a:r>
              <a:rPr lang="en-GB" sz="2800" b="1" dirty="0" smtClean="0">
                <a:solidFill>
                  <a:schemeClr val="accent6"/>
                </a:solidFill>
              </a:rPr>
              <a:t>Change</a:t>
            </a:r>
            <a:r>
              <a:rPr lang="pl-PL" sz="2800" b="1" dirty="0" smtClean="0">
                <a:solidFill>
                  <a:schemeClr val="accent6"/>
                </a:solidFill>
              </a:rPr>
              <a:t>: </a:t>
            </a:r>
            <a:r>
              <a:rPr lang="en-GB" sz="2400" dirty="0" smtClean="0"/>
              <a:t>www.change.org</a:t>
            </a:r>
            <a:endParaRPr lang="en-GB" sz="2400" dirty="0"/>
          </a:p>
          <a:p>
            <a:pPr marL="457200" indent="-457200">
              <a:buFont typeface="Wingdings" panose="05000000000000000000" pitchFamily="2" charset="2"/>
              <a:buChar char="§"/>
            </a:pPr>
            <a:r>
              <a:rPr lang="en-GB" sz="2800" b="1" dirty="0" smtClean="0">
                <a:solidFill>
                  <a:schemeClr val="accent6"/>
                </a:solidFill>
              </a:rPr>
              <a:t>Thunderclap</a:t>
            </a:r>
            <a:r>
              <a:rPr lang="pl-PL" sz="2800" b="1" dirty="0" smtClean="0">
                <a:solidFill>
                  <a:schemeClr val="accent6"/>
                </a:solidFill>
              </a:rPr>
              <a:t>: </a:t>
            </a:r>
            <a:r>
              <a:rPr lang="en-GB" sz="2400" dirty="0" smtClean="0"/>
              <a:t>www.thunderclap.it</a:t>
            </a:r>
            <a:r>
              <a:rPr lang="en-GB" sz="2400" dirty="0"/>
              <a:t>/?locale=en</a:t>
            </a:r>
          </a:p>
          <a:p>
            <a:pPr marL="285750" indent="-285750">
              <a:buFont typeface="Wingdings" panose="05000000000000000000" pitchFamily="2" charset="2"/>
              <a:buChar char="§"/>
            </a:pPr>
            <a:endParaRPr lang="en-GB" dirty="0"/>
          </a:p>
        </p:txBody>
      </p:sp>
    </p:spTree>
    <p:extLst>
      <p:ext uri="{BB962C8B-B14F-4D97-AF65-F5344CB8AC3E}">
        <p14:creationId xmlns:p14="http://schemas.microsoft.com/office/powerpoint/2010/main" val="3154386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20688"/>
            <a:ext cx="8229600" cy="1143000"/>
          </a:xfrm>
        </p:spPr>
        <p:txBody>
          <a:bodyPr>
            <a:normAutofit fontScale="90000"/>
          </a:bodyPr>
          <a:lstStyle/>
          <a:p>
            <a:r>
              <a:rPr lang="en-GB" dirty="0"/>
              <a:t>GLOBAL DONATION AND FUNDRAISING TOOLS</a:t>
            </a:r>
            <a:br>
              <a:rPr lang="en-GB" dirty="0"/>
            </a:br>
            <a:endParaRPr lang="en-GB" dirty="0"/>
          </a:p>
        </p:txBody>
      </p:sp>
      <p:sp>
        <p:nvSpPr>
          <p:cNvPr id="4" name="Tytuł 1"/>
          <p:cNvSpPr txBox="1">
            <a:spLocks/>
          </p:cNvSpPr>
          <p:nvPr/>
        </p:nvSpPr>
        <p:spPr>
          <a:xfrm>
            <a:off x="107504" y="3573016"/>
            <a:ext cx="90364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5" name="pole tekstowe 4"/>
          <p:cNvSpPr txBox="1"/>
          <p:nvPr/>
        </p:nvSpPr>
        <p:spPr>
          <a:xfrm>
            <a:off x="899592" y="1380832"/>
            <a:ext cx="7416824" cy="3416320"/>
          </a:xfrm>
          <a:prstGeom prst="rect">
            <a:avLst/>
          </a:prstGeom>
          <a:noFill/>
        </p:spPr>
        <p:txBody>
          <a:bodyPr wrap="square" rtlCol="0">
            <a:spAutoFit/>
          </a:bodyPr>
          <a:lstStyle/>
          <a:p>
            <a:pPr marL="342900" indent="-342900">
              <a:buFont typeface="Wingdings" panose="05000000000000000000" pitchFamily="2" charset="2"/>
              <a:buChar char="§"/>
            </a:pPr>
            <a:endParaRPr lang="en-GB" sz="2800" dirty="0"/>
          </a:p>
          <a:p>
            <a:pPr marL="342900" indent="-342900">
              <a:buFont typeface="Wingdings" panose="05000000000000000000" pitchFamily="2" charset="2"/>
              <a:buChar char="§"/>
            </a:pPr>
            <a:r>
              <a:rPr lang="en-GB" sz="3200" b="1" dirty="0" err="1" smtClean="0">
                <a:solidFill>
                  <a:schemeClr val="accent6"/>
                </a:solidFill>
              </a:rPr>
              <a:t>Ammado</a:t>
            </a:r>
            <a:r>
              <a:rPr lang="pl-PL" sz="3200" b="1" dirty="0" smtClean="0">
                <a:solidFill>
                  <a:schemeClr val="accent6"/>
                </a:solidFill>
              </a:rPr>
              <a:t>: </a:t>
            </a:r>
            <a:r>
              <a:rPr lang="en-GB" sz="2800" dirty="0" smtClean="0"/>
              <a:t>www.ammado.com</a:t>
            </a:r>
            <a:endParaRPr lang="en-GB" sz="2800" dirty="0"/>
          </a:p>
          <a:p>
            <a:pPr marL="342900" indent="-342900">
              <a:buFont typeface="Wingdings" panose="05000000000000000000" pitchFamily="2" charset="2"/>
              <a:buChar char="§"/>
            </a:pPr>
            <a:r>
              <a:rPr lang="en-GB" sz="3200" b="1" dirty="0" err="1" smtClean="0">
                <a:solidFill>
                  <a:schemeClr val="accent6"/>
                </a:solidFill>
              </a:rPr>
              <a:t>CauseVox</a:t>
            </a:r>
            <a:r>
              <a:rPr lang="pl-PL" sz="3200" b="1" dirty="0" smtClean="0">
                <a:solidFill>
                  <a:schemeClr val="accent6"/>
                </a:solidFill>
              </a:rPr>
              <a:t>: </a:t>
            </a:r>
            <a:r>
              <a:rPr lang="en-GB" sz="2800" dirty="0" smtClean="0"/>
              <a:t>www.causevox.com</a:t>
            </a:r>
            <a:endParaRPr lang="en-GB" sz="2800" dirty="0"/>
          </a:p>
          <a:p>
            <a:pPr marL="342900" indent="-342900">
              <a:buFont typeface="Wingdings" panose="05000000000000000000" pitchFamily="2" charset="2"/>
              <a:buChar char="§"/>
            </a:pPr>
            <a:r>
              <a:rPr lang="en-GB" sz="3200" b="1" dirty="0" err="1" smtClean="0">
                <a:solidFill>
                  <a:schemeClr val="accent6"/>
                </a:solidFill>
              </a:rPr>
              <a:t>Fundly</a:t>
            </a:r>
            <a:r>
              <a:rPr lang="pl-PL" sz="3200" b="1" dirty="0" smtClean="0">
                <a:solidFill>
                  <a:schemeClr val="accent6"/>
                </a:solidFill>
              </a:rPr>
              <a:t>: </a:t>
            </a:r>
            <a:r>
              <a:rPr lang="pl-PL" sz="2800" dirty="0" smtClean="0"/>
              <a:t>www.</a:t>
            </a:r>
            <a:r>
              <a:rPr lang="en-GB" sz="2800" dirty="0" smtClean="0"/>
              <a:t>fundly.com</a:t>
            </a:r>
            <a:endParaRPr lang="en-GB" sz="2800" dirty="0"/>
          </a:p>
          <a:p>
            <a:pPr marL="342900" indent="-342900">
              <a:buFont typeface="Wingdings" panose="05000000000000000000" pitchFamily="2" charset="2"/>
              <a:buChar char="§"/>
            </a:pPr>
            <a:r>
              <a:rPr lang="en-GB" sz="3200" b="1" dirty="0">
                <a:solidFill>
                  <a:schemeClr val="accent6"/>
                </a:solidFill>
              </a:rPr>
              <a:t>Global </a:t>
            </a:r>
            <a:r>
              <a:rPr lang="en-GB" sz="3200" b="1" dirty="0" smtClean="0">
                <a:solidFill>
                  <a:schemeClr val="accent6"/>
                </a:solidFill>
              </a:rPr>
              <a:t>Giving</a:t>
            </a:r>
            <a:r>
              <a:rPr lang="pl-PL" sz="3200" b="1" dirty="0" smtClean="0">
                <a:solidFill>
                  <a:schemeClr val="accent6"/>
                </a:solidFill>
              </a:rPr>
              <a:t>: </a:t>
            </a:r>
            <a:r>
              <a:rPr lang="en-GB" sz="2800" dirty="0" smtClean="0"/>
              <a:t>www.globalgiving.org</a:t>
            </a:r>
            <a:endParaRPr lang="en-GB" sz="2800" dirty="0"/>
          </a:p>
          <a:p>
            <a:pPr marL="342900" indent="-342900">
              <a:buFont typeface="Wingdings" panose="05000000000000000000" pitchFamily="2" charset="2"/>
              <a:buChar char="§"/>
            </a:pPr>
            <a:r>
              <a:rPr lang="en-GB" sz="3200" b="1" dirty="0" err="1" smtClean="0">
                <a:solidFill>
                  <a:schemeClr val="accent6"/>
                </a:solidFill>
              </a:rPr>
              <a:t>Indiegogo</a:t>
            </a:r>
            <a:r>
              <a:rPr lang="pl-PL" sz="3200" b="1" dirty="0" smtClean="0">
                <a:solidFill>
                  <a:schemeClr val="accent6"/>
                </a:solidFill>
              </a:rPr>
              <a:t>: </a:t>
            </a:r>
            <a:r>
              <a:rPr lang="en-GB" sz="2800" dirty="0" smtClean="0"/>
              <a:t>www.indiegogo.com</a:t>
            </a:r>
            <a:endParaRPr lang="en-GB" sz="2800" dirty="0"/>
          </a:p>
          <a:p>
            <a:pPr marL="342900" indent="-342900">
              <a:buFont typeface="Wingdings" panose="05000000000000000000" pitchFamily="2" charset="2"/>
              <a:buChar char="§"/>
            </a:pPr>
            <a:endParaRPr lang="en-GB" sz="2800" dirty="0"/>
          </a:p>
        </p:txBody>
      </p:sp>
      <p:pic>
        <p:nvPicPr>
          <p:cNvPr id="6"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9" name="Łącznik prostoliniowy 8"/>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93902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99392"/>
            <a:ext cx="8712968" cy="1143000"/>
          </a:xfrm>
        </p:spPr>
        <p:txBody>
          <a:bodyPr>
            <a:normAutofit/>
          </a:bodyPr>
          <a:lstStyle/>
          <a:p>
            <a:r>
              <a:rPr lang="en-GB" dirty="0" smtClean="0">
                <a:solidFill>
                  <a:schemeClr val="bg1"/>
                </a:solidFill>
              </a:rPr>
              <a:t>Thank you for your attention!</a:t>
            </a:r>
            <a:endParaRPr lang="en-GB" dirty="0">
              <a:solidFill>
                <a:schemeClr val="bg1"/>
              </a:solidFill>
            </a:endParaRPr>
          </a:p>
        </p:txBody>
      </p:sp>
      <p:pic>
        <p:nvPicPr>
          <p:cNvPr id="2050" name="Picture 2" descr="C:\Users\Właściciel\Desktop\CET Stay tuned online\Materials\Guy with social media.png"/>
          <p:cNvPicPr>
            <a:picLocks noChangeAspect="1" noChangeArrowheads="1"/>
          </p:cNvPicPr>
          <p:nvPr/>
        </p:nvPicPr>
        <p:blipFill>
          <a:blip r:embed="rId2">
            <a:clrChange>
              <a:clrFrom>
                <a:srgbClr val="31C2E4"/>
              </a:clrFrom>
              <a:clrTo>
                <a:srgbClr val="31C2E4">
                  <a:alpha val="0"/>
                </a:srgbClr>
              </a:clrTo>
            </a:clrChange>
            <a:extLst>
              <a:ext uri="{28A0092B-C50C-407E-A947-70E740481C1C}">
                <a14:useLocalDpi xmlns:a14="http://schemas.microsoft.com/office/drawing/2010/main" val="0"/>
              </a:ext>
            </a:extLst>
          </a:blip>
          <a:srcRect/>
          <a:stretch>
            <a:fillRect/>
          </a:stretch>
        </p:blipFill>
        <p:spPr bwMode="auto">
          <a:xfrm>
            <a:off x="-232496" y="1268760"/>
            <a:ext cx="5929367" cy="55806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łaściciel\Desktop\CET Stay tuned online\Materials\Like, tweet, shar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4293096"/>
            <a:ext cx="410161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łaściciel\Desktop\CET Stay tuned online\Materials\sharing_is_caring-01.png"/>
          <p:cNvPicPr>
            <a:picLocks noChangeAspect="1" noChangeArrowheads="1"/>
          </p:cNvPicPr>
          <p:nvPr/>
        </p:nvPicPr>
        <p:blipFill>
          <a:blip r:embed="rId4">
            <a:clrChange>
              <a:clrFrom>
                <a:srgbClr val="138EAA"/>
              </a:clrFrom>
              <a:clrTo>
                <a:srgbClr val="138EAA">
                  <a:alpha val="0"/>
                </a:srgbClr>
              </a:clrTo>
            </a:clrChange>
            <a:extLst>
              <a:ext uri="{28A0092B-C50C-407E-A947-70E740481C1C}">
                <a14:useLocalDpi xmlns:a14="http://schemas.microsoft.com/office/drawing/2010/main" val="0"/>
              </a:ext>
            </a:extLst>
          </a:blip>
          <a:srcRect/>
          <a:stretch>
            <a:fillRect/>
          </a:stretch>
        </p:blipFill>
        <p:spPr bwMode="auto">
          <a:xfrm>
            <a:off x="5319181" y="1050326"/>
            <a:ext cx="3645307" cy="216265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940152" y="3717032"/>
            <a:ext cx="3248838" cy="553998"/>
          </a:xfrm>
          <a:prstGeom prst="rect">
            <a:avLst/>
          </a:prstGeom>
          <a:noFill/>
        </p:spPr>
        <p:txBody>
          <a:bodyPr wrap="none" rtlCol="0">
            <a:spAutoFit/>
          </a:bodyPr>
          <a:lstStyle/>
          <a:p>
            <a:r>
              <a:rPr lang="pl-PL" sz="3000" b="1" dirty="0" err="1" smtClean="0">
                <a:solidFill>
                  <a:schemeClr val="bg1"/>
                </a:solidFill>
                <a:ea typeface="Open Sans" panose="020B0606030504020204" pitchFamily="34" charset="0"/>
                <a:cs typeface="Open Sans" panose="020B0606030504020204" pitchFamily="34" charset="0"/>
              </a:rPr>
              <a:t>StayTunedOnline</a:t>
            </a:r>
            <a:endParaRPr lang="en-GB" sz="3000" b="1" dirty="0">
              <a:solidFill>
                <a:schemeClr val="bg1"/>
              </a:solidFill>
              <a:ea typeface="Open Sans" panose="020B0606030504020204" pitchFamily="34" charset="0"/>
              <a:cs typeface="Open Sans" panose="020B0606030504020204" pitchFamily="34" charset="0"/>
            </a:endParaRPr>
          </a:p>
        </p:txBody>
      </p:sp>
      <p:sp>
        <p:nvSpPr>
          <p:cNvPr id="3" name="pole tekstowe 2"/>
          <p:cNvSpPr txBox="1"/>
          <p:nvPr/>
        </p:nvSpPr>
        <p:spPr>
          <a:xfrm>
            <a:off x="5364088" y="3429000"/>
            <a:ext cx="665567" cy="1107996"/>
          </a:xfrm>
          <a:prstGeom prst="rect">
            <a:avLst/>
          </a:prstGeom>
          <a:noFill/>
        </p:spPr>
        <p:txBody>
          <a:bodyPr wrap="none" rtlCol="0">
            <a:spAutoFit/>
          </a:bodyPr>
          <a:lstStyle/>
          <a:p>
            <a:r>
              <a:rPr lang="pl-PL" sz="6600" b="1" dirty="0">
                <a:solidFill>
                  <a:srgbClr val="FFFF00"/>
                </a:solidFill>
                <a:latin typeface="Showcard Gothic" panose="04020904020102020604" pitchFamily="82" charset="0"/>
              </a:rPr>
              <a:t>#</a:t>
            </a:r>
            <a:endParaRPr lang="en-GB" sz="6600" dirty="0">
              <a:latin typeface="Showcard Gothic" panose="04020904020102020604" pitchFamily="82" charset="0"/>
            </a:endParaRPr>
          </a:p>
        </p:txBody>
      </p:sp>
    </p:spTree>
    <p:extLst>
      <p:ext uri="{BB962C8B-B14F-4D97-AF65-F5344CB8AC3E}">
        <p14:creationId xmlns:p14="http://schemas.microsoft.com/office/powerpoint/2010/main" val="2285725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20688"/>
            <a:ext cx="8229600" cy="1143000"/>
          </a:xfrm>
        </p:spPr>
        <p:txBody>
          <a:bodyPr>
            <a:normAutofit fontScale="90000"/>
          </a:bodyPr>
          <a:lstStyle/>
          <a:p>
            <a:r>
              <a:rPr lang="en-GB" dirty="0"/>
              <a:t/>
            </a:r>
            <a:br>
              <a:rPr lang="en-GB" dirty="0"/>
            </a:br>
            <a:endParaRPr lang="en-GB" dirty="0"/>
          </a:p>
        </p:txBody>
      </p:sp>
      <p:sp>
        <p:nvSpPr>
          <p:cNvPr id="4" name="Tytuł 1"/>
          <p:cNvSpPr txBox="1">
            <a:spLocks/>
          </p:cNvSpPr>
          <p:nvPr/>
        </p:nvSpPr>
        <p:spPr>
          <a:xfrm>
            <a:off x="107504" y="3573016"/>
            <a:ext cx="90364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200" dirty="0"/>
          </a:p>
        </p:txBody>
      </p:sp>
      <p:sp>
        <p:nvSpPr>
          <p:cNvPr id="5" name="pole tekstowe 4"/>
          <p:cNvSpPr txBox="1"/>
          <p:nvPr/>
        </p:nvSpPr>
        <p:spPr>
          <a:xfrm>
            <a:off x="899592" y="224056"/>
            <a:ext cx="7416824" cy="5570756"/>
          </a:xfrm>
          <a:prstGeom prst="rect">
            <a:avLst/>
          </a:prstGeom>
          <a:noFill/>
        </p:spPr>
        <p:txBody>
          <a:bodyPr wrap="square" rtlCol="0">
            <a:spAutoFit/>
          </a:bodyPr>
          <a:lstStyle/>
          <a:p>
            <a:pPr marL="342900" indent="-342900">
              <a:buFont typeface="Wingdings" panose="05000000000000000000" pitchFamily="2" charset="2"/>
              <a:buChar char="§"/>
            </a:pPr>
            <a:endParaRPr lang="en-GB" sz="2800" dirty="0"/>
          </a:p>
          <a:p>
            <a:pPr algn="ctr"/>
            <a:r>
              <a:rPr lang="en-US" sz="4800" dirty="0">
                <a:solidFill>
                  <a:schemeClr val="accent1">
                    <a:lumMod val="50000"/>
                  </a:schemeClr>
                </a:solidFill>
                <a:latin typeface="+mj-lt"/>
                <a:ea typeface="Tahoma" panose="020B0604030504040204" pitchFamily="34" charset="0"/>
                <a:cs typeface="Tahoma" panose="020B0604030504040204" pitchFamily="34" charset="0"/>
              </a:rPr>
              <a:t>Bojan Kocevski</a:t>
            </a:r>
          </a:p>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bojan_koce</a:t>
            </a:r>
            <a:r>
              <a:rPr lang="el-GR" sz="28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rPr>
              <a:t>hotmail.com</a:t>
            </a:r>
            <a:br>
              <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bkocevski</a:t>
            </a: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l-GR" sz="2800" b="1"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rPr>
              <a:t>bkocevski</a:t>
            </a:r>
            <a:br>
              <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it-IT"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bkocevski</a:t>
            </a:r>
            <a:endPar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dirty="0"/>
          </a:p>
        </p:txBody>
      </p:sp>
      <p:pic>
        <p:nvPicPr>
          <p:cNvPr id="6"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9" name="Łącznik prostoliniowy 8"/>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pic>
        <p:nvPicPr>
          <p:cNvPr id="10" name="Picture 2" descr="C:\Users\Domenico\Desktop\Twitt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33651"/>
            <a:ext cx="575469" cy="5754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omenico\Desktop\insta icon.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7864" y="4775745"/>
            <a:ext cx="525463" cy="525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Domenico\Desktop\faceboo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6457" y="3068960"/>
            <a:ext cx="525463" cy="525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Domenico\Desktop\MetroUI_Mai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2163392"/>
            <a:ext cx="617536" cy="61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3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568952" cy="5328592"/>
          </a:xfrm>
        </p:spPr>
        <p:txBody>
          <a:bodyPr>
            <a:noAutofit/>
          </a:bodyPr>
          <a:lstStyle/>
          <a:p>
            <a:pPr algn="just"/>
            <a:r>
              <a:rPr lang="en-GB" sz="2200" dirty="0">
                <a:latin typeface="Segoe UI" panose="020B0502040204020203" pitchFamily="34" charset="0"/>
                <a:ea typeface="Tahoma" panose="020B0604030504040204" pitchFamily="34" charset="0"/>
                <a:cs typeface="Segoe UI" panose="020B0502040204020203" pitchFamily="34" charset="0"/>
              </a:rPr>
              <a:t>opportunities for young people to pass on information to their friends easily</a:t>
            </a:r>
          </a:p>
          <a:p>
            <a:pPr algn="just"/>
            <a:r>
              <a:rPr lang="en-GB" sz="2200" dirty="0" smtClean="0">
                <a:latin typeface="Segoe UI" panose="020B0502040204020203" pitchFamily="34" charset="0"/>
                <a:ea typeface="Tahoma" panose="020B0604030504040204" pitchFamily="34" charset="0"/>
                <a:cs typeface="Segoe UI" panose="020B0502040204020203" pitchFamily="34" charset="0"/>
              </a:rPr>
              <a:t>if </a:t>
            </a:r>
            <a:r>
              <a:rPr lang="en-GB" sz="2200" dirty="0">
                <a:latin typeface="Segoe UI" panose="020B0502040204020203" pitchFamily="34" charset="0"/>
                <a:ea typeface="Tahoma" panose="020B0604030504040204" pitchFamily="34" charset="0"/>
                <a:cs typeface="Segoe UI" panose="020B0502040204020203" pitchFamily="34" charset="0"/>
              </a:rPr>
              <a:t>you have an existing website, social media will enable you to raise its profile through web</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links</a:t>
            </a:r>
          </a:p>
          <a:p>
            <a:pPr algn="just"/>
            <a:r>
              <a:rPr lang="en-GB" sz="2200" dirty="0">
                <a:latin typeface="Segoe UI" panose="020B0502040204020203" pitchFamily="34" charset="0"/>
                <a:ea typeface="Tahoma" panose="020B0604030504040204" pitchFamily="34" charset="0"/>
                <a:cs typeface="Segoe UI" panose="020B0502040204020203" pitchFamily="34" charset="0"/>
              </a:rPr>
              <a:t>by establishing online discussions you can consult on developments to your organisation,</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allowing</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young people to give feedback in their own time</a:t>
            </a:r>
          </a:p>
          <a:p>
            <a:pPr algn="just"/>
            <a:r>
              <a:rPr lang="en-GB" sz="2200" dirty="0">
                <a:latin typeface="Segoe UI" panose="020B0502040204020203" pitchFamily="34" charset="0"/>
                <a:ea typeface="Tahoma" panose="020B0604030504040204" pitchFamily="34" charset="0"/>
                <a:cs typeface="Segoe UI" panose="020B0502040204020203" pitchFamily="34" charset="0"/>
              </a:rPr>
              <a:t>by checking out other sites you can see who is talking about positive activities for young</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people in your area and what they are really saying.</a:t>
            </a:r>
          </a:p>
          <a:p>
            <a:pPr algn="just"/>
            <a:r>
              <a:rPr lang="en-GB" sz="2200" dirty="0">
                <a:latin typeface="Segoe UI" panose="020B0502040204020203" pitchFamily="34" charset="0"/>
                <a:ea typeface="Tahoma" panose="020B0604030504040204" pitchFamily="34" charset="0"/>
                <a:cs typeface="Segoe UI" panose="020B0502040204020203" pitchFamily="34" charset="0"/>
              </a:rPr>
              <a:t>it offers you the opportunity to harness and build on the skills and talents of young people,</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allowing them to</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play a key role in creating and maintaining an online community for your</a:t>
            </a:r>
            <a:r>
              <a:rPr lang="pl-PL" sz="2200" dirty="0">
                <a:latin typeface="Segoe UI" panose="020B0502040204020203" pitchFamily="34" charset="0"/>
                <a:ea typeface="Tahoma" panose="020B0604030504040204" pitchFamily="34" charset="0"/>
                <a:cs typeface="Segoe UI" panose="020B0502040204020203" pitchFamily="34" charset="0"/>
              </a:rPr>
              <a:t> </a:t>
            </a:r>
            <a:r>
              <a:rPr lang="en-GB" sz="2200" dirty="0">
                <a:latin typeface="Segoe UI" panose="020B0502040204020203" pitchFamily="34" charset="0"/>
                <a:ea typeface="Tahoma" panose="020B0604030504040204" pitchFamily="34" charset="0"/>
                <a:cs typeface="Segoe UI" panose="020B0502040204020203" pitchFamily="34" charset="0"/>
              </a:rPr>
              <a:t>organisation.</a:t>
            </a:r>
            <a:r>
              <a:rPr lang="pl-PL" sz="2200" dirty="0">
                <a:latin typeface="Segoe UI" panose="020B0502040204020203" pitchFamily="34" charset="0"/>
                <a:ea typeface="Tahoma" panose="020B0604030504040204" pitchFamily="34" charset="0"/>
                <a:cs typeface="Segoe UI" panose="020B0502040204020203" pitchFamily="34" charset="0"/>
              </a:rPr>
              <a:t> </a:t>
            </a:r>
          </a:p>
          <a:p>
            <a:pPr algn="just"/>
            <a:r>
              <a:rPr lang="en-GB" sz="2200" dirty="0">
                <a:latin typeface="Segoe UI" panose="020B0502040204020203" pitchFamily="34" charset="0"/>
                <a:ea typeface="Tahoma" panose="020B0604030504040204" pitchFamily="34" charset="0"/>
                <a:cs typeface="Segoe UI" panose="020B0502040204020203" pitchFamily="34" charset="0"/>
              </a:rPr>
              <a:t>and to generally deliver high quality youth work </a:t>
            </a:r>
          </a:p>
          <a:p>
            <a:pPr marL="0" indent="0" algn="just">
              <a:buNone/>
            </a:pPr>
            <a:endParaRPr lang="en-GB" sz="2200" dirty="0" smtClean="0">
              <a:latin typeface="Segoe UI" panose="020B0502040204020203" pitchFamily="34" charset="0"/>
              <a:ea typeface="Tahoma" panose="020B0604030504040204" pitchFamily="34" charset="0"/>
              <a:cs typeface="Segoe UI" panose="020B0502040204020203" pitchFamily="34" charset="0"/>
            </a:endParaRP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943340"/>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589240"/>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05264"/>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733256"/>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4100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6856" y="836712"/>
            <a:ext cx="8229600" cy="5256584"/>
          </a:xfrm>
        </p:spPr>
        <p:txBody>
          <a:bodyPr>
            <a:normAutofit fontScale="85000" lnSpcReduction="20000"/>
          </a:bodyPr>
          <a:lstStyle/>
          <a:p>
            <a:pPr marL="0" indent="0" algn="just">
              <a:buNone/>
            </a:pPr>
            <a:r>
              <a:rPr lang="en-GB" dirty="0" smtClean="0">
                <a:solidFill>
                  <a:schemeClr val="accent6"/>
                </a:solidFill>
                <a:latin typeface="Segoe UI" panose="020B0502040204020203" pitchFamily="34" charset="0"/>
                <a:cs typeface="Segoe UI" panose="020B0502040204020203" pitchFamily="34" charset="0"/>
              </a:rPr>
              <a:t>Social media is a dynamic online medium that has changed the way we work. Similar to traditional media, social media offers opportunities to collect and share news, communicate with audiences and advocate for change. However, unlike traditional media, social media allows for this to happen on the Web in real-time through highly interactive global or regional social networks.</a:t>
            </a:r>
          </a:p>
          <a:p>
            <a:pPr marL="0" indent="0" algn="just">
              <a:buNone/>
            </a:pPr>
            <a:endParaRPr lang="en-GB" sz="3100" dirty="0">
              <a:solidFill>
                <a:schemeClr val="accent6"/>
              </a:solidFill>
              <a:latin typeface="Segoe UI" panose="020B0502040204020203" pitchFamily="34" charset="0"/>
              <a:cs typeface="Segoe UI" panose="020B0502040204020203" pitchFamily="34" charset="0"/>
            </a:endParaRPr>
          </a:p>
          <a:p>
            <a:pPr marL="0" indent="0" algn="just">
              <a:buNone/>
            </a:pPr>
            <a:r>
              <a:rPr lang="en-GB" dirty="0">
                <a:latin typeface="Segoe UI" panose="020B0502040204020203" pitchFamily="34" charset="0"/>
                <a:cs typeface="Segoe UI" panose="020B0502040204020203" pitchFamily="34" charset="0"/>
              </a:rPr>
              <a:t>It is important to remember that traditional media ethics rules apply to social media. Nothing said or done on social media is truly private. Anything you post is a direct reflection of you or the organization you represent.</a:t>
            </a:r>
            <a:endParaRPr lang="en-GB" dirty="0"/>
          </a:p>
          <a:p>
            <a:pPr marL="0" indent="0" algn="just">
              <a:buNone/>
            </a:pPr>
            <a:endParaRPr lang="en-GB" dirty="0">
              <a:solidFill>
                <a:schemeClr val="accent6"/>
              </a:solidFill>
              <a:latin typeface="Segoe UI" panose="020B0502040204020203" pitchFamily="34" charset="0"/>
              <a:cs typeface="Segoe UI" panose="020B0502040204020203" pitchFamily="34" charset="0"/>
            </a:endParaRP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0" name="pole tekstowe 9"/>
          <p:cNvSpPr txBox="1"/>
          <p:nvPr/>
        </p:nvSpPr>
        <p:spPr>
          <a:xfrm>
            <a:off x="1475656" y="44624"/>
            <a:ext cx="6407523" cy="646331"/>
          </a:xfrm>
          <a:prstGeom prst="rect">
            <a:avLst/>
          </a:prstGeom>
          <a:noFill/>
        </p:spPr>
        <p:txBody>
          <a:bodyPr wrap="none" rtlCol="0">
            <a:spAutoFit/>
          </a:bodyPr>
          <a:lstStyle/>
          <a:p>
            <a:r>
              <a:rPr lang="en-GB" sz="3600" b="1" dirty="0" smtClean="0">
                <a:latin typeface="+mj-lt"/>
              </a:rPr>
              <a:t>WHAT ARE SOCIAL MEDIA?</a:t>
            </a:r>
            <a:endParaRPr lang="en-GB" sz="3600" b="1" dirty="0">
              <a:latin typeface="+mj-lt"/>
            </a:endParaRPr>
          </a:p>
        </p:txBody>
      </p:sp>
    </p:spTree>
    <p:extLst>
      <p:ext uri="{BB962C8B-B14F-4D97-AF65-F5344CB8AC3E}">
        <p14:creationId xmlns:p14="http://schemas.microsoft.com/office/powerpoint/2010/main" val="41853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9632" y="260648"/>
            <a:ext cx="7488832" cy="1252736"/>
          </a:xfrm>
        </p:spPr>
        <p:txBody>
          <a:bodyPr>
            <a:normAutofit/>
          </a:bodyPr>
          <a:lstStyle/>
          <a:p>
            <a:pPr marL="0" indent="0">
              <a:buNone/>
            </a:pPr>
            <a:r>
              <a:rPr lang="en-US" sz="2800" dirty="0" smtClean="0">
                <a:latin typeface="Segoe UI" panose="020B0502040204020203" pitchFamily="34" charset="0"/>
                <a:cs typeface="Segoe UI" panose="020B0502040204020203" pitchFamily="34" charset="0"/>
              </a:rPr>
              <a:t>There are </a:t>
            </a:r>
            <a:r>
              <a:rPr lang="pl-PL" sz="2800" dirty="0" err="1" smtClean="0">
                <a:latin typeface="Segoe UI" panose="020B0502040204020203" pitchFamily="34" charset="0"/>
                <a:cs typeface="Segoe UI" panose="020B0502040204020203" pitchFamily="34" charset="0"/>
              </a:rPr>
              <a:t>over</a:t>
            </a:r>
            <a:r>
              <a:rPr lang="pl-PL" sz="2800" dirty="0" smtClean="0">
                <a:latin typeface="Segoe UI" panose="020B0502040204020203" pitchFamily="34" charset="0"/>
                <a:cs typeface="Segoe UI" panose="020B0502040204020203" pitchFamily="34" charset="0"/>
              </a:rPr>
              <a:t> </a:t>
            </a:r>
            <a:r>
              <a:rPr lang="pl-PL" sz="2800" b="1" dirty="0" smtClean="0">
                <a:solidFill>
                  <a:srgbClr val="FF0000"/>
                </a:solidFill>
                <a:latin typeface="Segoe UI" panose="020B0502040204020203" pitchFamily="34" charset="0"/>
                <a:cs typeface="Segoe UI" panose="020B0502040204020203" pitchFamily="34" charset="0"/>
              </a:rPr>
              <a:t>2 </a:t>
            </a:r>
            <a:r>
              <a:rPr lang="en-US" sz="2800" b="1" dirty="0" smtClean="0">
                <a:solidFill>
                  <a:srgbClr val="FF0000"/>
                </a:solidFill>
                <a:latin typeface="Segoe UI" panose="020B0502040204020203" pitchFamily="34" charset="0"/>
                <a:cs typeface="Segoe UI" panose="020B0502040204020203" pitchFamily="34" charset="0"/>
              </a:rPr>
              <a:t>billion </a:t>
            </a:r>
            <a:r>
              <a:rPr lang="en-US" sz="2800" dirty="0" smtClean="0">
                <a:latin typeface="Segoe UI" panose="020B0502040204020203" pitchFamily="34" charset="0"/>
                <a:cs typeface="Segoe UI" panose="020B0502040204020203" pitchFamily="34" charset="0"/>
              </a:rPr>
              <a:t>social media users worldwide</a:t>
            </a:r>
            <a:r>
              <a:rPr lang="pl-PL" sz="2800" dirty="0" smtClean="0">
                <a:latin typeface="Segoe UI" panose="020B0502040204020203" pitchFamily="34" charset="0"/>
                <a:cs typeface="Segoe UI" panose="020B0502040204020203" pitchFamily="34" charset="0"/>
              </a:rPr>
              <a:t>!</a:t>
            </a:r>
            <a:r>
              <a:rPr lang="en-GB" sz="2800" dirty="0" smtClean="0">
                <a:latin typeface="Segoe UI" panose="020B0502040204020203" pitchFamily="34" charset="0"/>
                <a:cs typeface="Segoe UI" panose="020B0502040204020203" pitchFamily="34" charset="0"/>
              </a:rPr>
              <a:t> </a:t>
            </a:r>
          </a:p>
          <a:p>
            <a:endParaRPr lang="en-GB" sz="2800" dirty="0">
              <a:latin typeface="Segoe UI" panose="020B0502040204020203" pitchFamily="34" charset="0"/>
              <a:cs typeface="Segoe UI" panose="020B0502040204020203" pitchFamily="34" charset="0"/>
            </a:endParaRPr>
          </a:p>
        </p:txBody>
      </p:sp>
      <p:pic>
        <p:nvPicPr>
          <p:cNvPr id="1027" name="Picture 3" descr="C:\Users\Właściciel\Desktop\CET Stay tuned online\Materials\Social media....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984" y="908721"/>
            <a:ext cx="4752528" cy="508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720080" cy="87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p:cNvSpPr txBox="1"/>
          <p:nvPr/>
        </p:nvSpPr>
        <p:spPr>
          <a:xfrm>
            <a:off x="139188" y="1340768"/>
            <a:ext cx="4144780" cy="4493538"/>
          </a:xfrm>
          <a:prstGeom prst="rect">
            <a:avLst/>
          </a:prstGeom>
          <a:noFill/>
        </p:spPr>
        <p:txBody>
          <a:bodyPr wrap="square" rtlCol="0">
            <a:spAutoFit/>
          </a:bodyPr>
          <a:lstStyle/>
          <a:p>
            <a:pPr algn="just"/>
            <a:r>
              <a:rPr lang="en-US" sz="2200" dirty="0">
                <a:latin typeface="Segoe UI" panose="020B0502040204020203" pitchFamily="34" charset="0"/>
                <a:cs typeface="Segoe UI" panose="020B0502040204020203" pitchFamily="34" charset="0"/>
              </a:rPr>
              <a:t>There are a wide range of social media platforms, from </a:t>
            </a:r>
            <a:r>
              <a:rPr lang="en-US" sz="2200" b="1" dirty="0">
                <a:latin typeface="Segoe UI" panose="020B0502040204020203" pitchFamily="34" charset="0"/>
                <a:cs typeface="Segoe UI" panose="020B0502040204020203" pitchFamily="34" charset="0"/>
              </a:rPr>
              <a:t>social networking sites </a:t>
            </a:r>
            <a:r>
              <a:rPr lang="en-US" sz="2200" dirty="0">
                <a:latin typeface="Segoe UI" panose="020B0502040204020203" pitchFamily="34" charset="0"/>
                <a:cs typeface="Segoe UI" panose="020B0502040204020203" pitchFamily="34" charset="0"/>
              </a:rPr>
              <a:t>designed to link people with common interests through an </a:t>
            </a:r>
            <a:r>
              <a:rPr lang="en-US" sz="2200" b="1" dirty="0">
                <a:latin typeface="Segoe UI" panose="020B0502040204020203" pitchFamily="34" charset="0"/>
                <a:cs typeface="Segoe UI" panose="020B0502040204020203" pitchFamily="34" charset="0"/>
              </a:rPr>
              <a:t>online community </a:t>
            </a:r>
            <a:r>
              <a:rPr lang="en-US" sz="2200" dirty="0">
                <a:latin typeface="Segoe UI" panose="020B0502040204020203" pitchFamily="34" charset="0"/>
                <a:cs typeface="Segoe UI" panose="020B0502040204020203" pitchFamily="34" charset="0"/>
              </a:rPr>
              <a:t>to sites designed purely for </a:t>
            </a:r>
            <a:r>
              <a:rPr lang="en-US" sz="2200" b="1" dirty="0">
                <a:latin typeface="Segoe UI" panose="020B0502040204020203" pitchFamily="34" charset="0"/>
                <a:cs typeface="Segoe UI" panose="020B0502040204020203" pitchFamily="34" charset="0"/>
              </a:rPr>
              <a:t>photo </a:t>
            </a:r>
            <a:r>
              <a:rPr lang="en-US" sz="2200" dirty="0">
                <a:latin typeface="Segoe UI" panose="020B0502040204020203" pitchFamily="34" charset="0"/>
                <a:cs typeface="Segoe UI" panose="020B0502040204020203" pitchFamily="34" charset="0"/>
              </a:rPr>
              <a:t>and </a:t>
            </a:r>
            <a:r>
              <a:rPr lang="en-US" sz="2200" b="1" dirty="0">
                <a:latin typeface="Segoe UI" panose="020B0502040204020203" pitchFamily="34" charset="0"/>
                <a:cs typeface="Segoe UI" panose="020B0502040204020203" pitchFamily="34" charset="0"/>
              </a:rPr>
              <a:t>video sharing</a:t>
            </a:r>
            <a:r>
              <a:rPr lang="en-US" sz="2200" dirty="0">
                <a:latin typeface="Segoe UI" panose="020B0502040204020203" pitchFamily="34" charset="0"/>
                <a:cs typeface="Segoe UI" panose="020B0502040204020203" pitchFamily="34" charset="0"/>
              </a:rPr>
              <a:t>. These platforms are constantly evolving and new platforms are emerging </a:t>
            </a:r>
            <a:r>
              <a:rPr lang="en-US" sz="2200" dirty="0" smtClean="0">
                <a:latin typeface="Segoe UI" panose="020B0502040204020203" pitchFamily="34" charset="0"/>
                <a:cs typeface="Segoe UI" panose="020B0502040204020203" pitchFamily="34" charset="0"/>
              </a:rPr>
              <a:t>daily. </a:t>
            </a:r>
            <a:r>
              <a:rPr lang="en-US" sz="2200" dirty="0">
                <a:latin typeface="Segoe UI" panose="020B0502040204020203" pitchFamily="34" charset="0"/>
                <a:cs typeface="Segoe UI" panose="020B0502040204020203" pitchFamily="34" charset="0"/>
              </a:rPr>
              <a:t>There are a variety of options available to suit a range of individual needs.</a:t>
            </a:r>
            <a:endParaRPr lang="en-GB" sz="2200" dirty="0">
              <a:latin typeface="Segoe UI" panose="020B0502040204020203" pitchFamily="34" charset="0"/>
              <a:cs typeface="Segoe UI" panose="020B0502040204020203" pitchFamily="34" charset="0"/>
            </a:endParaRPr>
          </a:p>
        </p:txBody>
      </p:sp>
      <p:pic>
        <p:nvPicPr>
          <p:cNvPr id="8" name="Picture 3" descr="C:\Users\Właściciel\Desktop\CET Stay tuned online\Erasmus plus logo (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6087356"/>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Właściciel\Desktop\CET Stay tuned online\cet_h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957" y="5733256"/>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1331640" y="5949280"/>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11" name="Łącznik prostoliniowy 10"/>
          <p:cNvCxnSpPr/>
          <p:nvPr/>
        </p:nvCxnSpPr>
        <p:spPr>
          <a:xfrm>
            <a:off x="323528" y="5877272"/>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03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1143000"/>
          </a:xfrm>
        </p:spPr>
        <p:txBody>
          <a:bodyPr>
            <a:normAutofit fontScale="90000"/>
          </a:bodyPr>
          <a:lstStyle/>
          <a:p>
            <a:r>
              <a:rPr lang="en-GB" dirty="0">
                <a:latin typeface="Segoe UI Black" panose="020B0A02040204020203" pitchFamily="34" charset="0"/>
                <a:ea typeface="Segoe UI Black" panose="020B0A02040204020203" pitchFamily="34" charset="0"/>
                <a:cs typeface="Segoe UI Black" panose="020B0A02040204020203" pitchFamily="34" charset="0"/>
              </a:rPr>
              <a:t>SOCIAL NETWORKING </a:t>
            </a:r>
            <a:r>
              <a:rPr lang="en-GB" dirty="0" smtClean="0">
                <a:latin typeface="Segoe UI Black" panose="020B0A02040204020203" pitchFamily="34" charset="0"/>
                <a:ea typeface="Segoe UI Black" panose="020B0A02040204020203" pitchFamily="34" charset="0"/>
                <a:cs typeface="Segoe UI Black" panose="020B0A02040204020203" pitchFamily="34" charset="0"/>
              </a:rPr>
              <a:t>SITES</a:t>
            </a:r>
            <a:r>
              <a:rPr lang="en-GB" dirty="0">
                <a:latin typeface="Segoe UI Black" panose="020B0A02040204020203" pitchFamily="34" charset="0"/>
                <a:ea typeface="Segoe UI Black" panose="020B0A02040204020203" pitchFamily="34" charset="0"/>
                <a:cs typeface="Segoe UI Black" panose="020B0A02040204020203" pitchFamily="34" charset="0"/>
              </a:rPr>
              <a:t/>
            </a:r>
            <a:br>
              <a:rPr lang="en-GB" dirty="0">
                <a:latin typeface="Segoe UI Black" panose="020B0A02040204020203" pitchFamily="34" charset="0"/>
                <a:ea typeface="Segoe UI Black" panose="020B0A02040204020203" pitchFamily="34" charset="0"/>
                <a:cs typeface="Segoe UI Black" panose="020B0A02040204020203" pitchFamily="34" charset="0"/>
              </a:rPr>
            </a:b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ymbol zastępczy zawartości 2"/>
          <p:cNvSpPr>
            <a:spLocks noGrp="1"/>
          </p:cNvSpPr>
          <p:nvPr>
            <p:ph idx="1"/>
          </p:nvPr>
        </p:nvSpPr>
        <p:spPr>
          <a:xfrm>
            <a:off x="457200" y="1124744"/>
            <a:ext cx="8229600" cy="5001419"/>
          </a:xfrm>
        </p:spPr>
        <p:txBody>
          <a:bodyPr>
            <a:normAutofit fontScale="70000" lnSpcReduction="20000"/>
          </a:bodyPr>
          <a:lstStyle/>
          <a:p>
            <a:pPr marL="0" indent="0" algn="just">
              <a:buNone/>
            </a:pPr>
            <a:r>
              <a:rPr lang="en-GB" dirty="0" smtClean="0">
                <a:latin typeface="Segoe UI" panose="020B0502040204020203" pitchFamily="34" charset="0"/>
                <a:cs typeface="Segoe UI" panose="020B0502040204020203" pitchFamily="34" charset="0"/>
              </a:rPr>
              <a:t>A </a:t>
            </a:r>
            <a:r>
              <a:rPr lang="en-GB" b="1" dirty="0">
                <a:solidFill>
                  <a:srgbClr val="FF0000"/>
                </a:solidFill>
                <a:latin typeface="Segoe UI" panose="020B0502040204020203" pitchFamily="34" charset="0"/>
                <a:cs typeface="Segoe UI" panose="020B0502040204020203" pitchFamily="34" charset="0"/>
              </a:rPr>
              <a:t>social networking site </a:t>
            </a:r>
            <a:r>
              <a:rPr lang="en-GB" dirty="0">
                <a:latin typeface="Segoe UI" panose="020B0502040204020203" pitchFamily="34" charset="0"/>
                <a:cs typeface="Segoe UI" panose="020B0502040204020203" pitchFamily="34" charset="0"/>
              </a:rPr>
              <a:t>is an online community that allows users to create a profile and cultivate a social network of friends and followers.  Users may communicate with others in the network by sharing ideas, activities and events through updates and </a:t>
            </a:r>
            <a:r>
              <a:rPr lang="en-GB" dirty="0" smtClean="0">
                <a:latin typeface="Segoe UI" panose="020B0502040204020203" pitchFamily="34" charset="0"/>
                <a:cs typeface="Segoe UI" panose="020B0502040204020203" pitchFamily="34" charset="0"/>
              </a:rPr>
              <a:t>photos.</a:t>
            </a:r>
            <a:r>
              <a:rPr lang="pl-PL" dirty="0" smtClean="0">
                <a:latin typeface="Segoe UI" panose="020B0502040204020203" pitchFamily="34" charset="0"/>
                <a:cs typeface="Segoe UI" panose="020B0502040204020203" pitchFamily="34" charset="0"/>
              </a:rPr>
              <a:t> </a:t>
            </a:r>
          </a:p>
          <a:p>
            <a:pPr marL="0" indent="0" algn="just">
              <a:buNone/>
            </a:pPr>
            <a:r>
              <a:rPr lang="en-GB" dirty="0" smtClean="0">
                <a:latin typeface="Segoe UI" panose="020B0502040204020203" pitchFamily="34" charset="0"/>
                <a:cs typeface="Segoe UI" panose="020B0502040204020203" pitchFamily="34" charset="0"/>
              </a:rPr>
              <a:t>With </a:t>
            </a:r>
            <a:r>
              <a:rPr lang="en-GB" dirty="0">
                <a:latin typeface="Segoe UI" panose="020B0502040204020203" pitchFamily="34" charset="0"/>
                <a:cs typeface="Segoe UI" panose="020B0502040204020203" pitchFamily="34" charset="0"/>
              </a:rPr>
              <a:t>over  </a:t>
            </a:r>
            <a:r>
              <a:rPr lang="en-GB" dirty="0" smtClean="0">
                <a:latin typeface="Segoe UI" panose="020B0502040204020203" pitchFamily="34" charset="0"/>
                <a:cs typeface="Segoe UI" panose="020B0502040204020203" pitchFamily="34" charset="0"/>
              </a:rPr>
              <a:t>one </a:t>
            </a:r>
            <a:r>
              <a:rPr lang="en-GB" dirty="0">
                <a:latin typeface="Segoe UI" panose="020B0502040204020203" pitchFamily="34" charset="0"/>
                <a:cs typeface="Segoe UI" panose="020B0502040204020203" pitchFamily="34" charset="0"/>
              </a:rPr>
              <a:t>billion active users, </a:t>
            </a:r>
            <a:r>
              <a:rPr lang="en-GB" b="1" dirty="0">
                <a:solidFill>
                  <a:schemeClr val="accent6"/>
                </a:solidFill>
                <a:latin typeface="Segoe UI" panose="020B0502040204020203" pitchFamily="34" charset="0"/>
                <a:cs typeface="Segoe UI" panose="020B0502040204020203" pitchFamily="34" charset="0"/>
              </a:rPr>
              <a:t>Facebook</a:t>
            </a:r>
            <a:r>
              <a:rPr lang="en-GB" dirty="0">
                <a:latin typeface="Segoe UI" panose="020B0502040204020203" pitchFamily="34" charset="0"/>
                <a:cs typeface="Segoe UI" panose="020B0502040204020203" pitchFamily="34" charset="0"/>
              </a:rPr>
              <a:t> is the most popular social networking site globally, but there are also many other sites that cater to regional or personal </a:t>
            </a:r>
            <a:r>
              <a:rPr lang="en-GB" dirty="0" smtClean="0">
                <a:latin typeface="Segoe UI" panose="020B0502040204020203" pitchFamily="34" charset="0"/>
                <a:cs typeface="Segoe UI" panose="020B0502040204020203" pitchFamily="34" charset="0"/>
              </a:rPr>
              <a:t>interests.</a:t>
            </a:r>
            <a:endParaRPr lang="pl-PL" dirty="0" smtClean="0">
              <a:latin typeface="Segoe UI" panose="020B0502040204020203" pitchFamily="34" charset="0"/>
              <a:cs typeface="Segoe UI" panose="020B0502040204020203" pitchFamily="34" charset="0"/>
            </a:endParaRPr>
          </a:p>
          <a:p>
            <a:pPr marL="0" indent="0" algn="just">
              <a:buNone/>
            </a:pPr>
            <a:r>
              <a:rPr lang="en-GB" dirty="0" smtClean="0">
                <a:latin typeface="Segoe UI" panose="020B0502040204020203" pitchFamily="34" charset="0"/>
                <a:cs typeface="Segoe UI" panose="020B0502040204020203" pitchFamily="34" charset="0"/>
              </a:rPr>
              <a:t>In </a:t>
            </a:r>
            <a:r>
              <a:rPr lang="en-GB" dirty="0">
                <a:latin typeface="Segoe UI" panose="020B0502040204020203" pitchFamily="34" charset="0"/>
                <a:cs typeface="Segoe UI" panose="020B0502040204020203" pitchFamily="34" charset="0"/>
              </a:rPr>
              <a:t>China, for example, </a:t>
            </a:r>
            <a:r>
              <a:rPr lang="en-GB" b="1" dirty="0" err="1">
                <a:solidFill>
                  <a:schemeClr val="accent6"/>
                </a:solidFill>
                <a:latin typeface="Segoe UI" panose="020B0502040204020203" pitchFamily="34" charset="0"/>
                <a:cs typeface="Segoe UI" panose="020B0502040204020203" pitchFamily="34" charset="0"/>
              </a:rPr>
              <a:t>Tenecent</a:t>
            </a:r>
            <a:r>
              <a:rPr lang="en-GB" b="1" dirty="0">
                <a:solidFill>
                  <a:schemeClr val="accent6"/>
                </a:solidFill>
                <a:latin typeface="Segoe UI" panose="020B0502040204020203" pitchFamily="34" charset="0"/>
                <a:cs typeface="Segoe UI" panose="020B0502040204020203" pitchFamily="34" charset="0"/>
              </a:rPr>
              <a:t> </a:t>
            </a:r>
            <a:r>
              <a:rPr lang="en-GB" b="1" dirty="0" err="1">
                <a:solidFill>
                  <a:schemeClr val="accent6"/>
                </a:solidFill>
                <a:latin typeface="Segoe UI" panose="020B0502040204020203" pitchFamily="34" charset="0"/>
                <a:cs typeface="Segoe UI" panose="020B0502040204020203" pitchFamily="34" charset="0"/>
              </a:rPr>
              <a:t>Qzone</a:t>
            </a:r>
            <a:r>
              <a:rPr lang="en-GB" b="1" dirty="0">
                <a:solidFill>
                  <a:schemeClr val="accent6"/>
                </a:solidFill>
                <a:latin typeface="Segoe UI" panose="020B0502040204020203" pitchFamily="34" charset="0"/>
                <a:cs typeface="Segoe UI" panose="020B0502040204020203" pitchFamily="34" charset="0"/>
              </a:rPr>
              <a:t> </a:t>
            </a:r>
            <a:r>
              <a:rPr lang="en-GB" dirty="0">
                <a:latin typeface="Segoe UI" panose="020B0502040204020203" pitchFamily="34" charset="0"/>
                <a:cs typeface="Segoe UI" panose="020B0502040204020203" pitchFamily="34" charset="0"/>
              </a:rPr>
              <a:t>is a widely popular social networking site while in Latin America, </a:t>
            </a:r>
            <a:r>
              <a:rPr lang="en-GB" b="1" dirty="0">
                <a:solidFill>
                  <a:schemeClr val="accent6"/>
                </a:solidFill>
                <a:latin typeface="Segoe UI" panose="020B0502040204020203" pitchFamily="34" charset="0"/>
                <a:cs typeface="Segoe UI" panose="020B0502040204020203" pitchFamily="34" charset="0"/>
              </a:rPr>
              <a:t>Orkut</a:t>
            </a:r>
            <a:r>
              <a:rPr lang="en-GB" dirty="0">
                <a:latin typeface="Segoe UI" panose="020B0502040204020203" pitchFamily="34" charset="0"/>
                <a:cs typeface="Segoe UI" panose="020B0502040204020203" pitchFamily="34" charset="0"/>
              </a:rPr>
              <a:t> is among the most popular social networking sites</a:t>
            </a:r>
            <a:r>
              <a:rPr lang="en-GB" dirty="0" smtClean="0">
                <a:latin typeface="Segoe UI" panose="020B0502040204020203" pitchFamily="34" charset="0"/>
                <a:cs typeface="Segoe UI" panose="020B0502040204020203" pitchFamily="34" charset="0"/>
              </a:rPr>
              <a:t>. </a:t>
            </a:r>
            <a:r>
              <a:rPr lang="en-GB" b="1" dirty="0" err="1" smtClean="0">
                <a:solidFill>
                  <a:schemeClr val="accent6"/>
                </a:solidFill>
                <a:latin typeface="Segoe UI" panose="020B0502040204020203" pitchFamily="34" charset="0"/>
                <a:cs typeface="Segoe UI" panose="020B0502040204020203" pitchFamily="34" charset="0"/>
              </a:rPr>
              <a:t>VKontakte</a:t>
            </a:r>
            <a:r>
              <a:rPr lang="en-GB" dirty="0" smtClean="0">
                <a:solidFill>
                  <a:schemeClr val="accent6"/>
                </a:solidFill>
                <a:latin typeface="Segoe UI" panose="020B0502040204020203" pitchFamily="34" charset="0"/>
                <a:cs typeface="Segoe UI" panose="020B0502040204020203" pitchFamily="34" charset="0"/>
              </a:rPr>
              <a:t> </a:t>
            </a:r>
            <a:r>
              <a:rPr lang="en-GB" dirty="0" smtClean="0">
                <a:latin typeface="Segoe UI" panose="020B0502040204020203" pitchFamily="34" charset="0"/>
                <a:cs typeface="Segoe UI" panose="020B0502040204020203" pitchFamily="34" charset="0"/>
              </a:rPr>
              <a:t>is very popular among Russian speaking countries with over 300 million users.</a:t>
            </a:r>
            <a:endParaRPr lang="en-GB" dirty="0">
              <a:latin typeface="Segoe UI" panose="020B0502040204020203" pitchFamily="34" charset="0"/>
              <a:cs typeface="Segoe UI" panose="020B0502040204020203" pitchFamily="34" charset="0"/>
            </a:endParaRPr>
          </a:p>
          <a:p>
            <a:pPr algn="just"/>
            <a:endParaRPr lang="en-GB" dirty="0">
              <a:latin typeface="Segoe UI" panose="020B0502040204020203" pitchFamily="34" charset="0"/>
              <a:cs typeface="Segoe UI" panose="020B0502040204020203" pitchFamily="34" charset="0"/>
            </a:endParaRPr>
          </a:p>
          <a:p>
            <a:pPr marL="0" indent="0" algn="just">
              <a:buNone/>
            </a:pPr>
            <a:r>
              <a:rPr lang="en-GB" b="1" dirty="0">
                <a:solidFill>
                  <a:schemeClr val="accent6"/>
                </a:solidFill>
                <a:latin typeface="Segoe UI" panose="020B0502040204020203" pitchFamily="34" charset="0"/>
                <a:cs typeface="Segoe UI" panose="020B0502040204020203" pitchFamily="34" charset="0"/>
              </a:rPr>
              <a:t>Twitter</a:t>
            </a:r>
            <a:r>
              <a:rPr lang="en-GB" dirty="0">
                <a:latin typeface="Segoe UI" panose="020B0502040204020203" pitchFamily="34" charset="0"/>
                <a:cs typeface="Segoe UI" panose="020B0502040204020203" pitchFamily="34" charset="0"/>
              </a:rPr>
              <a:t> and </a:t>
            </a:r>
            <a:r>
              <a:rPr lang="en-GB" b="1" dirty="0">
                <a:solidFill>
                  <a:schemeClr val="accent6"/>
                </a:solidFill>
                <a:latin typeface="Segoe UI" panose="020B0502040204020203" pitchFamily="34" charset="0"/>
                <a:cs typeface="Segoe UI" panose="020B0502040204020203" pitchFamily="34" charset="0"/>
              </a:rPr>
              <a:t>Tumblr</a:t>
            </a:r>
            <a:r>
              <a:rPr lang="en-GB" dirty="0">
                <a:latin typeface="Segoe UI" panose="020B0502040204020203" pitchFamily="34" charset="0"/>
                <a:cs typeface="Segoe UI" panose="020B0502040204020203" pitchFamily="34" charset="0"/>
              </a:rPr>
              <a:t> are other social networking sites with global popularity, otherwise known as </a:t>
            </a:r>
            <a:r>
              <a:rPr lang="en-GB" b="1" dirty="0">
                <a:solidFill>
                  <a:srgbClr val="FF0000"/>
                </a:solidFill>
                <a:latin typeface="Segoe UI" panose="020B0502040204020203" pitchFamily="34" charset="0"/>
                <a:cs typeface="Segoe UI" panose="020B0502040204020203" pitchFamily="34" charset="0"/>
              </a:rPr>
              <a:t>microblogging sites</a:t>
            </a:r>
            <a:r>
              <a:rPr lang="en-GB" dirty="0">
                <a:latin typeface="Segoe UI" panose="020B0502040204020203" pitchFamily="34" charset="0"/>
                <a:cs typeface="Segoe UI" panose="020B0502040204020203" pitchFamily="34" charset="0"/>
              </a:rPr>
              <a:t>.</a:t>
            </a:r>
          </a:p>
          <a:p>
            <a:pPr algn="just"/>
            <a:endParaRPr lang="en-GB" dirty="0">
              <a:latin typeface="Segoe UI" panose="020B0502040204020203" pitchFamily="34" charset="0"/>
              <a:cs typeface="Segoe UI" panose="020B0502040204020203" pitchFamily="34" charset="0"/>
            </a:endParaRP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60964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9776"/>
            <a:ext cx="8229600" cy="1143000"/>
          </a:xfrm>
        </p:spPr>
        <p:txBody>
          <a:bodyPr>
            <a:normAutofit fontScale="90000"/>
          </a:bodyPr>
          <a:lstStyle/>
          <a:p>
            <a:r>
              <a:rPr lang="en-GB" dirty="0">
                <a:latin typeface="Segoe UI Black" panose="020B0A02040204020203" pitchFamily="34" charset="0"/>
                <a:ea typeface="Segoe UI Black" panose="020B0A02040204020203" pitchFamily="34" charset="0"/>
                <a:cs typeface="Segoe UI Black" panose="020B0A02040204020203" pitchFamily="34" charset="0"/>
              </a:rPr>
              <a:t>SOCIAL NETWORKING </a:t>
            </a:r>
            <a:r>
              <a:rPr lang="en-GB" dirty="0" smtClean="0">
                <a:latin typeface="Segoe UI Black" panose="020B0A02040204020203" pitchFamily="34" charset="0"/>
                <a:ea typeface="Segoe UI Black" panose="020B0A02040204020203" pitchFamily="34" charset="0"/>
                <a:cs typeface="Segoe UI Black" panose="020B0A02040204020203" pitchFamily="34" charset="0"/>
              </a:rPr>
              <a:t>SITES</a:t>
            </a:r>
            <a:r>
              <a:rPr lang="en-GB" dirty="0">
                <a:latin typeface="Segoe UI Black" panose="020B0A02040204020203" pitchFamily="34" charset="0"/>
                <a:ea typeface="Segoe UI Black" panose="020B0A02040204020203" pitchFamily="34" charset="0"/>
                <a:cs typeface="Segoe UI Black" panose="020B0A02040204020203" pitchFamily="34" charset="0"/>
              </a:rPr>
              <a:t/>
            </a:r>
            <a:br>
              <a:rPr lang="en-GB" dirty="0">
                <a:latin typeface="Segoe UI Black" panose="020B0A02040204020203" pitchFamily="34" charset="0"/>
                <a:ea typeface="Segoe UI Black" panose="020B0A02040204020203" pitchFamily="34" charset="0"/>
                <a:cs typeface="Segoe UI Black" panose="020B0A02040204020203" pitchFamily="34" charset="0"/>
              </a:rPr>
            </a:br>
            <a:endParaRPr lang="en-GB"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Symbol zastępczy zawartości 2"/>
          <p:cNvSpPr>
            <a:spLocks noGrp="1"/>
          </p:cNvSpPr>
          <p:nvPr>
            <p:ph idx="1"/>
          </p:nvPr>
        </p:nvSpPr>
        <p:spPr>
          <a:xfrm>
            <a:off x="323528" y="1124744"/>
            <a:ext cx="8568952" cy="5001419"/>
          </a:xfrm>
        </p:spPr>
        <p:txBody>
          <a:bodyPr>
            <a:noAutofit/>
          </a:bodyPr>
          <a:lstStyle/>
          <a:p>
            <a:pPr marL="0" indent="0" algn="just">
              <a:buNone/>
            </a:pPr>
            <a:r>
              <a:rPr lang="en-GB" sz="2000" b="1" dirty="0" smtClean="0">
                <a:solidFill>
                  <a:schemeClr val="accent6"/>
                </a:solidFill>
                <a:latin typeface="Segoe UI" panose="020B0502040204020203" pitchFamily="34" charset="0"/>
                <a:cs typeface="Segoe UI" panose="020B0502040204020203" pitchFamily="34" charset="0"/>
              </a:rPr>
              <a:t>LinkedIn</a:t>
            </a:r>
            <a:r>
              <a:rPr lang="en-GB" sz="2000" dirty="0" smtClean="0">
                <a:latin typeface="Segoe UI" panose="020B0502040204020203" pitchFamily="34" charset="0"/>
                <a:cs typeface="Segoe UI" panose="020B0502040204020203" pitchFamily="34" charset="0"/>
              </a:rPr>
              <a:t> is an online social network for business professionals. It’s different than other social networking sites because it’s designed specifically for professional networking -- finding a job, discovering sales leads, connecting with potential business partners -- rather than simply making friends or sharing media like photos, videos and music.</a:t>
            </a:r>
            <a:endParaRPr lang="en-GB" sz="2000" b="1" dirty="0" smtClean="0">
              <a:solidFill>
                <a:schemeClr val="accent6"/>
              </a:solidFill>
              <a:latin typeface="Segoe UI" panose="020B0502040204020203" pitchFamily="34" charset="0"/>
              <a:cs typeface="Segoe UI" panose="020B0502040204020203" pitchFamily="34" charset="0"/>
            </a:endParaRPr>
          </a:p>
          <a:p>
            <a:pPr marL="0" indent="0" algn="just">
              <a:buNone/>
            </a:pPr>
            <a:endParaRPr lang="en-GB" sz="1200" b="1" dirty="0" smtClean="0">
              <a:solidFill>
                <a:schemeClr val="accent6"/>
              </a:solidFill>
              <a:latin typeface="Segoe UI" panose="020B0502040204020203" pitchFamily="34" charset="0"/>
              <a:cs typeface="Segoe UI" panose="020B0502040204020203" pitchFamily="34" charset="0"/>
            </a:endParaRPr>
          </a:p>
          <a:p>
            <a:pPr marL="0" indent="0" algn="just">
              <a:buNone/>
            </a:pPr>
            <a:r>
              <a:rPr lang="en-GB" sz="2000" b="1" dirty="0" smtClean="0">
                <a:solidFill>
                  <a:schemeClr val="accent6"/>
                </a:solidFill>
                <a:latin typeface="Segoe UI" panose="020B0502040204020203" pitchFamily="34" charset="0"/>
                <a:cs typeface="Segoe UI" panose="020B0502040204020203" pitchFamily="34" charset="0"/>
              </a:rPr>
              <a:t>Tumblr</a:t>
            </a:r>
            <a:r>
              <a:rPr lang="en-GB" sz="2000" dirty="0" smtClean="0">
                <a:latin typeface="Segoe UI" panose="020B0502040204020203" pitchFamily="34" charset="0"/>
                <a:cs typeface="Segoe UI" panose="020B0502040204020203" pitchFamily="34" charset="0"/>
              </a:rPr>
              <a:t> is a microblogging platform and a social networking website. This service allows users to post different thing in a form of a short blog. There are no length limitations on Tumblr posts, but the culture of this site it is based on short updates and many users stick to this format.</a:t>
            </a:r>
          </a:p>
          <a:p>
            <a:pPr marL="0" indent="0" algn="just">
              <a:buNone/>
            </a:pPr>
            <a:endParaRPr lang="en-GB" sz="1200" b="1" dirty="0" smtClean="0">
              <a:solidFill>
                <a:schemeClr val="accent6"/>
              </a:solidFill>
            </a:endParaRPr>
          </a:p>
          <a:p>
            <a:pPr marL="0" indent="0" algn="just">
              <a:buNone/>
            </a:pPr>
            <a:r>
              <a:rPr lang="en-GB" sz="2000" b="1" dirty="0" smtClean="0">
                <a:solidFill>
                  <a:schemeClr val="accent6"/>
                </a:solidFill>
              </a:rPr>
              <a:t>Pinterest</a:t>
            </a:r>
            <a:r>
              <a:rPr lang="en-GB" sz="2000" dirty="0" smtClean="0"/>
              <a:t> is all about collecting and sharing different things we find on the internet. It is a kind of digital bulletin board or a scrapbook. Pinterest helps you to organize and save easily whatever you discover online.</a:t>
            </a:r>
          </a:p>
          <a:p>
            <a:pPr marL="0" indent="0" algn="just">
              <a:buNone/>
            </a:pPr>
            <a:endParaRPr lang="en-GB" sz="2000" dirty="0">
              <a:latin typeface="Segoe UI" panose="020B0502040204020203" pitchFamily="34" charset="0"/>
              <a:cs typeface="Segoe UI" panose="020B0502040204020203" pitchFamily="34" charset="0"/>
            </a:endParaRPr>
          </a:p>
        </p:txBody>
      </p:sp>
      <p:pic>
        <p:nvPicPr>
          <p:cNvPr id="4"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7" name="Łącznik prostoliniowy 6"/>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2071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18256"/>
            <a:ext cx="8229600" cy="1143000"/>
          </a:xfrm>
        </p:spPr>
        <p:txBody>
          <a:bodyPr>
            <a:normAutofit/>
          </a:bodyPr>
          <a:lstStyle/>
          <a:p>
            <a:pPr marL="0" indent="0"/>
            <a:r>
              <a:rPr lang="en-US" b="1" dirty="0">
                <a:latin typeface="Segoe UI" panose="020B0502040204020203" pitchFamily="34" charset="0"/>
                <a:cs typeface="Segoe UI" panose="020B0502040204020203" pitchFamily="34" charset="0"/>
              </a:rPr>
              <a:t>BLOG</a:t>
            </a:r>
            <a:endParaRPr lang="pl-PL" b="1" dirty="0">
              <a:latin typeface="Segoe UI" panose="020B0502040204020203" pitchFamily="34" charset="0"/>
              <a:cs typeface="Segoe UI" panose="020B0502040204020203" pitchFamily="34" charset="0"/>
            </a:endParaRPr>
          </a:p>
        </p:txBody>
      </p:sp>
      <p:sp>
        <p:nvSpPr>
          <p:cNvPr id="3" name="Symbol zastępczy zawartości 2"/>
          <p:cNvSpPr>
            <a:spLocks noGrp="1"/>
          </p:cNvSpPr>
          <p:nvPr>
            <p:ph idx="1"/>
          </p:nvPr>
        </p:nvSpPr>
        <p:spPr>
          <a:xfrm>
            <a:off x="323528" y="620688"/>
            <a:ext cx="8568952" cy="4896544"/>
          </a:xfrm>
        </p:spPr>
        <p:txBody>
          <a:bodyPr>
            <a:noAutofit/>
          </a:bodyPr>
          <a:lstStyle/>
          <a:p>
            <a:pPr marL="0" indent="0" algn="just">
              <a:buNone/>
            </a:pPr>
            <a:endParaRPr lang="en-GB" sz="2000" b="1" dirty="0">
              <a:latin typeface="Segoe UI" panose="020B0502040204020203" pitchFamily="34" charset="0"/>
              <a:cs typeface="Segoe UI" panose="020B0502040204020203" pitchFamily="34" charset="0"/>
            </a:endParaRPr>
          </a:p>
          <a:p>
            <a:pPr marL="0" indent="0" algn="just">
              <a:buNone/>
            </a:pPr>
            <a:r>
              <a:rPr lang="en-US" sz="2000" dirty="0">
                <a:latin typeface="Segoe UI" panose="020B0502040204020203" pitchFamily="34" charset="0"/>
                <a:cs typeface="Segoe UI" panose="020B0502040204020203" pitchFamily="34" charset="0"/>
              </a:rPr>
              <a:t>A </a:t>
            </a:r>
            <a:r>
              <a:rPr lang="en-US" sz="2000" b="1" dirty="0">
                <a:solidFill>
                  <a:srgbClr val="FF0000"/>
                </a:solidFill>
                <a:latin typeface="Segoe UI" panose="020B0502040204020203" pitchFamily="34" charset="0"/>
                <a:cs typeface="Segoe UI" panose="020B0502040204020203" pitchFamily="34" charset="0"/>
              </a:rPr>
              <a:t>blog</a:t>
            </a:r>
            <a:r>
              <a:rPr lang="en-US" sz="2000" dirty="0">
                <a:latin typeface="Segoe UI" panose="020B0502040204020203" pitchFamily="34" charset="0"/>
                <a:cs typeface="Segoe UI" panose="020B0502040204020203" pitchFamily="34" charset="0"/>
              </a:rPr>
              <a:t>, short for Web log, is an online </a:t>
            </a:r>
            <a:r>
              <a:rPr lang="en-US" sz="2000" u="sng" dirty="0">
                <a:latin typeface="Segoe UI" panose="020B0502040204020203" pitchFamily="34" charset="0"/>
                <a:cs typeface="Segoe UI" panose="020B0502040204020203" pitchFamily="34" charset="0"/>
              </a:rPr>
              <a:t>c</a:t>
            </a:r>
            <a:r>
              <a:rPr lang="en-US" sz="2000" dirty="0">
                <a:latin typeface="Segoe UI" panose="020B0502040204020203" pitchFamily="34" charset="0"/>
                <a:cs typeface="Segoe UI" panose="020B0502040204020203" pitchFamily="34" charset="0"/>
              </a:rPr>
              <a:t>ommunication </a:t>
            </a:r>
            <a:r>
              <a:rPr lang="en-US" sz="2000" dirty="0" smtClean="0">
                <a:latin typeface="Segoe UI" panose="020B0502040204020203" pitchFamily="34" charset="0"/>
                <a:cs typeface="Segoe UI" panose="020B0502040204020203" pitchFamily="34" charset="0"/>
              </a:rPr>
              <a:t>platform </a:t>
            </a:r>
            <a:r>
              <a:rPr lang="en-US" sz="2000" dirty="0">
                <a:latin typeface="Segoe UI" panose="020B0502040204020203" pitchFamily="34" charset="0"/>
                <a:cs typeface="Segoe UI" panose="020B0502040204020203" pitchFamily="34" charset="0"/>
              </a:rPr>
              <a:t>through which a </a:t>
            </a:r>
            <a:r>
              <a:rPr lang="en-US" sz="2000" b="1" dirty="0">
                <a:solidFill>
                  <a:srgbClr val="FF0000"/>
                </a:solidFill>
                <a:latin typeface="Segoe UI" panose="020B0502040204020203" pitchFamily="34" charset="0"/>
                <a:cs typeface="Segoe UI" panose="020B0502040204020203" pitchFamily="34" charset="0"/>
              </a:rPr>
              <a:t>blogger</a:t>
            </a:r>
            <a:r>
              <a:rPr lang="en-US" sz="2000" b="1"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(the person who submits content to a blog), can regularly share stories, photos, videos or links according to the subject matter of </a:t>
            </a:r>
            <a:r>
              <a:rPr lang="en-US" sz="2000" dirty="0" smtClean="0">
                <a:latin typeface="Segoe UI" panose="020B0502040204020203" pitchFamily="34" charset="0"/>
                <a:cs typeface="Segoe UI" panose="020B0502040204020203" pitchFamily="34" charset="0"/>
              </a:rPr>
              <a:t>the</a:t>
            </a:r>
            <a:r>
              <a:rPr lang="pl-PL" sz="2000" dirty="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particular </a:t>
            </a:r>
            <a:r>
              <a:rPr lang="en-US" sz="2000" dirty="0">
                <a:latin typeface="Segoe UI" panose="020B0502040204020203" pitchFamily="34" charset="0"/>
                <a:cs typeface="Segoe UI" panose="020B0502040204020203" pitchFamily="34" charset="0"/>
              </a:rPr>
              <a:t>blog. It is often likened to a journal, because most blogs are written in first person and offer </a:t>
            </a:r>
            <a:r>
              <a:rPr lang="en-US" sz="2000" dirty="0" smtClean="0">
                <a:latin typeface="Segoe UI" panose="020B0502040204020203" pitchFamily="34" charset="0"/>
                <a:cs typeface="Segoe UI" panose="020B0502040204020203" pitchFamily="34" charset="0"/>
              </a:rPr>
              <a:t>a </a:t>
            </a:r>
            <a:r>
              <a:rPr lang="en-US" sz="2000" dirty="0">
                <a:latin typeface="Segoe UI" panose="020B0502040204020203" pitchFamily="34" charset="0"/>
                <a:cs typeface="Segoe UI" panose="020B0502040204020203" pitchFamily="34" charset="0"/>
              </a:rPr>
              <a:t>more personal narrative compared to content traditionally found on a website</a:t>
            </a:r>
            <a:r>
              <a:rPr lang="en-US" sz="2000" dirty="0" smtClean="0">
                <a:latin typeface="Segoe UI" panose="020B0502040204020203" pitchFamily="34" charset="0"/>
                <a:cs typeface="Segoe UI" panose="020B0502040204020203" pitchFamily="34" charset="0"/>
              </a:rPr>
              <a:t>.</a:t>
            </a:r>
            <a:endParaRPr lang="pl-PL" sz="2000" dirty="0">
              <a:latin typeface="Segoe UI" panose="020B0502040204020203" pitchFamily="34" charset="0"/>
              <a:cs typeface="Segoe UI" panose="020B0502040204020203" pitchFamily="34" charset="0"/>
            </a:endParaRPr>
          </a:p>
          <a:p>
            <a:pPr marL="0" indent="0" algn="just">
              <a:buNone/>
            </a:pPr>
            <a:endParaRPr lang="pl-PL" sz="2000" dirty="0">
              <a:latin typeface="Segoe UI" panose="020B0502040204020203" pitchFamily="34" charset="0"/>
              <a:cs typeface="Segoe UI" panose="020B0502040204020203" pitchFamily="34" charset="0"/>
            </a:endParaRPr>
          </a:p>
          <a:p>
            <a:pPr marL="0" indent="0" algn="just">
              <a:buNone/>
            </a:pPr>
            <a:r>
              <a:rPr lang="en-US" sz="2000" dirty="0" smtClean="0">
                <a:latin typeface="Segoe UI" panose="020B0502040204020203" pitchFamily="34" charset="0"/>
                <a:cs typeface="Segoe UI" panose="020B0502040204020203" pitchFamily="34" charset="0"/>
              </a:rPr>
              <a:t>Blogs </a:t>
            </a:r>
            <a:r>
              <a:rPr lang="en-US" sz="2000" dirty="0">
                <a:latin typeface="Segoe UI" panose="020B0502040204020203" pitchFamily="34" charset="0"/>
                <a:cs typeface="Segoe UI" panose="020B0502040204020203" pitchFamily="34" charset="0"/>
              </a:rPr>
              <a:t>are a valuable tool for development because they allow organizations to easily expand beyond their </a:t>
            </a:r>
            <a:r>
              <a:rPr lang="en-US" sz="2000" dirty="0" smtClean="0">
                <a:latin typeface="Segoe UI" panose="020B0502040204020203" pitchFamily="34" charset="0"/>
                <a:cs typeface="Segoe UI" panose="020B0502040204020203" pitchFamily="34" charset="0"/>
              </a:rPr>
              <a:t>traditional</a:t>
            </a:r>
            <a:r>
              <a:rPr lang="pl-PL" sz="2000" dirty="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communications </a:t>
            </a:r>
            <a:r>
              <a:rPr lang="en-US" sz="2000" dirty="0">
                <a:latin typeface="Segoe UI" panose="020B0502040204020203" pitchFamily="34" charset="0"/>
                <a:cs typeface="Segoe UI" panose="020B0502040204020203" pitchFamily="34" charset="0"/>
              </a:rPr>
              <a:t>mediums and social networks, and curate a content rich platform for their followers. Organizations </a:t>
            </a:r>
            <a:r>
              <a:rPr lang="en-US" sz="2000" dirty="0" smtClean="0">
                <a:latin typeface="Segoe UI" panose="020B0502040204020203" pitchFamily="34" charset="0"/>
                <a:cs typeface="Segoe UI" panose="020B0502040204020203" pitchFamily="34" charset="0"/>
              </a:rPr>
              <a:t>can</a:t>
            </a:r>
            <a:r>
              <a:rPr lang="pl-PL" sz="2000" dirty="0" smtClean="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share </a:t>
            </a:r>
            <a:r>
              <a:rPr lang="en-US" sz="2000" dirty="0">
                <a:latin typeface="Segoe UI" panose="020B0502040204020203" pitchFamily="34" charset="0"/>
                <a:cs typeface="Segoe UI" panose="020B0502040204020203" pitchFamily="34" charset="0"/>
              </a:rPr>
              <a:t>meaningful stories from the field through the personal voice of staff members, volunteers or </a:t>
            </a:r>
            <a:r>
              <a:rPr lang="en-US" sz="2000" dirty="0" smtClean="0">
                <a:latin typeface="Segoe UI" panose="020B0502040204020203" pitchFamily="34" charset="0"/>
                <a:cs typeface="Segoe UI" panose="020B0502040204020203" pitchFamily="34" charset="0"/>
              </a:rPr>
              <a:t>partners</a:t>
            </a:r>
            <a:r>
              <a:rPr lang="en-US" sz="2000" dirty="0">
                <a:latin typeface="Segoe UI" panose="020B0502040204020203" pitchFamily="34" charset="0"/>
                <a:cs typeface="Segoe UI" panose="020B0502040204020203" pitchFamily="34" charset="0"/>
              </a:rPr>
              <a:t>.</a:t>
            </a:r>
            <a:r>
              <a:rPr lang="en-US" sz="2000" dirty="0" smtClean="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They are also a great venue to share other news or information, relevant to </a:t>
            </a:r>
            <a:r>
              <a:rPr lang="en-US" sz="2000" dirty="0" smtClean="0">
                <a:latin typeface="Segoe UI" panose="020B0502040204020203" pitchFamily="34" charset="0"/>
                <a:cs typeface="Segoe UI" panose="020B0502040204020203" pitchFamily="34" charset="0"/>
              </a:rPr>
              <a:t>the</a:t>
            </a:r>
            <a:r>
              <a:rPr lang="pl-PL" sz="2000" dirty="0" smtClean="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organization </a:t>
            </a:r>
            <a:r>
              <a:rPr lang="en-US" sz="2000" dirty="0">
                <a:latin typeface="Segoe UI" panose="020B0502040204020203" pitchFamily="34" charset="0"/>
                <a:cs typeface="Segoe UI" panose="020B0502040204020203" pitchFamily="34" charset="0"/>
              </a:rPr>
              <a:t>and its partners or stakeholders.</a:t>
            </a:r>
            <a:endParaRPr lang="en-GB" sz="2000" dirty="0">
              <a:latin typeface="Segoe UI" panose="020B0502040204020203" pitchFamily="34" charset="0"/>
              <a:cs typeface="Segoe UI" panose="020B0502040204020203" pitchFamily="34" charset="0"/>
            </a:endParaRPr>
          </a:p>
          <a:p>
            <a:pPr marL="0" indent="0" algn="just">
              <a:buNone/>
            </a:pPr>
            <a:endParaRPr lang="pl-PL" sz="2000" dirty="0">
              <a:latin typeface="Segoe UI" panose="020B0502040204020203" pitchFamily="34" charset="0"/>
              <a:cs typeface="Segoe UI" panose="020B0502040204020203" pitchFamily="34" charset="0"/>
            </a:endParaRPr>
          </a:p>
          <a:p>
            <a:pPr algn="just"/>
            <a:endParaRPr lang="en-GB" sz="2000" dirty="0">
              <a:latin typeface="Segoe UI" panose="020B0502040204020203" pitchFamily="34" charset="0"/>
              <a:cs typeface="Segoe UI" panose="020B0502040204020203" pitchFamily="34" charset="0"/>
            </a:endParaRPr>
          </a:p>
        </p:txBody>
      </p:sp>
      <p:pic>
        <p:nvPicPr>
          <p:cNvPr id="5" name="Picture 3" descr="C:\Users\Właściciel\Desktop\CET Stay tuned online\Erasmus plus logo (transpar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6015348"/>
            <a:ext cx="3024336" cy="654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łaściciel\Desktop\CET Stay tuned online\cet_h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57" y="5661248"/>
            <a:ext cx="1152731"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1331640" y="5877272"/>
            <a:ext cx="5112568" cy="923330"/>
          </a:xfrm>
          <a:prstGeom prst="rect">
            <a:avLst/>
          </a:prstGeom>
          <a:noFill/>
        </p:spPr>
        <p:txBody>
          <a:bodyPr wrap="square" rtlCol="0">
            <a:spAutoFit/>
          </a:bodyPr>
          <a:lstStyle/>
          <a:p>
            <a:pPr algn="ctr"/>
            <a:r>
              <a:rPr lang="pl-PL" b="1" dirty="0" err="1" smtClean="0">
                <a:solidFill>
                  <a:schemeClr val="accent6"/>
                </a:solidFill>
                <a:latin typeface="Segoe UI" panose="020B0502040204020203" pitchFamily="34" charset="0"/>
                <a:cs typeface="Segoe UI" panose="020B0502040204020203" pitchFamily="34" charset="0"/>
              </a:rPr>
              <a:t>Stay</a:t>
            </a:r>
            <a:r>
              <a:rPr lang="pl-PL" b="1" dirty="0" smtClean="0">
                <a:solidFill>
                  <a:schemeClr val="accent6"/>
                </a:solidFill>
                <a:latin typeface="Segoe UI" panose="020B0502040204020203" pitchFamily="34" charset="0"/>
                <a:cs typeface="Segoe UI" panose="020B0502040204020203" pitchFamily="34" charset="0"/>
              </a:rPr>
              <a:t> </a:t>
            </a:r>
            <a:r>
              <a:rPr lang="pl-PL" b="1" dirty="0" err="1" smtClean="0">
                <a:solidFill>
                  <a:schemeClr val="accent6"/>
                </a:solidFill>
                <a:latin typeface="Segoe UI" panose="020B0502040204020203" pitchFamily="34" charset="0"/>
                <a:cs typeface="Segoe UI" panose="020B0502040204020203" pitchFamily="34" charset="0"/>
              </a:rPr>
              <a:t>Tuned</a:t>
            </a:r>
            <a:r>
              <a:rPr lang="pl-PL" b="1" dirty="0" smtClean="0">
                <a:solidFill>
                  <a:schemeClr val="accent6"/>
                </a:solidFill>
                <a:latin typeface="Segoe UI" panose="020B0502040204020203" pitchFamily="34" charset="0"/>
                <a:cs typeface="Segoe UI" panose="020B0502040204020203" pitchFamily="34" charset="0"/>
              </a:rPr>
              <a:t> Online</a:t>
            </a:r>
          </a:p>
          <a:p>
            <a:pPr algn="ctr"/>
            <a:r>
              <a:rPr lang="pl-PL" dirty="0" err="1" smtClean="0">
                <a:solidFill>
                  <a:schemeClr val="accent6"/>
                </a:solidFill>
                <a:latin typeface="Segoe UI" panose="020B0502040204020203" pitchFamily="34" charset="0"/>
                <a:cs typeface="Segoe UI" panose="020B0502040204020203" pitchFamily="34" charset="0"/>
              </a:rPr>
              <a:t>Djakovo</a:t>
            </a:r>
            <a:r>
              <a:rPr lang="pl-PL" dirty="0" smtClean="0">
                <a:solidFill>
                  <a:schemeClr val="accent6"/>
                </a:solidFill>
                <a:latin typeface="Segoe UI" panose="020B0502040204020203" pitchFamily="34" charset="0"/>
                <a:cs typeface="Segoe UI" panose="020B0502040204020203" pitchFamily="34" charset="0"/>
              </a:rPr>
              <a:t>, </a:t>
            </a:r>
            <a:r>
              <a:rPr lang="pl-PL" dirty="0" err="1" smtClean="0">
                <a:solidFill>
                  <a:schemeClr val="accent6"/>
                </a:solidFill>
                <a:latin typeface="Segoe UI" panose="020B0502040204020203" pitchFamily="34" charset="0"/>
                <a:cs typeface="Segoe UI" panose="020B0502040204020203" pitchFamily="34" charset="0"/>
              </a:rPr>
              <a:t>Croatia</a:t>
            </a:r>
            <a:r>
              <a:rPr lang="pl-PL" dirty="0" smtClean="0">
                <a:solidFill>
                  <a:schemeClr val="accent6"/>
                </a:solidFill>
                <a:latin typeface="Segoe UI" panose="020B0502040204020203" pitchFamily="34" charset="0"/>
                <a:cs typeface="Segoe UI" panose="020B0502040204020203" pitchFamily="34" charset="0"/>
              </a:rPr>
              <a:t>, 12-19.09.2015</a:t>
            </a:r>
          </a:p>
          <a:p>
            <a:pPr algn="ctr"/>
            <a:r>
              <a:rPr lang="pl-PL" b="1" dirty="0" smtClean="0">
                <a:solidFill>
                  <a:schemeClr val="accent6"/>
                </a:solidFill>
                <a:latin typeface="Segoe UI" panose="020B0502040204020203" pitchFamily="34" charset="0"/>
                <a:cs typeface="Segoe UI" panose="020B0502040204020203" pitchFamily="34" charset="0"/>
              </a:rPr>
              <a:t>#</a:t>
            </a:r>
            <a:r>
              <a:rPr lang="pl-PL" b="1" dirty="0" err="1" smtClean="0">
                <a:solidFill>
                  <a:schemeClr val="accent6"/>
                </a:solidFill>
                <a:latin typeface="Segoe UI" panose="020B0502040204020203" pitchFamily="34" charset="0"/>
                <a:cs typeface="Segoe UI" panose="020B0502040204020203" pitchFamily="34" charset="0"/>
              </a:rPr>
              <a:t>StayTunedOnline</a:t>
            </a:r>
            <a:endParaRPr lang="en-GB" b="1" dirty="0">
              <a:solidFill>
                <a:schemeClr val="accent6"/>
              </a:solidFill>
              <a:latin typeface="Segoe UI" panose="020B0502040204020203" pitchFamily="34" charset="0"/>
              <a:cs typeface="Segoe UI" panose="020B0502040204020203" pitchFamily="34" charset="0"/>
            </a:endParaRPr>
          </a:p>
        </p:txBody>
      </p:sp>
      <p:cxnSp>
        <p:nvCxnSpPr>
          <p:cNvPr id="8" name="Łącznik prostoliniowy 7"/>
          <p:cNvCxnSpPr/>
          <p:nvPr/>
        </p:nvCxnSpPr>
        <p:spPr>
          <a:xfrm>
            <a:off x="323528" y="5805264"/>
            <a:ext cx="8496944" cy="0"/>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413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Niestandardowy 2">
      <a:dk1>
        <a:sysClr val="windowText" lastClr="000000"/>
      </a:dk1>
      <a:lt1>
        <a:sysClr val="window" lastClr="FFFFFF"/>
      </a:lt1>
      <a:dk2>
        <a:srgbClr val="666666"/>
      </a:dk2>
      <a:lt2>
        <a:srgbClr val="D2D2D2"/>
      </a:lt2>
      <a:accent1>
        <a:srgbClr val="17BBFD"/>
      </a:accent1>
      <a:accent2>
        <a:srgbClr val="005BD3"/>
      </a:accent2>
      <a:accent3>
        <a:srgbClr val="9C007F"/>
      </a:accent3>
      <a:accent4>
        <a:srgbClr val="68007F"/>
      </a:accent4>
      <a:accent5>
        <a:srgbClr val="005BD3"/>
      </a:accent5>
      <a:accent6>
        <a:srgbClr val="00349E"/>
      </a:accent6>
      <a:hlink>
        <a:srgbClr val="00349E"/>
      </a:hlink>
      <a:folHlink>
        <a:srgbClr val="17BBFD"/>
      </a:folHlink>
    </a:clrScheme>
    <a:fontScheme name="Segoe UI">
      <a:majorFont>
        <a:latin typeface="Segoe UI Black"/>
        <a:ea typeface=""/>
        <a:cs typeface=""/>
      </a:majorFont>
      <a:minorFont>
        <a:latin typeface="Segoe U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3232</Words>
  <Application>Microsoft Office PowerPoint</Application>
  <PresentationFormat>Pokaz na ekranie (4:3)</PresentationFormat>
  <Paragraphs>334</Paragraphs>
  <Slides>34</Slides>
  <Notes>1</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SOCIAL NETWORKING SITES </vt:lpstr>
      <vt:lpstr>SOCIAL NETWORKING SITES </vt:lpstr>
      <vt:lpstr>BLOG</vt:lpstr>
      <vt:lpstr>Prezentacja programu PowerPoint</vt:lpstr>
      <vt:lpstr>WIKI</vt:lpstr>
      <vt:lpstr>PHOTO AND VIDEO SHARING SITES</vt:lpstr>
      <vt:lpstr>PHOTO AND VIDEO SHARING SITES</vt:lpstr>
      <vt:lpstr>POPULAR SOCIAL MEDIA PLATFORMS</vt:lpstr>
      <vt:lpstr>Prezentacja programu PowerPoint</vt:lpstr>
      <vt:lpstr>Prezentacja programu PowerPoint</vt:lpstr>
      <vt:lpstr>Prezentacja programu PowerPoint</vt:lpstr>
      <vt:lpstr>When using Facebook: </vt:lpstr>
      <vt:lpstr>www.twitter.com</vt:lpstr>
      <vt:lpstr>www.twitter.com</vt:lpstr>
      <vt:lpstr>When using Twitter:</vt:lpstr>
      <vt:lpstr>www.youtube.com</vt:lpstr>
      <vt:lpstr>www.youtube.com</vt:lpstr>
      <vt:lpstr> www.plus.google.com</vt:lpstr>
      <vt:lpstr> www.plus.google.com</vt:lpstr>
      <vt:lpstr>SOCIAL MEDIA DOS</vt:lpstr>
      <vt:lpstr>SOCIAL MEDIA DON’TS</vt:lpstr>
      <vt:lpstr>SOCIAL MEDIA MANAGEMENT AND ANALYTICS </vt:lpstr>
      <vt:lpstr>VISUALIZATION TOOLS </vt:lpstr>
      <vt:lpstr>IMAGE GALLERIES AND EDITING TOOLS </vt:lpstr>
      <vt:lpstr>LINK SHORTENERS </vt:lpstr>
      <vt:lpstr>GLOBAL DONATION AND FUNDRAISING TOOLS </vt:lpstr>
      <vt:lpstr>Thank you for your attention!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Bojan Kocevski</dc:creator>
  <cp:lastModifiedBy>Bojan Kocevski</cp:lastModifiedBy>
  <cp:revision>59</cp:revision>
  <dcterms:created xsi:type="dcterms:W3CDTF">2015-09-10T13:22:21Z</dcterms:created>
  <dcterms:modified xsi:type="dcterms:W3CDTF">2015-09-18T11:32:13Z</dcterms:modified>
</cp:coreProperties>
</file>