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59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GB"/>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GB"/>
          </a:p>
        </p:txBody>
      </p:sp>
      <p:sp>
        <p:nvSpPr>
          <p:cNvPr id="4" name="Symbol zastępczy daty 3"/>
          <p:cNvSpPr>
            <a:spLocks noGrp="1"/>
          </p:cNvSpPr>
          <p:nvPr>
            <p:ph type="dt" sz="half" idx="10"/>
          </p:nvPr>
        </p:nvSpPr>
        <p:spPr/>
        <p:txBody>
          <a:bodyPr/>
          <a:lstStyle/>
          <a:p>
            <a:fld id="{40760911-412F-47DC-AA71-E21329ABCC3D}" type="datetimeFigureOut">
              <a:rPr lang="en-GB" smtClean="0"/>
              <a:t>14/09/2015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2734785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40760911-412F-47DC-AA71-E21329ABCC3D}" type="datetimeFigureOut">
              <a:rPr lang="en-GB" smtClean="0"/>
              <a:t>14/09/2015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1896958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GB"/>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40760911-412F-47DC-AA71-E21329ABCC3D}" type="datetimeFigureOut">
              <a:rPr lang="en-GB" smtClean="0"/>
              <a:t>14/09/2015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396083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40760911-412F-47DC-AA71-E21329ABCC3D}" type="datetimeFigureOut">
              <a:rPr lang="en-GB" smtClean="0"/>
              <a:t>14/09/2015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2673392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GB"/>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40760911-412F-47DC-AA71-E21329ABCC3D}" type="datetimeFigureOut">
              <a:rPr lang="en-GB" smtClean="0"/>
              <a:t>14/09/2015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2034780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daty 4"/>
          <p:cNvSpPr>
            <a:spLocks noGrp="1"/>
          </p:cNvSpPr>
          <p:nvPr>
            <p:ph type="dt" sz="half" idx="10"/>
          </p:nvPr>
        </p:nvSpPr>
        <p:spPr/>
        <p:txBody>
          <a:bodyPr/>
          <a:lstStyle/>
          <a:p>
            <a:fld id="{40760911-412F-47DC-AA71-E21329ABCC3D}" type="datetimeFigureOut">
              <a:rPr lang="en-GB" smtClean="0"/>
              <a:t>14/09/2015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187080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GB"/>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7" name="Symbol zastępczy daty 6"/>
          <p:cNvSpPr>
            <a:spLocks noGrp="1"/>
          </p:cNvSpPr>
          <p:nvPr>
            <p:ph type="dt" sz="half" idx="10"/>
          </p:nvPr>
        </p:nvSpPr>
        <p:spPr/>
        <p:txBody>
          <a:bodyPr/>
          <a:lstStyle/>
          <a:p>
            <a:fld id="{40760911-412F-47DC-AA71-E21329ABCC3D}" type="datetimeFigureOut">
              <a:rPr lang="en-GB" smtClean="0"/>
              <a:t>14/09/2015</a:t>
            </a:fld>
            <a:endParaRPr lang="en-GB"/>
          </a:p>
        </p:txBody>
      </p:sp>
      <p:sp>
        <p:nvSpPr>
          <p:cNvPr id="8" name="Symbol zastępczy stopki 7"/>
          <p:cNvSpPr>
            <a:spLocks noGrp="1"/>
          </p:cNvSpPr>
          <p:nvPr>
            <p:ph type="ftr" sz="quarter" idx="11"/>
          </p:nvPr>
        </p:nvSpPr>
        <p:spPr/>
        <p:txBody>
          <a:bodyPr/>
          <a:lstStyle/>
          <a:p>
            <a:endParaRPr lang="en-GB"/>
          </a:p>
        </p:txBody>
      </p:sp>
      <p:sp>
        <p:nvSpPr>
          <p:cNvPr id="9" name="Symbol zastępczy numeru slajdu 8"/>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906158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daty 2"/>
          <p:cNvSpPr>
            <a:spLocks noGrp="1"/>
          </p:cNvSpPr>
          <p:nvPr>
            <p:ph type="dt" sz="half" idx="10"/>
          </p:nvPr>
        </p:nvSpPr>
        <p:spPr/>
        <p:txBody>
          <a:bodyPr/>
          <a:lstStyle/>
          <a:p>
            <a:fld id="{40760911-412F-47DC-AA71-E21329ABCC3D}" type="datetimeFigureOut">
              <a:rPr lang="en-GB" smtClean="0"/>
              <a:t>14/09/2015</a:t>
            </a:fld>
            <a:endParaRPr lang="en-GB"/>
          </a:p>
        </p:txBody>
      </p:sp>
      <p:sp>
        <p:nvSpPr>
          <p:cNvPr id="4" name="Symbol zastępczy stopki 3"/>
          <p:cNvSpPr>
            <a:spLocks noGrp="1"/>
          </p:cNvSpPr>
          <p:nvPr>
            <p:ph type="ftr" sz="quarter" idx="11"/>
          </p:nvPr>
        </p:nvSpPr>
        <p:spPr/>
        <p:txBody>
          <a:bodyPr/>
          <a:lstStyle/>
          <a:p>
            <a:endParaRPr lang="en-GB"/>
          </a:p>
        </p:txBody>
      </p:sp>
      <p:sp>
        <p:nvSpPr>
          <p:cNvPr id="5" name="Symbol zastępczy numeru slajdu 4"/>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1634189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0760911-412F-47DC-AA71-E21329ABCC3D}" type="datetimeFigureOut">
              <a:rPr lang="en-GB" smtClean="0"/>
              <a:t>14/09/2015</a:t>
            </a:fld>
            <a:endParaRPr lang="en-GB"/>
          </a:p>
        </p:txBody>
      </p:sp>
      <p:sp>
        <p:nvSpPr>
          <p:cNvPr id="3" name="Symbol zastępczy stopki 2"/>
          <p:cNvSpPr>
            <a:spLocks noGrp="1"/>
          </p:cNvSpPr>
          <p:nvPr>
            <p:ph type="ftr" sz="quarter" idx="11"/>
          </p:nvPr>
        </p:nvSpPr>
        <p:spPr/>
        <p:txBody>
          <a:bodyPr/>
          <a:lstStyle/>
          <a:p>
            <a:endParaRPr lang="en-GB"/>
          </a:p>
        </p:txBody>
      </p:sp>
      <p:sp>
        <p:nvSpPr>
          <p:cNvPr id="4" name="Symbol zastępczy numeru slajdu 3"/>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3877867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GB"/>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0760911-412F-47DC-AA71-E21329ABCC3D}" type="datetimeFigureOut">
              <a:rPr lang="en-GB" smtClean="0"/>
              <a:t>14/09/2015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532750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GB"/>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0760911-412F-47DC-AA71-E21329ABCC3D}" type="datetimeFigureOut">
              <a:rPr lang="en-GB" smtClean="0"/>
              <a:t>14/09/2015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240AEDC8-89A4-4A22-A54A-9685999720DD}" type="slidenum">
              <a:rPr lang="en-GB" smtClean="0"/>
              <a:t>‹#›</a:t>
            </a:fld>
            <a:endParaRPr lang="en-GB"/>
          </a:p>
        </p:txBody>
      </p:sp>
    </p:spTree>
    <p:extLst>
      <p:ext uri="{BB962C8B-B14F-4D97-AF65-F5344CB8AC3E}">
        <p14:creationId xmlns:p14="http://schemas.microsoft.com/office/powerpoint/2010/main" val="280356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lum/>
          </a:blip>
          <a:srcRect/>
          <a:stretch>
            <a:fillRect l="-6000" r="-6000"/>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GB"/>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60911-412F-47DC-AA71-E21329ABCC3D}" type="datetimeFigureOut">
              <a:rPr lang="en-GB" smtClean="0"/>
              <a:t>14/09/2015</a:t>
            </a:fld>
            <a:endParaRPr lang="en-GB"/>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AEDC8-89A4-4A22-A54A-9685999720DD}" type="slidenum">
              <a:rPr lang="en-GB" smtClean="0"/>
              <a:t>‹#›</a:t>
            </a:fld>
            <a:endParaRPr lang="en-GB"/>
          </a:p>
        </p:txBody>
      </p:sp>
    </p:spTree>
    <p:extLst>
      <p:ext uri="{BB962C8B-B14F-4D97-AF65-F5344CB8AC3E}">
        <p14:creationId xmlns:p14="http://schemas.microsoft.com/office/powerpoint/2010/main" val="1209498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 name="Picture 2" descr="C:\Users\Właściciel\Desktop\CET Stay tuned online\Materials\Social media with person.pn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17588" y="692696"/>
            <a:ext cx="4762924" cy="4320480"/>
          </a:xfrm>
          <a:prstGeom prst="rect">
            <a:avLst/>
          </a:prstGeom>
          <a:noFill/>
          <a:extLst>
            <a:ext uri="{909E8E84-426E-40DD-AFC4-6F175D3DCCD1}">
              <a14:hiddenFill xmlns:a14="http://schemas.microsoft.com/office/drawing/2010/main">
                <a:solidFill>
                  <a:srgbClr val="FFFFFF"/>
                </a:solidFill>
              </a14:hiddenFill>
            </a:ext>
          </a:extLst>
        </p:spPr>
      </p:pic>
      <p:sp>
        <p:nvSpPr>
          <p:cNvPr id="14" name="Symbol zastępczy zawartości 2"/>
          <p:cNvSpPr txBox="1">
            <a:spLocks/>
          </p:cNvSpPr>
          <p:nvPr/>
        </p:nvSpPr>
        <p:spPr>
          <a:xfrm>
            <a:off x="-53282" y="775245"/>
            <a:ext cx="505733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pl-PL"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Training </a:t>
            </a:r>
            <a:r>
              <a:rPr lang="pl-PL" sz="4000" b="1" dirty="0" err="1"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course</a:t>
            </a:r>
            <a:r>
              <a:rPr lang="pl-PL"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 </a:t>
            </a:r>
            <a:endParaRPr lang="en-GB"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endParaRPr>
          </a:p>
          <a:p>
            <a:r>
              <a:rPr lang="en-GB"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a:t>
            </a:r>
            <a:r>
              <a:rPr lang="pl-PL" sz="4000" b="1" dirty="0" err="1"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Stay</a:t>
            </a:r>
            <a:r>
              <a:rPr lang="pl-PL"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 </a:t>
            </a:r>
            <a:r>
              <a:rPr lang="pl-PL" sz="4000" b="1" dirty="0" err="1"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Tuned</a:t>
            </a:r>
            <a:r>
              <a:rPr lang="pl-PL"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 Online</a:t>
            </a:r>
            <a:r>
              <a:rPr lang="en-GB" sz="4000"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a:t>
            </a:r>
          </a:p>
          <a:p>
            <a:endParaRPr lang="pl-PL" b="1" dirty="0" smtClean="0">
              <a:latin typeface="Segoe UI Black" panose="020B0A02040204020203" pitchFamily="34" charset="0"/>
              <a:ea typeface="Segoe UI Black" panose="020B0A02040204020203" pitchFamily="34" charset="0"/>
              <a:cs typeface="Segoe UI Black" panose="020B0A02040204020203" pitchFamily="34" charset="0"/>
            </a:endParaRPr>
          </a:p>
          <a:p>
            <a:r>
              <a:rPr lang="pl-PL" b="1" dirty="0" err="1"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Djakovo</a:t>
            </a:r>
            <a:r>
              <a:rPr lang="pl-PL" b="1" dirty="0"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 </a:t>
            </a:r>
            <a:r>
              <a:rPr lang="pl-PL" b="1" dirty="0" err="1"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Croatia</a:t>
            </a:r>
            <a:endParaRPr lang="pl-PL" b="1" dirty="0"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endParaRPr>
          </a:p>
          <a:p>
            <a:r>
              <a:rPr lang="pl-PL" sz="2800" b="1" dirty="0"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12-19 of </a:t>
            </a:r>
            <a:r>
              <a:rPr lang="pl-PL" sz="2800" b="1" dirty="0" err="1"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September</a:t>
            </a:r>
            <a:r>
              <a:rPr lang="pl-PL" sz="2800" b="1" dirty="0"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rPr>
              <a:t> 2015</a:t>
            </a:r>
            <a:endParaRPr lang="en-GB" sz="2800" b="1" dirty="0" smtClean="0">
              <a:solidFill>
                <a:schemeClr val="tx2"/>
              </a:solidFill>
              <a:latin typeface="Segoe UI Semibold" panose="020B0702040204020203" pitchFamily="34" charset="0"/>
              <a:ea typeface="Segoe UI Black" panose="020B0A02040204020203" pitchFamily="34" charset="0"/>
              <a:cs typeface="Segoe UI Semibold" panose="020B0702040204020203" pitchFamily="34" charset="0"/>
            </a:endParaRPr>
          </a:p>
          <a:p>
            <a:endParaRPr lang="pl-PL" sz="2800" b="1" dirty="0" smtClean="0">
              <a:latin typeface="Segoe UI Black" panose="020B0A02040204020203" pitchFamily="34" charset="0"/>
              <a:ea typeface="Segoe UI Black" panose="020B0A02040204020203" pitchFamily="34" charset="0"/>
              <a:cs typeface="Segoe UI Black" panose="020B0A02040204020203" pitchFamily="34" charset="0"/>
            </a:endParaRPr>
          </a:p>
          <a:p>
            <a:r>
              <a:rPr lang="pl-PL"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a:t>
            </a:r>
            <a:r>
              <a:rPr lang="pl-PL" b="1" dirty="0" err="1" smtClean="0">
                <a:solidFill>
                  <a:schemeClr val="tx1"/>
                </a:solidFill>
                <a:latin typeface="Segoe UI" panose="020B0502040204020203" pitchFamily="34" charset="0"/>
                <a:ea typeface="Segoe UI Black" panose="020B0A02040204020203" pitchFamily="34" charset="0"/>
                <a:cs typeface="Segoe UI" panose="020B0502040204020203" pitchFamily="34" charset="0"/>
              </a:rPr>
              <a:t>StayTunedOnline</a:t>
            </a:r>
            <a:endParaRPr lang="en-GB" b="1" dirty="0" smtClean="0">
              <a:solidFill>
                <a:schemeClr val="tx1"/>
              </a:solidFill>
              <a:latin typeface="Segoe UI" panose="020B0502040204020203" pitchFamily="34" charset="0"/>
              <a:ea typeface="Segoe UI Black" panose="020B0A02040204020203" pitchFamily="34" charset="0"/>
              <a:cs typeface="Segoe UI" panose="020B0502040204020203" pitchFamily="34" charset="0"/>
            </a:endParaRPr>
          </a:p>
          <a:p>
            <a:r>
              <a:rPr lang="en-GB" sz="2200" b="1" dirty="0" smtClean="0">
                <a:solidFill>
                  <a:schemeClr val="tx2"/>
                </a:solidFill>
                <a:latin typeface="Segoe UI" panose="020B0502040204020203" pitchFamily="34" charset="0"/>
                <a:ea typeface="Segoe UI Black" panose="020B0A02040204020203" pitchFamily="34" charset="0"/>
                <a:cs typeface="Segoe UI" panose="020B0502040204020203" pitchFamily="34" charset="0"/>
              </a:rPr>
              <a:t>www.</a:t>
            </a:r>
            <a:r>
              <a:rPr lang="pl-PL" sz="2200" b="1" dirty="0" smtClean="0">
                <a:solidFill>
                  <a:schemeClr val="tx2"/>
                </a:solidFill>
                <a:latin typeface="Segoe UI" panose="020B0502040204020203" pitchFamily="34" charset="0"/>
                <a:ea typeface="Segoe UI Black" panose="020B0A02040204020203" pitchFamily="34" charset="0"/>
                <a:cs typeface="Segoe UI" panose="020B0502040204020203" pitchFamily="34" charset="0"/>
              </a:rPr>
              <a:t>cetstaytuned.wordpress.com</a:t>
            </a:r>
          </a:p>
          <a:p>
            <a:endParaRPr lang="en-GB" b="1" dirty="0">
              <a:latin typeface="Segoe UI Black" panose="020B0A02040204020203" pitchFamily="34" charset="0"/>
              <a:ea typeface="Segoe UI Black" panose="020B0A02040204020203" pitchFamily="34" charset="0"/>
              <a:cs typeface="Segoe UI Black" panose="020B0A02040204020203" pitchFamily="34" charset="0"/>
            </a:endParaRPr>
          </a:p>
        </p:txBody>
      </p:sp>
      <p:pic>
        <p:nvPicPr>
          <p:cNvPr id="15"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5" y="5373216"/>
            <a:ext cx="5447931" cy="117811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99050" y="5013176"/>
            <a:ext cx="1729096" cy="1728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6761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2852936"/>
            <a:ext cx="6408712" cy="2448272"/>
          </a:xfrm>
        </p:spPr>
        <p:txBody>
          <a:bodyPr>
            <a:noAutofit/>
          </a:bodyPr>
          <a:lstStyle/>
          <a:p>
            <a:pPr marL="0" indent="0" algn="just">
              <a:buNone/>
            </a:pPr>
            <a:endParaRPr lang="pl-PL" sz="1700" dirty="0">
              <a:solidFill>
                <a:schemeClr val="bg1"/>
              </a:solidFill>
              <a:latin typeface="Segoe UI" panose="020B0502040204020203" pitchFamily="34" charset="0"/>
              <a:cs typeface="Segoe UI" panose="020B0502040204020203" pitchFamily="34" charset="0"/>
            </a:endParaRPr>
          </a:p>
          <a:p>
            <a:pPr marL="0" indent="0" algn="just">
              <a:buNone/>
            </a:pPr>
            <a:r>
              <a:rPr lang="en-GB" sz="1700" dirty="0" smtClean="0">
                <a:solidFill>
                  <a:schemeClr val="bg1"/>
                </a:solidFill>
                <a:latin typeface="Segoe UI" panose="020B0502040204020203" pitchFamily="34" charset="0"/>
                <a:cs typeface="Segoe UI" panose="020B0502040204020203" pitchFamily="34" charset="0"/>
              </a:rPr>
              <a:t>Organizations can promote their cause and build a community of advocates through Facebook’s open</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and dynamic interface. They can use high quality photos or visuals to brand their Page and add</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customized apps to drive followers to their blog, website or other online networks. Organizations can</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also choose to create a Group in addition to a Page, where they can foster dialogue on a specific topic</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and have more flexibility with privacy settings.</a:t>
            </a:r>
            <a:endParaRPr lang="pl-PL" sz="1700" dirty="0" smtClean="0">
              <a:solidFill>
                <a:schemeClr val="bg1"/>
              </a:solidFill>
              <a:latin typeface="Segoe UI" panose="020B0502040204020203" pitchFamily="34" charset="0"/>
              <a:cs typeface="Segoe UI" panose="020B0502040204020203" pitchFamily="34" charset="0"/>
            </a:endParaRPr>
          </a:p>
          <a:p>
            <a:pPr marL="0" indent="0" algn="just">
              <a:buNone/>
            </a:pPr>
            <a:endParaRPr lang="pl-PL" sz="1700" b="1" dirty="0">
              <a:solidFill>
                <a:schemeClr val="bg1"/>
              </a:solidFill>
              <a:latin typeface="Segoe UI" panose="020B0502040204020203" pitchFamily="34" charset="0"/>
              <a:cs typeface="Segoe UI" panose="020B0502040204020203" pitchFamily="34" charset="0"/>
            </a:endParaRPr>
          </a:p>
          <a:p>
            <a:pPr marL="0" indent="0" algn="just">
              <a:buNone/>
            </a:pPr>
            <a:r>
              <a:rPr lang="en-GB" sz="1700" b="1" dirty="0" smtClean="0">
                <a:solidFill>
                  <a:schemeClr val="bg1"/>
                </a:solidFill>
                <a:latin typeface="Segoe UI" panose="020B0502040204020203" pitchFamily="34" charset="0"/>
                <a:cs typeface="Segoe UI" panose="020B0502040204020203" pitchFamily="34" charset="0"/>
              </a:rPr>
              <a:t>1.4</a:t>
            </a:r>
            <a:r>
              <a:rPr lang="pl-PL" sz="1700" b="1" dirty="0" smtClean="0">
                <a:solidFill>
                  <a:schemeClr val="bg1"/>
                </a:solidFill>
                <a:latin typeface="Segoe UI" panose="020B0502040204020203" pitchFamily="34" charset="0"/>
                <a:cs typeface="Segoe UI" panose="020B0502040204020203" pitchFamily="34" charset="0"/>
              </a:rPr>
              <a:t>9</a:t>
            </a:r>
            <a:r>
              <a:rPr lang="en-GB" sz="1700" b="1" dirty="0" smtClean="0">
                <a:solidFill>
                  <a:schemeClr val="bg1"/>
                </a:solidFill>
                <a:latin typeface="Segoe UI" panose="020B0502040204020203" pitchFamily="34" charset="0"/>
                <a:cs typeface="Segoe UI" panose="020B0502040204020203" pitchFamily="34" charset="0"/>
              </a:rPr>
              <a:t> billion monthly active users</a:t>
            </a:r>
            <a:r>
              <a:rPr lang="pl-PL" sz="1700" b="1" dirty="0" smtClean="0">
                <a:solidFill>
                  <a:schemeClr val="bg1"/>
                </a:solidFill>
                <a:latin typeface="Segoe UI" panose="020B0502040204020203" pitchFamily="34" charset="0"/>
                <a:cs typeface="Segoe UI" panose="020B0502040204020203" pitchFamily="34" charset="0"/>
              </a:rPr>
              <a:t>!</a:t>
            </a:r>
            <a:r>
              <a:rPr lang="en-GB" sz="1700" b="1" dirty="0" smtClean="0">
                <a:solidFill>
                  <a:schemeClr val="bg1"/>
                </a:solidFill>
                <a:latin typeface="Segoe UI" panose="020B0502040204020203" pitchFamily="34" charset="0"/>
                <a:cs typeface="Segoe UI" panose="020B0502040204020203" pitchFamily="34" charset="0"/>
              </a:rPr>
              <a:t> </a:t>
            </a:r>
            <a:endParaRPr lang="en-GB" sz="1700" b="1" dirty="0">
              <a:solidFill>
                <a:schemeClr val="bg1"/>
              </a:solidFill>
              <a:latin typeface="Segoe UI" panose="020B0502040204020203" pitchFamily="34" charset="0"/>
              <a:cs typeface="Segoe UI" panose="020B0502040204020203" pitchFamily="34" charset="0"/>
            </a:endParaRPr>
          </a:p>
        </p:txBody>
      </p:sp>
      <p:pic>
        <p:nvPicPr>
          <p:cNvPr id="1026" name="Picture 2" descr="C:\Users\Właściciel\Desktop\CET Stay tuned online\Materials\Facebook_logo_(square).png"/>
          <p:cNvPicPr>
            <a:picLocks noChangeAspect="1" noChangeArrowheads="1"/>
          </p:cNvPicPr>
          <p:nvPr/>
        </p:nvPicPr>
        <p:blipFill>
          <a:blip r:embed="rId2" cstate="print">
            <a:clrChange>
              <a:clrFrom>
                <a:srgbClr val="3A579D"/>
              </a:clrFrom>
              <a:clrTo>
                <a:srgbClr val="3A579D">
                  <a:alpha val="0"/>
                </a:srgbClr>
              </a:clrTo>
            </a:clrChange>
            <a:extLst>
              <a:ext uri="{28A0092B-C50C-407E-A947-70E740481C1C}">
                <a14:useLocalDpi xmlns:a14="http://schemas.microsoft.com/office/drawing/2010/main" val="0"/>
              </a:ext>
            </a:extLst>
          </a:blip>
          <a:srcRect/>
          <a:stretch>
            <a:fillRect/>
          </a:stretch>
        </p:blipFill>
        <p:spPr bwMode="auto">
          <a:xfrm>
            <a:off x="-36512" y="-27384"/>
            <a:ext cx="1403648" cy="1403648"/>
          </a:xfrm>
          <a:prstGeom prst="rect">
            <a:avLst/>
          </a:prstGeom>
          <a:noFill/>
          <a:extLst>
            <a:ext uri="{909E8E84-426E-40DD-AFC4-6F175D3DCCD1}">
              <a14:hiddenFill xmlns:a14="http://schemas.microsoft.com/office/drawing/2010/main">
                <a:solidFill>
                  <a:srgbClr val="FFFFFF"/>
                </a:solidFill>
              </a14:hiddenFill>
            </a:ext>
          </a:extLst>
        </p:spPr>
      </p:pic>
      <p:sp>
        <p:nvSpPr>
          <p:cNvPr id="4" name="pole tekstowe 3"/>
          <p:cNvSpPr txBox="1"/>
          <p:nvPr/>
        </p:nvSpPr>
        <p:spPr>
          <a:xfrm>
            <a:off x="1365470" y="458669"/>
            <a:ext cx="3706464" cy="954107"/>
          </a:xfrm>
          <a:prstGeom prst="rect">
            <a:avLst/>
          </a:prstGeom>
          <a:noFill/>
        </p:spPr>
        <p:txBody>
          <a:bodyPr wrap="none" rtlCol="0">
            <a:spAutoFit/>
          </a:bodyPr>
          <a:lstStyle/>
          <a:p>
            <a:r>
              <a:rPr lang="en-GB" sz="2800" b="1" dirty="0" smtClean="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www.facebook.com</a:t>
            </a:r>
          </a:p>
          <a:p>
            <a:endParaRPr lang="en-GB" sz="2800" b="1" dirty="0">
              <a:latin typeface="Segoe UI Black" panose="020B0A02040204020203" pitchFamily="34" charset="0"/>
              <a:ea typeface="Segoe UI Black" panose="020B0A02040204020203" pitchFamily="34" charset="0"/>
              <a:cs typeface="Segoe UI Black" panose="020B0A02040204020203" pitchFamily="34" charset="0"/>
            </a:endParaRPr>
          </a:p>
        </p:txBody>
      </p:sp>
      <p:sp>
        <p:nvSpPr>
          <p:cNvPr id="8" name="pole tekstowe 7"/>
          <p:cNvSpPr txBox="1"/>
          <p:nvPr/>
        </p:nvSpPr>
        <p:spPr>
          <a:xfrm>
            <a:off x="251520" y="1196752"/>
            <a:ext cx="8712968" cy="1923604"/>
          </a:xfrm>
          <a:prstGeom prst="rect">
            <a:avLst/>
          </a:prstGeom>
          <a:noFill/>
        </p:spPr>
        <p:txBody>
          <a:bodyPr wrap="square" rtlCol="0">
            <a:spAutoFit/>
          </a:bodyPr>
          <a:lstStyle/>
          <a:p>
            <a:pPr algn="just"/>
            <a:endParaRPr lang="pl-PL" sz="1700" dirty="0" smtClean="0">
              <a:solidFill>
                <a:schemeClr val="bg1"/>
              </a:solidFill>
              <a:latin typeface="Segoe UI" panose="020B0502040204020203" pitchFamily="34" charset="0"/>
              <a:cs typeface="Segoe UI" panose="020B0502040204020203" pitchFamily="34" charset="0"/>
            </a:endParaRPr>
          </a:p>
          <a:p>
            <a:pPr algn="just"/>
            <a:r>
              <a:rPr lang="en-GB" sz="1700" dirty="0" smtClean="0">
                <a:solidFill>
                  <a:schemeClr val="bg1"/>
                </a:solidFill>
                <a:latin typeface="Segoe UI" panose="020B0502040204020203" pitchFamily="34" charset="0"/>
                <a:cs typeface="Segoe UI" panose="020B0502040204020203" pitchFamily="34" charset="0"/>
              </a:rPr>
              <a:t>Facebook is the world’s largest social networking site. It allows users to engage with people and brands</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through a very interactive experience. Individuals can create a personal profile Page, while public</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figures and entities can create public pages. Both options allow users to share photos and videos, plan</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and promote events, post news or information through status updates, and like or comment on posts.</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Each time a user engages in these activities, it becomes visible in their friends’ or</a:t>
            </a:r>
            <a:r>
              <a:rPr lang="pl-PL" sz="1700" dirty="0" smtClean="0">
                <a:solidFill>
                  <a:schemeClr val="bg1"/>
                </a:solidFill>
                <a:latin typeface="Segoe UI" panose="020B0502040204020203" pitchFamily="34" charset="0"/>
                <a:cs typeface="Segoe UI" panose="020B0502040204020203" pitchFamily="34" charset="0"/>
              </a:rPr>
              <a:t> </a:t>
            </a:r>
            <a:r>
              <a:rPr lang="en-GB" sz="1700" dirty="0" smtClean="0">
                <a:solidFill>
                  <a:schemeClr val="bg1"/>
                </a:solidFill>
                <a:latin typeface="Segoe UI" panose="020B0502040204020203" pitchFamily="34" charset="0"/>
                <a:cs typeface="Segoe UI" panose="020B0502040204020203" pitchFamily="34" charset="0"/>
              </a:rPr>
              <a:t>followers’ news feed.</a:t>
            </a:r>
            <a:r>
              <a:rPr lang="pl-PL" sz="1700" dirty="0" smtClean="0">
                <a:solidFill>
                  <a:schemeClr val="bg1"/>
                </a:solidFill>
                <a:latin typeface="Segoe UI" panose="020B0502040204020203" pitchFamily="34" charset="0"/>
                <a:cs typeface="Segoe UI" panose="020B0502040204020203" pitchFamily="34" charset="0"/>
              </a:rPr>
              <a:t> </a:t>
            </a:r>
          </a:p>
        </p:txBody>
      </p:sp>
      <p:sp>
        <p:nvSpPr>
          <p:cNvPr id="15" name="Objaśnienie prostokątne zaokrąglone 14"/>
          <p:cNvSpPr/>
          <p:nvPr/>
        </p:nvSpPr>
        <p:spPr>
          <a:xfrm>
            <a:off x="6660232" y="3140274"/>
            <a:ext cx="2411760" cy="2396876"/>
          </a:xfrm>
          <a:prstGeom prst="wedgeRoundRectCallout">
            <a:avLst>
              <a:gd name="adj1" fmla="val -20833"/>
              <a:gd name="adj2" fmla="val 58514"/>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3" name="Prostokąt 12"/>
          <p:cNvSpPr/>
          <p:nvPr/>
        </p:nvSpPr>
        <p:spPr>
          <a:xfrm>
            <a:off x="6733256" y="3429000"/>
            <a:ext cx="2375248" cy="2016224"/>
          </a:xfrm>
          <a:prstGeom prst="rect">
            <a:avLst/>
          </a:prstGeom>
        </p:spPr>
        <p:txBody>
          <a:bodyPr/>
          <a:lstStyle/>
          <a:p>
            <a:pPr lvl="0" rtl="0"/>
            <a:r>
              <a:rPr lang="pl-PL" sz="1600" b="1" dirty="0" err="1" smtClean="0">
                <a:solidFill>
                  <a:schemeClr val="tx2"/>
                </a:solidFill>
                <a:latin typeface="Segoe UI" panose="020B0502040204020203" pitchFamily="34" charset="0"/>
                <a:cs typeface="Segoe UI" panose="020B0502040204020203" pitchFamily="34" charset="0"/>
              </a:rPr>
              <a:t>Correct</a:t>
            </a:r>
            <a:r>
              <a:rPr lang="pl-PL" sz="1600" b="1" dirty="0" smtClean="0">
                <a:solidFill>
                  <a:schemeClr val="tx2"/>
                </a:solidFill>
                <a:latin typeface="Segoe UI" panose="020B0502040204020203" pitchFamily="34" charset="0"/>
                <a:cs typeface="Segoe UI" panose="020B0502040204020203" pitchFamily="34" charset="0"/>
              </a:rPr>
              <a:t> </a:t>
            </a:r>
            <a:r>
              <a:rPr lang="pl-PL" sz="1600" b="1" dirty="0" err="1" smtClean="0">
                <a:solidFill>
                  <a:schemeClr val="tx2"/>
                </a:solidFill>
                <a:latin typeface="Segoe UI" panose="020B0502040204020203" pitchFamily="34" charset="0"/>
                <a:cs typeface="Segoe UI" panose="020B0502040204020203" pitchFamily="34" charset="0"/>
              </a:rPr>
              <a:t>usage</a:t>
            </a:r>
            <a:r>
              <a:rPr lang="pl-PL" sz="1600" b="1" dirty="0" smtClean="0">
                <a:solidFill>
                  <a:schemeClr val="tx2"/>
                </a:solidFill>
                <a:latin typeface="Segoe UI" panose="020B0502040204020203" pitchFamily="34" charset="0"/>
                <a:cs typeface="Segoe UI" panose="020B0502040204020203" pitchFamily="34" charset="0"/>
              </a:rPr>
              <a:t>:</a:t>
            </a:r>
          </a:p>
          <a:p>
            <a:pPr lvl="0" rtl="0"/>
            <a:endParaRPr lang="pl-PL" sz="1600" b="1" dirty="0" smtClean="0">
              <a:solidFill>
                <a:schemeClr val="tx2"/>
              </a:solidFill>
              <a:latin typeface="Segoe UI" panose="020B0502040204020203" pitchFamily="34" charset="0"/>
              <a:cs typeface="Segoe UI" panose="020B0502040204020203" pitchFamily="34" charset="0"/>
            </a:endParaRPr>
          </a:p>
          <a:p>
            <a:pPr lvl="0" rtl="0"/>
            <a:r>
              <a:rPr lang="en-GB" sz="1600" dirty="0" smtClean="0">
                <a:solidFill>
                  <a:schemeClr val="tx2"/>
                </a:solidFill>
                <a:latin typeface="Segoe UI" panose="020B0502040204020203" pitchFamily="34" charset="0"/>
                <a:cs typeface="Segoe UI" panose="020B0502040204020203" pitchFamily="34" charset="0"/>
              </a:rPr>
              <a:t>Profile – for real person</a:t>
            </a:r>
          </a:p>
          <a:p>
            <a:pPr lvl="0" rtl="0"/>
            <a:r>
              <a:rPr lang="en-GB" sz="1600" dirty="0" smtClean="0">
                <a:solidFill>
                  <a:schemeClr val="tx2"/>
                </a:solidFill>
                <a:latin typeface="Segoe UI" panose="020B0502040204020203" pitchFamily="34" charset="0"/>
                <a:cs typeface="Segoe UI" panose="020B0502040204020203" pitchFamily="34" charset="0"/>
              </a:rPr>
              <a:t>Page – for </a:t>
            </a:r>
            <a:r>
              <a:rPr lang="en-GB" sz="1600" dirty="0" err="1" smtClean="0">
                <a:solidFill>
                  <a:schemeClr val="tx2"/>
                </a:solidFill>
                <a:latin typeface="Segoe UI" panose="020B0502040204020203" pitchFamily="34" charset="0"/>
                <a:cs typeface="Segoe UI" panose="020B0502040204020203" pitchFamily="34" charset="0"/>
              </a:rPr>
              <a:t>organi</a:t>
            </a:r>
            <a:r>
              <a:rPr lang="pl-PL" sz="1600" dirty="0" smtClean="0">
                <a:solidFill>
                  <a:schemeClr val="tx2"/>
                </a:solidFill>
                <a:latin typeface="Segoe UI" panose="020B0502040204020203" pitchFamily="34" charset="0"/>
                <a:cs typeface="Segoe UI" panose="020B0502040204020203" pitchFamily="34" charset="0"/>
              </a:rPr>
              <a:t>s</a:t>
            </a:r>
            <a:r>
              <a:rPr lang="en-GB" sz="1600" dirty="0" err="1" smtClean="0">
                <a:solidFill>
                  <a:schemeClr val="tx2"/>
                </a:solidFill>
                <a:latin typeface="Segoe UI" panose="020B0502040204020203" pitchFamily="34" charset="0"/>
                <a:cs typeface="Segoe UI" panose="020B0502040204020203" pitchFamily="34" charset="0"/>
              </a:rPr>
              <a:t>ation</a:t>
            </a:r>
            <a:r>
              <a:rPr lang="en-GB" sz="1600" dirty="0" smtClean="0">
                <a:solidFill>
                  <a:schemeClr val="tx2"/>
                </a:solidFill>
                <a:latin typeface="Segoe UI" panose="020B0502040204020203" pitchFamily="34" charset="0"/>
                <a:cs typeface="Segoe UI" panose="020B0502040204020203" pitchFamily="34" charset="0"/>
              </a:rPr>
              <a:t> / company</a:t>
            </a:r>
            <a:endParaRPr lang="pl-PL" sz="1600" dirty="0" smtClean="0">
              <a:solidFill>
                <a:schemeClr val="tx2"/>
              </a:solidFill>
              <a:latin typeface="Segoe UI" panose="020B0502040204020203" pitchFamily="34" charset="0"/>
              <a:cs typeface="Segoe UI" panose="020B0502040204020203" pitchFamily="34" charset="0"/>
            </a:endParaRPr>
          </a:p>
          <a:p>
            <a:pPr lvl="0" rtl="0"/>
            <a:r>
              <a:rPr lang="en-GB" sz="1600" dirty="0" smtClean="0">
                <a:solidFill>
                  <a:schemeClr val="tx2"/>
                </a:solidFill>
                <a:latin typeface="Segoe UI" panose="020B0502040204020203" pitchFamily="34" charset="0"/>
                <a:cs typeface="Segoe UI" panose="020B0502040204020203" pitchFamily="34" charset="0"/>
              </a:rPr>
              <a:t>Group – for people with common interests</a:t>
            </a:r>
            <a:endParaRPr lang="en-GB" sz="1600" dirty="0">
              <a:solidFill>
                <a:schemeClr val="tx2"/>
              </a:solidFill>
              <a:latin typeface="Segoe UI" panose="020B0502040204020203" pitchFamily="34" charset="0"/>
              <a:cs typeface="Segoe UI" panose="020B0502040204020203" pitchFamily="34" charset="0"/>
            </a:endParaRPr>
          </a:p>
        </p:txBody>
      </p:sp>
      <p:sp>
        <p:nvSpPr>
          <p:cNvPr id="12" name="pole tekstowe 11"/>
          <p:cNvSpPr txBox="1"/>
          <p:nvPr/>
        </p:nvSpPr>
        <p:spPr>
          <a:xfrm>
            <a:off x="8316416" y="3246075"/>
            <a:ext cx="343382" cy="830997"/>
          </a:xfrm>
          <a:prstGeom prst="rect">
            <a:avLst/>
          </a:prstGeom>
          <a:noFill/>
        </p:spPr>
        <p:txBody>
          <a:bodyPr wrap="square" rtlCol="0">
            <a:spAutoFit/>
          </a:bodyPr>
          <a:lstStyle/>
          <a:p>
            <a:r>
              <a:rPr lang="pl-PL" sz="4800" dirty="0" smtClean="0">
                <a:solidFill>
                  <a:srgbClr val="FF0000"/>
                </a:solidFill>
                <a:latin typeface="Bernard MT Condensed" panose="02050806060905020404" pitchFamily="18" charset="0"/>
              </a:rPr>
              <a:t>!</a:t>
            </a:r>
            <a:endParaRPr lang="en-GB" sz="4800" dirty="0">
              <a:solidFill>
                <a:srgbClr val="FF0000"/>
              </a:solidFill>
              <a:latin typeface="Digifit" pitchFamily="2" charset="0"/>
            </a:endParaRPr>
          </a:p>
        </p:txBody>
      </p:sp>
      <p:pic>
        <p:nvPicPr>
          <p:cNvPr id="11"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0957"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16" name="pole tekstowe 15"/>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cxnSp>
        <p:nvCxnSpPr>
          <p:cNvPr id="17" name="Łącznik prostoliniowy 16"/>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200907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1000"/>
                                        <p:tgtEl>
                                          <p:spTgt spid="8">
                                            <p:txEl>
                                              <p:pRg st="1" end="1"/>
                                            </p:txEl>
                                          </p:spTgt>
                                        </p:tgtEl>
                                      </p:cBhvr>
                                    </p:animEffect>
                                    <p:anim calcmode="lin" valueType="num">
                                      <p:cBhvr>
                                        <p:cTn id="8"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anim calcmode="lin" valueType="num">
                                      <p:cBhvr>
                                        <p:cTn id="27" dur="1000" fill="hold"/>
                                        <p:tgtEl>
                                          <p:spTgt spid="15"/>
                                        </p:tgtEl>
                                        <p:attrNameLst>
                                          <p:attrName>ppt_x</p:attrName>
                                        </p:attrNameLst>
                                      </p:cBhvr>
                                      <p:tavLst>
                                        <p:tav tm="0">
                                          <p:val>
                                            <p:strVal val="#ppt_x"/>
                                          </p:val>
                                        </p:tav>
                                        <p:tav tm="100000">
                                          <p:val>
                                            <p:strVal val="#ppt_x"/>
                                          </p:val>
                                        </p:tav>
                                      </p:tavLst>
                                    </p:anim>
                                    <p:anim calcmode="lin" valueType="num">
                                      <p:cBhvr>
                                        <p:cTn id="2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3">
                                            <p:txEl>
                                              <p:pRg st="0" end="0"/>
                                            </p:txEl>
                                          </p:spTgt>
                                        </p:tgtEl>
                                        <p:attrNameLst>
                                          <p:attrName>style.visibility</p:attrName>
                                        </p:attrNameLst>
                                      </p:cBhvr>
                                      <p:to>
                                        <p:strVal val="visible"/>
                                      </p:to>
                                    </p:set>
                                    <p:animEffect transition="in" filter="fade">
                                      <p:cBhvr>
                                        <p:cTn id="33" dur="1000"/>
                                        <p:tgtEl>
                                          <p:spTgt spid="13">
                                            <p:txEl>
                                              <p:pRg st="0" end="0"/>
                                            </p:txEl>
                                          </p:spTgt>
                                        </p:tgtEl>
                                      </p:cBhvr>
                                    </p:animEffect>
                                    <p:anim calcmode="lin" valueType="num">
                                      <p:cBhvr>
                                        <p:cTn id="34"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35"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3">
                                            <p:txEl>
                                              <p:pRg st="2" end="2"/>
                                            </p:txEl>
                                          </p:spTgt>
                                        </p:tgtEl>
                                        <p:attrNameLst>
                                          <p:attrName>style.visibility</p:attrName>
                                        </p:attrNameLst>
                                      </p:cBhvr>
                                      <p:to>
                                        <p:strVal val="visible"/>
                                      </p:to>
                                    </p:set>
                                    <p:animEffect transition="in" filter="fade">
                                      <p:cBhvr>
                                        <p:cTn id="47" dur="1000"/>
                                        <p:tgtEl>
                                          <p:spTgt spid="13">
                                            <p:txEl>
                                              <p:pRg st="2" end="2"/>
                                            </p:txEl>
                                          </p:spTgt>
                                        </p:tgtEl>
                                      </p:cBhvr>
                                    </p:animEffect>
                                    <p:anim calcmode="lin" valueType="num">
                                      <p:cBhvr>
                                        <p:cTn id="48"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49"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3">
                                            <p:txEl>
                                              <p:pRg st="3" end="3"/>
                                            </p:txEl>
                                          </p:spTgt>
                                        </p:tgtEl>
                                        <p:attrNameLst>
                                          <p:attrName>style.visibility</p:attrName>
                                        </p:attrNameLst>
                                      </p:cBhvr>
                                      <p:to>
                                        <p:strVal val="visible"/>
                                      </p:to>
                                    </p:set>
                                    <p:animEffect transition="in" filter="fade">
                                      <p:cBhvr>
                                        <p:cTn id="54" dur="1000"/>
                                        <p:tgtEl>
                                          <p:spTgt spid="13">
                                            <p:txEl>
                                              <p:pRg st="3" end="3"/>
                                            </p:txEl>
                                          </p:spTgt>
                                        </p:tgtEl>
                                      </p:cBhvr>
                                    </p:animEffect>
                                    <p:anim calcmode="lin" valueType="num">
                                      <p:cBhvr>
                                        <p:cTn id="55" dur="10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56" dur="1000" fill="hold"/>
                                        <p:tgtEl>
                                          <p:spTgt spid="1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3">
                                            <p:txEl>
                                              <p:pRg st="4" end="4"/>
                                            </p:txEl>
                                          </p:spTgt>
                                        </p:tgtEl>
                                        <p:attrNameLst>
                                          <p:attrName>style.visibility</p:attrName>
                                        </p:attrNameLst>
                                      </p:cBhvr>
                                      <p:to>
                                        <p:strVal val="visible"/>
                                      </p:to>
                                    </p:set>
                                    <p:animEffect transition="in" filter="fade">
                                      <p:cBhvr>
                                        <p:cTn id="61" dur="1000"/>
                                        <p:tgtEl>
                                          <p:spTgt spid="13">
                                            <p:txEl>
                                              <p:pRg st="4" end="4"/>
                                            </p:txEl>
                                          </p:spTgt>
                                        </p:tgtEl>
                                      </p:cBhvr>
                                    </p:animEffect>
                                    <p:anim calcmode="lin" valueType="num">
                                      <p:cBhvr>
                                        <p:cTn id="62"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63" dur="1000" fill="hold"/>
                                        <p:tgtEl>
                                          <p:spTgt spid="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pic>
        <p:nvPicPr>
          <p:cNvPr id="1026" name="Picture 2" descr="C:\Users\Właściciel\Desktop\CET Stay tuned online\Materials\Facebook_logo_(square).png"/>
          <p:cNvPicPr>
            <a:picLocks noChangeAspect="1" noChangeArrowheads="1"/>
          </p:cNvPicPr>
          <p:nvPr/>
        </p:nvPicPr>
        <p:blipFill>
          <a:blip r:embed="rId2" cstate="print">
            <a:clrChange>
              <a:clrFrom>
                <a:srgbClr val="3A579D"/>
              </a:clrFrom>
              <a:clrTo>
                <a:srgbClr val="3A579D">
                  <a:alpha val="0"/>
                </a:srgbClr>
              </a:clrTo>
            </a:clrChange>
            <a:extLst>
              <a:ext uri="{28A0092B-C50C-407E-A947-70E740481C1C}">
                <a14:useLocalDpi xmlns:a14="http://schemas.microsoft.com/office/drawing/2010/main" val="0"/>
              </a:ext>
            </a:extLst>
          </a:blip>
          <a:srcRect/>
          <a:stretch>
            <a:fillRect/>
          </a:stretch>
        </p:blipFill>
        <p:spPr bwMode="auto">
          <a:xfrm>
            <a:off x="432048" y="-27384"/>
            <a:ext cx="1115616" cy="1115616"/>
          </a:xfrm>
          <a:prstGeom prst="rect">
            <a:avLst/>
          </a:prstGeom>
          <a:noFill/>
          <a:extLst>
            <a:ext uri="{909E8E84-426E-40DD-AFC4-6F175D3DCCD1}">
              <a14:hiddenFill xmlns:a14="http://schemas.microsoft.com/office/drawing/2010/main">
                <a:solidFill>
                  <a:srgbClr val="FFFFFF"/>
                </a:solidFill>
              </a14:hiddenFill>
            </a:ext>
          </a:extLst>
        </p:spPr>
      </p:pic>
      <p:sp>
        <p:nvSpPr>
          <p:cNvPr id="4" name="pole tekstowe 3"/>
          <p:cNvSpPr txBox="1"/>
          <p:nvPr/>
        </p:nvSpPr>
        <p:spPr>
          <a:xfrm>
            <a:off x="1619672" y="260648"/>
            <a:ext cx="6409127" cy="584775"/>
          </a:xfrm>
          <a:prstGeom prst="rect">
            <a:avLst/>
          </a:prstGeom>
          <a:noFill/>
        </p:spPr>
        <p:txBody>
          <a:bodyPr wrap="none" rtlCol="0">
            <a:spAutoFit/>
          </a:bodyPr>
          <a:lstStyle/>
          <a:p>
            <a:r>
              <a:rPr lang="en-GB" sz="3200" b="1" dirty="0" smtClean="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What can you do on Facebook?</a:t>
            </a:r>
            <a:endParaRPr lang="en-GB" sz="3200" b="1" dirty="0">
              <a:latin typeface="Segoe UI Black" panose="020B0A02040204020203" pitchFamily="34" charset="0"/>
              <a:ea typeface="Segoe UI Black" panose="020B0A02040204020203" pitchFamily="34" charset="0"/>
              <a:cs typeface="Segoe UI Black" panose="020B0A02040204020203" pitchFamily="34" charset="0"/>
            </a:endParaRPr>
          </a:p>
        </p:txBody>
      </p:sp>
      <p:pic>
        <p:nvPicPr>
          <p:cNvPr id="12"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2965"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14" name="pole tekstowe 13"/>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sp>
        <p:nvSpPr>
          <p:cNvPr id="3" name="Symbol zastępczy zawartości 2"/>
          <p:cNvSpPr>
            <a:spLocks noGrp="1"/>
          </p:cNvSpPr>
          <p:nvPr>
            <p:ph idx="1"/>
          </p:nvPr>
        </p:nvSpPr>
        <p:spPr>
          <a:xfrm>
            <a:off x="432048" y="1135285"/>
            <a:ext cx="8568952" cy="4525963"/>
          </a:xfrm>
        </p:spPr>
        <p:txBody>
          <a:bodyPr>
            <a:noAutofit/>
          </a:bodyPr>
          <a:lstStyle/>
          <a:p>
            <a:pPr marL="0" lvl="0" indent="0" rtl="0">
              <a:buNone/>
            </a:pPr>
            <a:r>
              <a:rPr lang="en-GB" sz="2800" dirty="0" smtClean="0">
                <a:solidFill>
                  <a:schemeClr val="bg1"/>
                </a:solidFill>
                <a:latin typeface="Rockwell Extra Bold" panose="02060903040505020403" pitchFamily="18" charset="0"/>
              </a:rPr>
              <a:t>1. </a:t>
            </a:r>
            <a:r>
              <a:rPr lang="en-GB" sz="2000" dirty="0" smtClean="0">
                <a:solidFill>
                  <a:schemeClr val="bg1"/>
                </a:solidFill>
              </a:rPr>
              <a:t>Create a Facebook Page for your organization</a:t>
            </a:r>
            <a:r>
              <a:rPr lang="en-GB" sz="2200" dirty="0" smtClean="0">
                <a:solidFill>
                  <a:schemeClr val="bg1"/>
                </a:solidFill>
              </a:rPr>
              <a:t/>
            </a:r>
            <a:br>
              <a:rPr lang="en-GB" sz="2200" dirty="0" smtClean="0">
                <a:solidFill>
                  <a:schemeClr val="bg1"/>
                </a:solidFill>
              </a:rPr>
            </a:br>
            <a:endParaRPr lang="en-GB" sz="1000" dirty="0" smtClean="0">
              <a:solidFill>
                <a:schemeClr val="bg1"/>
              </a:solidFill>
            </a:endParaRPr>
          </a:p>
          <a:p>
            <a:pPr marL="0" lvl="0" indent="0" rtl="0">
              <a:buNone/>
            </a:pPr>
            <a:r>
              <a:rPr lang="en-GB" sz="2800" dirty="0" smtClean="0">
                <a:solidFill>
                  <a:schemeClr val="bg1"/>
                </a:solidFill>
                <a:latin typeface="Rockwell Extra Bold" panose="02060903040505020403" pitchFamily="18" charset="0"/>
              </a:rPr>
              <a:t>2. </a:t>
            </a:r>
            <a:r>
              <a:rPr lang="en-GB" sz="2000" dirty="0" smtClean="0">
                <a:solidFill>
                  <a:schemeClr val="bg1"/>
                </a:solidFill>
              </a:rPr>
              <a:t>Maintain a timeline of activities, events and milestones</a:t>
            </a:r>
          </a:p>
          <a:p>
            <a:pPr marL="0" lvl="0" indent="0" rtl="0">
              <a:buNone/>
            </a:pPr>
            <a:r>
              <a:rPr lang="en-GB" sz="1000" dirty="0" smtClean="0">
                <a:solidFill>
                  <a:schemeClr val="bg1"/>
                </a:solidFill>
              </a:rPr>
              <a:t/>
            </a:r>
            <a:br>
              <a:rPr lang="en-GB" sz="1000" dirty="0" smtClean="0">
                <a:solidFill>
                  <a:schemeClr val="bg1"/>
                </a:solidFill>
              </a:rPr>
            </a:br>
            <a:r>
              <a:rPr lang="en-GB" sz="2800" dirty="0" smtClean="0">
                <a:solidFill>
                  <a:schemeClr val="bg1"/>
                </a:solidFill>
                <a:latin typeface="Rockwell Extra Bold" panose="02060903040505020403" pitchFamily="18" charset="0"/>
              </a:rPr>
              <a:t>3. </a:t>
            </a:r>
            <a:r>
              <a:rPr lang="en-GB" sz="2000" dirty="0" smtClean="0">
                <a:solidFill>
                  <a:schemeClr val="bg1"/>
                </a:solidFill>
              </a:rPr>
              <a:t>Actively engage fans with status updates, photos, polls and videos</a:t>
            </a:r>
          </a:p>
          <a:p>
            <a:pPr marL="0" lvl="0" indent="0" rtl="0">
              <a:buNone/>
            </a:pPr>
            <a:endParaRPr lang="en-GB" sz="1000" dirty="0" smtClean="0">
              <a:solidFill>
                <a:schemeClr val="bg1"/>
              </a:solidFill>
            </a:endParaRPr>
          </a:p>
          <a:p>
            <a:pPr marL="0" lvl="0" indent="0" rtl="0">
              <a:buNone/>
            </a:pPr>
            <a:r>
              <a:rPr lang="en-GB" sz="2800" dirty="0" smtClean="0">
                <a:solidFill>
                  <a:schemeClr val="bg1"/>
                </a:solidFill>
                <a:latin typeface="Rockwell Extra Bold" panose="02060903040505020403" pitchFamily="18" charset="0"/>
              </a:rPr>
              <a:t>4. </a:t>
            </a:r>
            <a:r>
              <a:rPr lang="en-GB" sz="2000" dirty="0" smtClean="0">
                <a:solidFill>
                  <a:schemeClr val="bg1"/>
                </a:solidFill>
              </a:rPr>
              <a:t>Build a community of fans and advocates, and foster meaningful conversations</a:t>
            </a:r>
          </a:p>
          <a:p>
            <a:pPr marL="0" lvl="0" indent="0" rtl="0">
              <a:buNone/>
            </a:pPr>
            <a:endParaRPr lang="en-GB" sz="1000" dirty="0" smtClean="0">
              <a:solidFill>
                <a:schemeClr val="bg1"/>
              </a:solidFill>
            </a:endParaRPr>
          </a:p>
          <a:p>
            <a:pPr marL="0" lvl="0" indent="0" rtl="0">
              <a:buNone/>
            </a:pPr>
            <a:r>
              <a:rPr lang="en-GB" sz="2800" dirty="0" smtClean="0">
                <a:solidFill>
                  <a:schemeClr val="bg1"/>
                </a:solidFill>
                <a:latin typeface="Rockwell Extra Bold" panose="02060903040505020403" pitchFamily="18" charset="0"/>
              </a:rPr>
              <a:t>5. </a:t>
            </a:r>
            <a:r>
              <a:rPr lang="en-GB" sz="2000" dirty="0" smtClean="0">
                <a:solidFill>
                  <a:schemeClr val="bg1"/>
                </a:solidFill>
              </a:rPr>
              <a:t>Drive fans to strategic virtual</a:t>
            </a:r>
            <a:r>
              <a:rPr lang="pl-PL" sz="2000" dirty="0" smtClean="0">
                <a:solidFill>
                  <a:schemeClr val="bg1"/>
                </a:solidFill>
              </a:rPr>
              <a:t> </a:t>
            </a:r>
            <a:r>
              <a:rPr lang="en-GB" sz="2000" dirty="0" smtClean="0">
                <a:solidFill>
                  <a:schemeClr val="bg1"/>
                </a:solidFill>
              </a:rPr>
              <a:t>destinations by offering links to your organization’s</a:t>
            </a:r>
            <a:r>
              <a:rPr lang="pl-PL" sz="2000" dirty="0" smtClean="0">
                <a:solidFill>
                  <a:schemeClr val="bg1"/>
                </a:solidFill>
              </a:rPr>
              <a:t> </a:t>
            </a:r>
            <a:r>
              <a:rPr lang="en-GB" sz="2000" dirty="0" smtClean="0">
                <a:solidFill>
                  <a:schemeClr val="bg1"/>
                </a:solidFill>
              </a:rPr>
              <a:t>website, online resources, surveys or blogs</a:t>
            </a:r>
          </a:p>
          <a:p>
            <a:pPr marL="0" lvl="0" indent="0" rtl="0">
              <a:buNone/>
            </a:pPr>
            <a:endParaRPr lang="en-GB" sz="1000" dirty="0" smtClean="0">
              <a:solidFill>
                <a:schemeClr val="bg1"/>
              </a:solidFill>
            </a:endParaRPr>
          </a:p>
          <a:p>
            <a:pPr marL="0" lvl="0" indent="0" rtl="0">
              <a:buNone/>
            </a:pPr>
            <a:r>
              <a:rPr lang="en-GB" sz="2800" dirty="0" smtClean="0">
                <a:solidFill>
                  <a:schemeClr val="bg1"/>
                </a:solidFill>
                <a:latin typeface="Rockwell Extra Bold" panose="02060903040505020403" pitchFamily="18" charset="0"/>
              </a:rPr>
              <a:t>6. </a:t>
            </a:r>
            <a:r>
              <a:rPr lang="en-GB" sz="2000" dirty="0" smtClean="0">
                <a:solidFill>
                  <a:schemeClr val="bg1"/>
                </a:solidFill>
              </a:rPr>
              <a:t>Follow other organization’s Pages whose missions align</a:t>
            </a:r>
            <a:r>
              <a:rPr lang="pl-PL" sz="2000" dirty="0" smtClean="0">
                <a:solidFill>
                  <a:schemeClr val="bg1"/>
                </a:solidFill>
              </a:rPr>
              <a:t> </a:t>
            </a:r>
            <a:r>
              <a:rPr lang="en-GB" sz="2000" dirty="0" smtClean="0">
                <a:solidFill>
                  <a:schemeClr val="bg1"/>
                </a:solidFill>
              </a:rPr>
              <a:t>with yours</a:t>
            </a:r>
            <a:endParaRPr lang="en-GB" sz="2000" dirty="0">
              <a:solidFill>
                <a:schemeClr val="bg1"/>
              </a:solidFill>
            </a:endParaRPr>
          </a:p>
        </p:txBody>
      </p:sp>
      <p:cxnSp>
        <p:nvCxnSpPr>
          <p:cNvPr id="15" name="Łącznik prostoliniowy 14"/>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8714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07504" y="-243408"/>
            <a:ext cx="8928992" cy="1143000"/>
          </a:xfrm>
        </p:spPr>
        <p:txBody>
          <a:bodyPr>
            <a:normAutofit fontScale="90000"/>
          </a:bodyPr>
          <a:lstStyle/>
          <a:p>
            <a:r>
              <a:rPr lang="en-GB" sz="3600" dirty="0" smtClean="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The Facebook family is constantly growing</a:t>
            </a:r>
            <a:endParaRPr lang="en-GB" sz="3600"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endParaRPr>
          </a:p>
        </p:txBody>
      </p:sp>
      <p:sp>
        <p:nvSpPr>
          <p:cNvPr id="3" name="Symbol zastępczy zawartości 2"/>
          <p:cNvSpPr>
            <a:spLocks noGrp="1"/>
          </p:cNvSpPr>
          <p:nvPr>
            <p:ph idx="1"/>
          </p:nvPr>
        </p:nvSpPr>
        <p:spPr/>
        <p:txBody>
          <a:bodyPr/>
          <a:lstStyle/>
          <a:p>
            <a:endParaRPr lang="en-GB"/>
          </a:p>
        </p:txBody>
      </p:sp>
      <p:pic>
        <p:nvPicPr>
          <p:cNvPr id="3074" name="Picture 2" descr="C:\Users\Właściciel\Desktop\CET Stay tuned online\Materials\Facebook community upda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7" y="620688"/>
            <a:ext cx="9144001" cy="514350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0957"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7" name="pole tekstowe 6"/>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cxnSp>
        <p:nvCxnSpPr>
          <p:cNvPr id="8" name="Łącznik prostoliniowy 7"/>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76136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590872" y="260648"/>
            <a:ext cx="8229600" cy="1143000"/>
          </a:xfrm>
        </p:spPr>
        <p:txBody>
          <a:bodyPr>
            <a:normAutofit fontScale="90000"/>
          </a:bodyPr>
          <a:lstStyle/>
          <a:p>
            <a:r>
              <a:rPr lang="en-GB" b="1"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When using Facebook:</a:t>
            </a:r>
            <a:r>
              <a:rPr lang="en-GB"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
            </a:r>
            <a:br>
              <a:rPr lang="en-GB"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br>
            <a:endParaRPr lang="en-GB"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endParaRPr>
          </a:p>
        </p:txBody>
      </p:sp>
      <p:sp>
        <p:nvSpPr>
          <p:cNvPr id="3" name="Symbol zastępczy zawartości 2"/>
          <p:cNvSpPr>
            <a:spLocks noGrp="1"/>
          </p:cNvSpPr>
          <p:nvPr>
            <p:ph idx="1"/>
          </p:nvPr>
        </p:nvSpPr>
        <p:spPr>
          <a:xfrm>
            <a:off x="251520" y="1556792"/>
            <a:ext cx="8640960" cy="4525963"/>
          </a:xfrm>
        </p:spPr>
        <p:txBody>
          <a:bodyPr>
            <a:normAutofit fontScale="70000" lnSpcReduction="20000"/>
          </a:bodyPr>
          <a:lstStyle/>
          <a:p>
            <a:pPr algn="just">
              <a:buFont typeface="Wingdings" panose="05000000000000000000" pitchFamily="2" charset="2"/>
              <a:buChar char="ü"/>
            </a:pPr>
            <a:r>
              <a:rPr lang="en-GB" dirty="0" smtClean="0">
                <a:solidFill>
                  <a:schemeClr val="bg1"/>
                </a:solidFill>
              </a:rPr>
              <a:t>As </a:t>
            </a:r>
            <a:r>
              <a:rPr lang="en-GB" dirty="0">
                <a:solidFill>
                  <a:schemeClr val="bg1"/>
                </a:solidFill>
              </a:rPr>
              <a:t>an organization, you should have a page not a profile. Profiles are for individuals.</a:t>
            </a:r>
          </a:p>
          <a:p>
            <a:pPr algn="just">
              <a:buFont typeface="Wingdings" panose="05000000000000000000" pitchFamily="2" charset="2"/>
              <a:buChar char="ü"/>
            </a:pPr>
            <a:r>
              <a:rPr lang="en-GB" dirty="0" smtClean="0">
                <a:solidFill>
                  <a:schemeClr val="bg1"/>
                </a:solidFill>
              </a:rPr>
              <a:t>Update </a:t>
            </a:r>
            <a:r>
              <a:rPr lang="en-GB" dirty="0">
                <a:solidFill>
                  <a:schemeClr val="bg1"/>
                </a:solidFill>
              </a:rPr>
              <a:t>your Facebook page as often as you can, with the latest news and issues that you would like to share with your community.</a:t>
            </a:r>
          </a:p>
          <a:p>
            <a:pPr algn="just">
              <a:buFont typeface="Wingdings" panose="05000000000000000000" pitchFamily="2" charset="2"/>
              <a:buChar char="ü"/>
            </a:pPr>
            <a:r>
              <a:rPr lang="en-GB" dirty="0" smtClean="0">
                <a:solidFill>
                  <a:schemeClr val="bg1"/>
                </a:solidFill>
              </a:rPr>
              <a:t>Keep </a:t>
            </a:r>
            <a:r>
              <a:rPr lang="en-GB" dirty="0">
                <a:solidFill>
                  <a:schemeClr val="bg1"/>
                </a:solidFill>
              </a:rPr>
              <a:t>Facebook posts rather short and conversational, and if possible include an image</a:t>
            </a:r>
          </a:p>
          <a:p>
            <a:pPr algn="just">
              <a:buFont typeface="Wingdings" panose="05000000000000000000" pitchFamily="2" charset="2"/>
              <a:buChar char="ü"/>
            </a:pPr>
            <a:r>
              <a:rPr lang="en-GB" dirty="0" smtClean="0">
                <a:solidFill>
                  <a:schemeClr val="bg1"/>
                </a:solidFill>
              </a:rPr>
              <a:t>Encourage </a:t>
            </a:r>
            <a:r>
              <a:rPr lang="en-GB" dirty="0">
                <a:solidFill>
                  <a:schemeClr val="bg1"/>
                </a:solidFill>
              </a:rPr>
              <a:t>the dialogue and discussion through wall </a:t>
            </a:r>
            <a:r>
              <a:rPr lang="en-GB" dirty="0" smtClean="0">
                <a:solidFill>
                  <a:schemeClr val="bg1"/>
                </a:solidFill>
              </a:rPr>
              <a:t>posts, status </a:t>
            </a:r>
            <a:r>
              <a:rPr lang="en-GB" dirty="0">
                <a:solidFill>
                  <a:schemeClr val="bg1"/>
                </a:solidFill>
              </a:rPr>
              <a:t>updates and news feeds.</a:t>
            </a:r>
          </a:p>
          <a:p>
            <a:pPr algn="just">
              <a:buFont typeface="Wingdings" panose="05000000000000000000" pitchFamily="2" charset="2"/>
              <a:buChar char="ü"/>
            </a:pPr>
            <a:r>
              <a:rPr lang="en-GB" dirty="0" smtClean="0">
                <a:solidFill>
                  <a:schemeClr val="bg1"/>
                </a:solidFill>
              </a:rPr>
              <a:t>Post </a:t>
            </a:r>
            <a:r>
              <a:rPr lang="en-GB" dirty="0">
                <a:solidFill>
                  <a:schemeClr val="bg1"/>
                </a:solidFill>
              </a:rPr>
              <a:t>stories about issues that concern you</a:t>
            </a:r>
          </a:p>
          <a:p>
            <a:pPr algn="just">
              <a:buFont typeface="Wingdings" panose="05000000000000000000" pitchFamily="2" charset="2"/>
              <a:buChar char="ü"/>
            </a:pPr>
            <a:r>
              <a:rPr lang="en-GB" dirty="0" smtClean="0">
                <a:solidFill>
                  <a:schemeClr val="bg1"/>
                </a:solidFill>
              </a:rPr>
              <a:t>Share </a:t>
            </a:r>
            <a:r>
              <a:rPr lang="en-GB" dirty="0">
                <a:solidFill>
                  <a:schemeClr val="bg1"/>
                </a:solidFill>
              </a:rPr>
              <a:t>photos, videos, links that could be interesting to your community</a:t>
            </a:r>
          </a:p>
          <a:p>
            <a:pPr algn="just">
              <a:buFont typeface="Wingdings" panose="05000000000000000000" pitchFamily="2" charset="2"/>
              <a:buChar char="ü"/>
            </a:pPr>
            <a:r>
              <a:rPr lang="en-GB" dirty="0" smtClean="0">
                <a:solidFill>
                  <a:schemeClr val="bg1"/>
                </a:solidFill>
              </a:rPr>
              <a:t>Create </a:t>
            </a:r>
            <a:r>
              <a:rPr lang="en-GB" dirty="0">
                <a:solidFill>
                  <a:schemeClr val="bg1"/>
                </a:solidFill>
              </a:rPr>
              <a:t>Facebook events to advertise meetings, events, campaigns that you are organising, invite as many friends as possible</a:t>
            </a:r>
          </a:p>
          <a:p>
            <a:pPr algn="just">
              <a:buFont typeface="Wingdings" panose="05000000000000000000" pitchFamily="2" charset="2"/>
              <a:buChar char="ü"/>
            </a:pPr>
            <a:endParaRPr lang="en-GB" dirty="0">
              <a:solidFill>
                <a:schemeClr val="bg1"/>
              </a:solidFill>
            </a:endParaRPr>
          </a:p>
        </p:txBody>
      </p:sp>
      <p:pic>
        <p:nvPicPr>
          <p:cNvPr id="5" name="Picture 3" descr="C:\Users\Właściciel\Desktop\CET Stay tuned online\Erasmus plus logo (transpare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Właściciel\Desktop\CET Stay tuned online\cet_h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0957"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7" name="pole tekstowe 6"/>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cxnSp>
        <p:nvCxnSpPr>
          <p:cNvPr id="8" name="Łącznik prostoliniowy 7"/>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pic>
        <p:nvPicPr>
          <p:cNvPr id="9" name="Picture 2" descr="C:\Users\Właściciel\Desktop\CET Stay tuned online\Materials\Facebook_logo_(square).png"/>
          <p:cNvPicPr>
            <a:picLocks noChangeAspect="1" noChangeArrowheads="1"/>
          </p:cNvPicPr>
          <p:nvPr/>
        </p:nvPicPr>
        <p:blipFill>
          <a:blip r:embed="rId4" cstate="print">
            <a:clrChange>
              <a:clrFrom>
                <a:srgbClr val="3A579D"/>
              </a:clrFrom>
              <a:clrTo>
                <a:srgbClr val="3A579D">
                  <a:alpha val="0"/>
                </a:srgbClr>
              </a:clrTo>
            </a:clrChange>
            <a:extLst>
              <a:ext uri="{28A0092B-C50C-407E-A947-70E740481C1C}">
                <a14:useLocalDpi xmlns:a14="http://schemas.microsoft.com/office/drawing/2010/main" val="0"/>
              </a:ext>
            </a:extLst>
          </a:blip>
          <a:srcRect/>
          <a:stretch>
            <a:fillRect/>
          </a:stretch>
        </p:blipFill>
        <p:spPr bwMode="auto">
          <a:xfrm>
            <a:off x="576064" y="-62880"/>
            <a:ext cx="1115616" cy="1115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859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3212976"/>
            <a:ext cx="8712968" cy="2448272"/>
          </a:xfrm>
        </p:spPr>
        <p:txBody>
          <a:bodyPr>
            <a:noAutofit/>
          </a:bodyPr>
          <a:lstStyle/>
          <a:p>
            <a:pPr marL="0" lvl="0" indent="0">
              <a:buNone/>
            </a:pPr>
            <a:r>
              <a:rPr lang="en-GB" sz="2400" dirty="0" smtClean="0">
                <a:solidFill>
                  <a:schemeClr val="bg1"/>
                </a:solidFill>
                <a:latin typeface="Rockwell Extra Bold" panose="02060903040505020403" pitchFamily="18" charset="0"/>
              </a:rPr>
              <a:t>1. </a:t>
            </a:r>
            <a:r>
              <a:rPr lang="en-GB" sz="1800" dirty="0" smtClean="0">
                <a:solidFill>
                  <a:schemeClr val="bg1"/>
                </a:solidFill>
                <a:latin typeface="Segoe UI" panose="020B0502040204020203" pitchFamily="34" charset="0"/>
                <a:cs typeface="Segoe UI" panose="020B0502040204020203" pitchFamily="34" charset="0"/>
              </a:rPr>
              <a:t>Examine peaks and valleys for Likes on the Page</a:t>
            </a:r>
            <a:r>
              <a:rPr lang="en-GB" sz="2000" dirty="0" smtClean="0">
                <a:solidFill>
                  <a:schemeClr val="bg1"/>
                </a:solidFill>
              </a:rPr>
              <a:t/>
            </a:r>
            <a:br>
              <a:rPr lang="en-GB" sz="2000" dirty="0" smtClean="0">
                <a:solidFill>
                  <a:schemeClr val="bg1"/>
                </a:solidFill>
              </a:rPr>
            </a:br>
            <a:endParaRPr lang="en-GB" sz="900" dirty="0" smtClean="0">
              <a:solidFill>
                <a:schemeClr val="bg1"/>
              </a:solidFill>
            </a:endParaRPr>
          </a:p>
          <a:p>
            <a:pPr marL="0" lvl="0" indent="0">
              <a:buNone/>
            </a:pPr>
            <a:r>
              <a:rPr lang="en-GB" sz="2400" dirty="0" smtClean="0">
                <a:solidFill>
                  <a:schemeClr val="bg1"/>
                </a:solidFill>
                <a:latin typeface="Rockwell Extra Bold" panose="02060903040505020403" pitchFamily="18" charset="0"/>
              </a:rPr>
              <a:t>2. </a:t>
            </a:r>
            <a:r>
              <a:rPr lang="en-GB" sz="1800" dirty="0" smtClean="0">
                <a:solidFill>
                  <a:schemeClr val="bg1"/>
                </a:solidFill>
                <a:latin typeface="Segoe UI" panose="020B0502040204020203" pitchFamily="34" charset="0"/>
                <a:cs typeface="Segoe UI" panose="020B0502040204020203" pitchFamily="34" charset="0"/>
              </a:rPr>
              <a:t>Examine engagement rates and reach for each post</a:t>
            </a:r>
            <a:endParaRPr lang="en-GB" sz="1400" dirty="0" smtClean="0">
              <a:solidFill>
                <a:schemeClr val="bg1"/>
              </a:solidFill>
              <a:latin typeface="Segoe UI" panose="020B0502040204020203" pitchFamily="34" charset="0"/>
              <a:cs typeface="Segoe UI" panose="020B0502040204020203" pitchFamily="34" charset="0"/>
            </a:endParaRPr>
          </a:p>
          <a:p>
            <a:pPr marL="0" lvl="0" indent="0">
              <a:buNone/>
            </a:pPr>
            <a:r>
              <a:rPr lang="en-GB" sz="900" dirty="0" smtClean="0">
                <a:solidFill>
                  <a:schemeClr val="bg1"/>
                </a:solidFill>
              </a:rPr>
              <a:t/>
            </a:r>
            <a:br>
              <a:rPr lang="en-GB" sz="900" dirty="0" smtClean="0">
                <a:solidFill>
                  <a:schemeClr val="bg1"/>
                </a:solidFill>
              </a:rPr>
            </a:br>
            <a:r>
              <a:rPr lang="en-GB" sz="2400" dirty="0" smtClean="0">
                <a:solidFill>
                  <a:schemeClr val="bg1"/>
                </a:solidFill>
                <a:latin typeface="Rockwell Extra Bold" panose="02060903040505020403" pitchFamily="18" charset="0"/>
              </a:rPr>
              <a:t>3. </a:t>
            </a:r>
            <a:r>
              <a:rPr lang="en-GB" sz="1800" dirty="0" smtClean="0">
                <a:solidFill>
                  <a:schemeClr val="bg1"/>
                </a:solidFill>
                <a:latin typeface="Segoe UI" panose="020B0502040204020203" pitchFamily="34" charset="0"/>
                <a:cs typeface="Segoe UI" panose="020B0502040204020203" pitchFamily="34" charset="0"/>
              </a:rPr>
              <a:t>Determine the best time to post by reviewing when your fans are online</a:t>
            </a:r>
          </a:p>
          <a:p>
            <a:pPr marL="0" lvl="0" indent="0">
              <a:buNone/>
            </a:pPr>
            <a:r>
              <a:rPr lang="en-GB" sz="2400" dirty="0" smtClean="0">
                <a:solidFill>
                  <a:schemeClr val="bg1"/>
                </a:solidFill>
                <a:latin typeface="Rockwell Extra Bold" panose="02060903040505020403" pitchFamily="18" charset="0"/>
              </a:rPr>
              <a:t>4. </a:t>
            </a:r>
            <a:r>
              <a:rPr lang="en-GB" sz="1800" dirty="0" smtClean="0">
                <a:solidFill>
                  <a:schemeClr val="bg1"/>
                </a:solidFill>
                <a:latin typeface="Segoe UI" panose="020B0502040204020203" pitchFamily="34" charset="0"/>
                <a:cs typeface="Segoe UI" panose="020B0502040204020203" pitchFamily="34" charset="0"/>
              </a:rPr>
              <a:t>Export data to archive and analyse insights offline</a:t>
            </a:r>
            <a:endParaRPr lang="en-GB" sz="1400" b="1" dirty="0">
              <a:solidFill>
                <a:schemeClr val="bg1"/>
              </a:solidFill>
              <a:latin typeface="Segoe UI" panose="020B0502040204020203" pitchFamily="34" charset="0"/>
              <a:cs typeface="Segoe UI" panose="020B0502040204020203" pitchFamily="34" charset="0"/>
            </a:endParaRPr>
          </a:p>
        </p:txBody>
      </p:sp>
      <p:pic>
        <p:nvPicPr>
          <p:cNvPr id="1026" name="Picture 2" descr="C:\Users\Właściciel\Desktop\CET Stay tuned online\Materials\Facebook_logo_(square).png"/>
          <p:cNvPicPr>
            <a:picLocks noChangeAspect="1" noChangeArrowheads="1"/>
          </p:cNvPicPr>
          <p:nvPr/>
        </p:nvPicPr>
        <p:blipFill>
          <a:blip r:embed="rId2" cstate="print">
            <a:clrChange>
              <a:clrFrom>
                <a:srgbClr val="3A579D"/>
              </a:clrFrom>
              <a:clrTo>
                <a:srgbClr val="3A579D">
                  <a:alpha val="0"/>
                </a:srgbClr>
              </a:clrTo>
            </a:clrChange>
            <a:extLst>
              <a:ext uri="{28A0092B-C50C-407E-A947-70E740481C1C}">
                <a14:useLocalDpi xmlns:a14="http://schemas.microsoft.com/office/drawing/2010/main" val="0"/>
              </a:ext>
            </a:extLst>
          </a:blip>
          <a:srcRect/>
          <a:stretch>
            <a:fillRect/>
          </a:stretch>
        </p:blipFill>
        <p:spPr bwMode="auto">
          <a:xfrm>
            <a:off x="-324544" y="-27384"/>
            <a:ext cx="1403648" cy="1403648"/>
          </a:xfrm>
          <a:prstGeom prst="rect">
            <a:avLst/>
          </a:prstGeom>
          <a:noFill/>
          <a:extLst>
            <a:ext uri="{909E8E84-426E-40DD-AFC4-6F175D3DCCD1}">
              <a14:hiddenFill xmlns:a14="http://schemas.microsoft.com/office/drawing/2010/main">
                <a:solidFill>
                  <a:srgbClr val="FFFFFF"/>
                </a:solidFill>
              </a14:hiddenFill>
            </a:ext>
          </a:extLst>
        </p:spPr>
      </p:pic>
      <p:sp>
        <p:nvSpPr>
          <p:cNvPr id="8" name="pole tekstowe 7"/>
          <p:cNvSpPr txBox="1"/>
          <p:nvPr/>
        </p:nvSpPr>
        <p:spPr>
          <a:xfrm>
            <a:off x="251520" y="1700808"/>
            <a:ext cx="8712968" cy="1200329"/>
          </a:xfrm>
          <a:prstGeom prst="rect">
            <a:avLst/>
          </a:prstGeom>
          <a:noFill/>
        </p:spPr>
        <p:txBody>
          <a:bodyPr wrap="square" rtlCol="0">
            <a:spAutoFit/>
          </a:bodyPr>
          <a:lstStyle/>
          <a:p>
            <a:pPr algn="just"/>
            <a:r>
              <a:rPr lang="en-GB" dirty="0" smtClean="0">
                <a:solidFill>
                  <a:schemeClr val="bg1"/>
                </a:solidFill>
                <a:latin typeface="Segoe UI" panose="020B0502040204020203" pitchFamily="34" charset="0"/>
                <a:cs typeface="Segoe UI" panose="020B0502040204020203" pitchFamily="34" charset="0"/>
              </a:rPr>
              <a:t>Facebook’s Page Insights offers page administrators valuable Page insights through dynamic and interactive graphs and visuals. The data can be accessed simply by visiting an organization’s Facebook Page and looking for the tab that will direct you to the Page’s Insights.</a:t>
            </a:r>
            <a:endParaRPr lang="pl-PL" dirty="0" smtClean="0">
              <a:solidFill>
                <a:schemeClr val="bg1"/>
              </a:solidFill>
              <a:latin typeface="Segoe UI" panose="020B0502040204020203" pitchFamily="34" charset="0"/>
              <a:cs typeface="Segoe UI" panose="020B0502040204020203" pitchFamily="34" charset="0"/>
            </a:endParaRPr>
          </a:p>
        </p:txBody>
      </p:sp>
      <p:sp>
        <p:nvSpPr>
          <p:cNvPr id="13" name="Prostokąt 12"/>
          <p:cNvSpPr/>
          <p:nvPr/>
        </p:nvSpPr>
        <p:spPr>
          <a:xfrm>
            <a:off x="6733256" y="3429000"/>
            <a:ext cx="2375248" cy="2016224"/>
          </a:xfrm>
          <a:prstGeom prst="rect">
            <a:avLst/>
          </a:prstGeom>
        </p:spPr>
        <p:txBody>
          <a:bodyPr/>
          <a:lstStyle/>
          <a:p>
            <a:pPr lvl="0" rtl="0"/>
            <a:endParaRPr lang="en-GB" sz="1600" dirty="0">
              <a:solidFill>
                <a:schemeClr val="tx2"/>
              </a:solidFill>
              <a:latin typeface="Segoe UI" panose="020B0502040204020203" pitchFamily="34" charset="0"/>
              <a:cs typeface="Segoe UI" panose="020B0502040204020203" pitchFamily="34" charset="0"/>
            </a:endParaRPr>
          </a:p>
        </p:txBody>
      </p:sp>
      <p:pic>
        <p:nvPicPr>
          <p:cNvPr id="11"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0957"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16" name="pole tekstowe 15"/>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cxnSp>
        <p:nvCxnSpPr>
          <p:cNvPr id="17" name="Łącznik prostoliniowy 16"/>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sp>
        <p:nvSpPr>
          <p:cNvPr id="21" name="pole tekstowe 20"/>
          <p:cNvSpPr txBox="1"/>
          <p:nvPr/>
        </p:nvSpPr>
        <p:spPr>
          <a:xfrm>
            <a:off x="971600" y="488285"/>
            <a:ext cx="8044190" cy="523220"/>
          </a:xfrm>
          <a:prstGeom prst="rect">
            <a:avLst/>
          </a:prstGeom>
          <a:noFill/>
        </p:spPr>
        <p:txBody>
          <a:bodyPr wrap="none" rtlCol="0">
            <a:spAutoFit/>
          </a:bodyPr>
          <a:lstStyle/>
          <a:p>
            <a:r>
              <a:rPr lang="en-GB" sz="2800" dirty="0" smtClean="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Facebook page insights (Facebook analytics)</a:t>
            </a:r>
            <a:endParaRPr lang="en-GB" sz="2800"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2456009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B5998"/>
        </a:solidFill>
        <a:effectLst/>
      </p:bgPr>
    </p:bg>
    <p:spTree>
      <p:nvGrpSpPr>
        <p:cNvPr id="1" name=""/>
        <p:cNvGrpSpPr/>
        <p:nvPr/>
      </p:nvGrpSpPr>
      <p:grpSpPr>
        <a:xfrm>
          <a:off x="0" y="0"/>
          <a:ext cx="0" cy="0"/>
          <a:chOff x="0" y="0"/>
          <a:chExt cx="0" cy="0"/>
        </a:xfrm>
      </p:grpSpPr>
      <p:pic>
        <p:nvPicPr>
          <p:cNvPr id="1026" name="Picture 2" descr="C:\Users\Właściciel\Desktop\CET Stay tuned online\Materials\Facebook_logo_(square).png"/>
          <p:cNvPicPr>
            <a:picLocks noChangeAspect="1" noChangeArrowheads="1"/>
          </p:cNvPicPr>
          <p:nvPr/>
        </p:nvPicPr>
        <p:blipFill>
          <a:blip r:embed="rId2" cstate="print">
            <a:clrChange>
              <a:clrFrom>
                <a:srgbClr val="3A579D"/>
              </a:clrFrom>
              <a:clrTo>
                <a:srgbClr val="3A579D">
                  <a:alpha val="0"/>
                </a:srgbClr>
              </a:clrTo>
            </a:clrChange>
            <a:extLst>
              <a:ext uri="{28A0092B-C50C-407E-A947-70E740481C1C}">
                <a14:useLocalDpi xmlns:a14="http://schemas.microsoft.com/office/drawing/2010/main" val="0"/>
              </a:ext>
            </a:extLst>
          </a:blip>
          <a:srcRect/>
          <a:stretch>
            <a:fillRect/>
          </a:stretch>
        </p:blipFill>
        <p:spPr bwMode="auto">
          <a:xfrm>
            <a:off x="-396552" y="-134888"/>
            <a:ext cx="1403648" cy="1403648"/>
          </a:xfrm>
          <a:prstGeom prst="rect">
            <a:avLst/>
          </a:prstGeom>
          <a:noFill/>
          <a:extLst>
            <a:ext uri="{909E8E84-426E-40DD-AFC4-6F175D3DCCD1}">
              <a14:hiddenFill xmlns:a14="http://schemas.microsoft.com/office/drawing/2010/main">
                <a:solidFill>
                  <a:srgbClr val="FFFFFF"/>
                </a:solidFill>
              </a14:hiddenFill>
            </a:ext>
          </a:extLst>
        </p:spPr>
      </p:pic>
      <p:sp>
        <p:nvSpPr>
          <p:cNvPr id="8" name="pole tekstowe 7"/>
          <p:cNvSpPr txBox="1"/>
          <p:nvPr/>
        </p:nvSpPr>
        <p:spPr>
          <a:xfrm>
            <a:off x="251520" y="1570147"/>
            <a:ext cx="8712968" cy="369332"/>
          </a:xfrm>
          <a:prstGeom prst="rect">
            <a:avLst/>
          </a:prstGeom>
          <a:noFill/>
        </p:spPr>
        <p:txBody>
          <a:bodyPr wrap="square" rtlCol="0">
            <a:spAutoFit/>
          </a:bodyPr>
          <a:lstStyle/>
          <a:p>
            <a:pPr algn="just"/>
            <a:endParaRPr lang="pl-PL" dirty="0" smtClean="0">
              <a:solidFill>
                <a:schemeClr val="bg1"/>
              </a:solidFill>
              <a:latin typeface="Segoe UI" panose="020B0502040204020203" pitchFamily="34" charset="0"/>
              <a:cs typeface="Segoe UI" panose="020B0502040204020203" pitchFamily="34" charset="0"/>
            </a:endParaRPr>
          </a:p>
        </p:txBody>
      </p:sp>
      <p:sp>
        <p:nvSpPr>
          <p:cNvPr id="13" name="Prostokąt 12"/>
          <p:cNvSpPr/>
          <p:nvPr/>
        </p:nvSpPr>
        <p:spPr>
          <a:xfrm>
            <a:off x="6733256" y="3429000"/>
            <a:ext cx="2375248" cy="2016224"/>
          </a:xfrm>
          <a:prstGeom prst="rect">
            <a:avLst/>
          </a:prstGeom>
        </p:spPr>
        <p:txBody>
          <a:bodyPr/>
          <a:lstStyle/>
          <a:p>
            <a:pPr lvl="0" rtl="0"/>
            <a:endParaRPr lang="en-GB" sz="1600" dirty="0">
              <a:solidFill>
                <a:schemeClr val="tx2"/>
              </a:solidFill>
              <a:latin typeface="Segoe UI" panose="020B0502040204020203" pitchFamily="34" charset="0"/>
              <a:cs typeface="Segoe UI" panose="020B0502040204020203" pitchFamily="34" charset="0"/>
            </a:endParaRPr>
          </a:p>
        </p:txBody>
      </p:sp>
      <p:pic>
        <p:nvPicPr>
          <p:cNvPr id="11" name="Picture 3" descr="C:\Users\Właściciel\Desktop\CET Stay tuned online\Erasmus plus logo (transparen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6015348"/>
            <a:ext cx="3024336" cy="6540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C:\Users\Właściciel\Desktop\CET Stay tuned online\cet_h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0957" y="5661248"/>
            <a:ext cx="1152731" cy="1152128"/>
          </a:xfrm>
          <a:prstGeom prst="rect">
            <a:avLst/>
          </a:prstGeom>
          <a:noFill/>
          <a:extLst>
            <a:ext uri="{909E8E84-426E-40DD-AFC4-6F175D3DCCD1}">
              <a14:hiddenFill xmlns:a14="http://schemas.microsoft.com/office/drawing/2010/main">
                <a:solidFill>
                  <a:srgbClr val="FFFFFF"/>
                </a:solidFill>
              </a14:hiddenFill>
            </a:ext>
          </a:extLst>
        </p:spPr>
      </p:pic>
      <p:sp>
        <p:nvSpPr>
          <p:cNvPr id="16" name="pole tekstowe 15"/>
          <p:cNvSpPr txBox="1"/>
          <p:nvPr/>
        </p:nvSpPr>
        <p:spPr>
          <a:xfrm>
            <a:off x="1331640" y="5877272"/>
            <a:ext cx="5112568" cy="923330"/>
          </a:xfrm>
          <a:prstGeom prst="rect">
            <a:avLst/>
          </a:prstGeom>
          <a:noFill/>
        </p:spPr>
        <p:txBody>
          <a:bodyPr wrap="square" rtlCol="0">
            <a:spAutoFit/>
          </a:bodyPr>
          <a:lstStyle/>
          <a:p>
            <a:pPr algn="ctr"/>
            <a:r>
              <a:rPr lang="pl-PL" b="1" dirty="0" err="1" smtClean="0">
                <a:solidFill>
                  <a:schemeClr val="bg1"/>
                </a:solidFill>
                <a:latin typeface="Segoe UI" panose="020B0502040204020203" pitchFamily="34" charset="0"/>
                <a:cs typeface="Segoe UI" panose="020B0502040204020203" pitchFamily="34" charset="0"/>
              </a:rPr>
              <a:t>Stay</a:t>
            </a:r>
            <a:r>
              <a:rPr lang="pl-PL" b="1" dirty="0" smtClean="0">
                <a:solidFill>
                  <a:schemeClr val="bg1"/>
                </a:solidFill>
                <a:latin typeface="Segoe UI" panose="020B0502040204020203" pitchFamily="34" charset="0"/>
                <a:cs typeface="Segoe UI" panose="020B0502040204020203" pitchFamily="34" charset="0"/>
              </a:rPr>
              <a:t> </a:t>
            </a:r>
            <a:r>
              <a:rPr lang="pl-PL" b="1" dirty="0" err="1" smtClean="0">
                <a:solidFill>
                  <a:schemeClr val="bg1"/>
                </a:solidFill>
                <a:latin typeface="Segoe UI" panose="020B0502040204020203" pitchFamily="34" charset="0"/>
                <a:cs typeface="Segoe UI" panose="020B0502040204020203" pitchFamily="34" charset="0"/>
              </a:rPr>
              <a:t>Tuned</a:t>
            </a:r>
            <a:r>
              <a:rPr lang="pl-PL" b="1" dirty="0" smtClean="0">
                <a:solidFill>
                  <a:schemeClr val="bg1"/>
                </a:solidFill>
                <a:latin typeface="Segoe UI" panose="020B0502040204020203" pitchFamily="34" charset="0"/>
                <a:cs typeface="Segoe UI" panose="020B0502040204020203" pitchFamily="34" charset="0"/>
              </a:rPr>
              <a:t> Online</a:t>
            </a:r>
          </a:p>
          <a:p>
            <a:pPr algn="ctr"/>
            <a:r>
              <a:rPr lang="pl-PL" dirty="0" err="1" smtClean="0">
                <a:solidFill>
                  <a:schemeClr val="bg1"/>
                </a:solidFill>
                <a:latin typeface="Segoe UI" panose="020B0502040204020203" pitchFamily="34" charset="0"/>
                <a:cs typeface="Segoe UI" panose="020B0502040204020203" pitchFamily="34" charset="0"/>
              </a:rPr>
              <a:t>Djakovo</a:t>
            </a:r>
            <a:r>
              <a:rPr lang="pl-PL" dirty="0" smtClean="0">
                <a:solidFill>
                  <a:schemeClr val="bg1"/>
                </a:solidFill>
                <a:latin typeface="Segoe UI" panose="020B0502040204020203" pitchFamily="34" charset="0"/>
                <a:cs typeface="Segoe UI" panose="020B0502040204020203" pitchFamily="34" charset="0"/>
              </a:rPr>
              <a:t>, </a:t>
            </a:r>
            <a:r>
              <a:rPr lang="pl-PL" dirty="0" err="1" smtClean="0">
                <a:solidFill>
                  <a:schemeClr val="bg1"/>
                </a:solidFill>
                <a:latin typeface="Segoe UI" panose="020B0502040204020203" pitchFamily="34" charset="0"/>
                <a:cs typeface="Segoe UI" panose="020B0502040204020203" pitchFamily="34" charset="0"/>
              </a:rPr>
              <a:t>Croatia</a:t>
            </a:r>
            <a:r>
              <a:rPr lang="pl-PL" dirty="0" smtClean="0">
                <a:solidFill>
                  <a:schemeClr val="bg1"/>
                </a:solidFill>
                <a:latin typeface="Segoe UI" panose="020B0502040204020203" pitchFamily="34" charset="0"/>
                <a:cs typeface="Segoe UI" panose="020B0502040204020203" pitchFamily="34" charset="0"/>
              </a:rPr>
              <a:t>, 12-19.09.2015</a:t>
            </a:r>
          </a:p>
          <a:p>
            <a:pPr algn="ctr"/>
            <a:r>
              <a:rPr lang="pl-PL" b="1" dirty="0" smtClean="0">
                <a:solidFill>
                  <a:schemeClr val="bg1"/>
                </a:solidFill>
                <a:latin typeface="Segoe UI" panose="020B0502040204020203" pitchFamily="34" charset="0"/>
                <a:cs typeface="Segoe UI" panose="020B0502040204020203" pitchFamily="34" charset="0"/>
              </a:rPr>
              <a:t>#</a:t>
            </a:r>
            <a:r>
              <a:rPr lang="pl-PL" b="1" dirty="0" err="1" smtClean="0">
                <a:solidFill>
                  <a:schemeClr val="bg1"/>
                </a:solidFill>
                <a:latin typeface="Segoe UI" panose="020B0502040204020203" pitchFamily="34" charset="0"/>
                <a:cs typeface="Segoe UI" panose="020B0502040204020203" pitchFamily="34" charset="0"/>
              </a:rPr>
              <a:t>StayTunedOnline</a:t>
            </a:r>
            <a:endParaRPr lang="en-GB" b="1" dirty="0">
              <a:solidFill>
                <a:schemeClr val="bg1"/>
              </a:solidFill>
              <a:latin typeface="Segoe UI" panose="020B0502040204020203" pitchFamily="34" charset="0"/>
              <a:cs typeface="Segoe UI" panose="020B0502040204020203" pitchFamily="34" charset="0"/>
            </a:endParaRPr>
          </a:p>
        </p:txBody>
      </p:sp>
      <p:cxnSp>
        <p:nvCxnSpPr>
          <p:cNvPr id="17" name="Łącznik prostoliniowy 16"/>
          <p:cNvCxnSpPr/>
          <p:nvPr/>
        </p:nvCxnSpPr>
        <p:spPr>
          <a:xfrm>
            <a:off x="323528" y="5805264"/>
            <a:ext cx="8496944"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pic>
        <p:nvPicPr>
          <p:cNvPr id="3075" name="Picture 3" descr="C:\Users\Właściciel\Desktop\CET Stay tuned online\Materials\Sliki &amp; logos\Facebook analytics.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7470" y="1058869"/>
            <a:ext cx="7014930" cy="4746395"/>
          </a:xfrm>
          <a:prstGeom prst="rect">
            <a:avLst/>
          </a:prstGeom>
          <a:noFill/>
          <a:extLst>
            <a:ext uri="{909E8E84-426E-40DD-AFC4-6F175D3DCCD1}">
              <a14:hiddenFill xmlns:a14="http://schemas.microsoft.com/office/drawing/2010/main">
                <a:solidFill>
                  <a:srgbClr val="FFFFFF"/>
                </a:solidFill>
              </a14:hiddenFill>
            </a:ext>
          </a:extLst>
        </p:spPr>
      </p:pic>
      <p:sp>
        <p:nvSpPr>
          <p:cNvPr id="15" name="pole tekstowe 14"/>
          <p:cNvSpPr txBox="1"/>
          <p:nvPr/>
        </p:nvSpPr>
        <p:spPr>
          <a:xfrm>
            <a:off x="1042889" y="332656"/>
            <a:ext cx="8044190" cy="523220"/>
          </a:xfrm>
          <a:prstGeom prst="rect">
            <a:avLst/>
          </a:prstGeom>
          <a:noFill/>
        </p:spPr>
        <p:txBody>
          <a:bodyPr wrap="none" rtlCol="0">
            <a:spAutoFit/>
          </a:bodyPr>
          <a:lstStyle/>
          <a:p>
            <a:r>
              <a:rPr lang="en-GB" sz="2800" dirty="0" smtClean="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Facebook page insights (Facebook analytics)</a:t>
            </a:r>
            <a:endParaRPr lang="en-GB" sz="2800"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375743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1000"/>
                                        <p:tgtEl>
                                          <p:spTgt spid="3075"/>
                                        </p:tgtEl>
                                      </p:cBhvr>
                                    </p:animEffect>
                                    <p:anim calcmode="lin" valueType="num">
                                      <p:cBhvr>
                                        <p:cTn id="8" dur="1000" fill="hold"/>
                                        <p:tgtEl>
                                          <p:spTgt spid="3075"/>
                                        </p:tgtEl>
                                        <p:attrNameLst>
                                          <p:attrName>ppt_x</p:attrName>
                                        </p:attrNameLst>
                                      </p:cBhvr>
                                      <p:tavLst>
                                        <p:tav tm="0">
                                          <p:val>
                                            <p:strVal val="#ppt_x"/>
                                          </p:val>
                                        </p:tav>
                                        <p:tav tm="100000">
                                          <p:val>
                                            <p:strVal val="#ppt_x"/>
                                          </p:val>
                                        </p:tav>
                                      </p:tavLst>
                                    </p:anim>
                                    <p:anim calcmode="lin" valueType="num">
                                      <p:cBhvr>
                                        <p:cTn id="9" dur="1000" fill="hold"/>
                                        <p:tgtEl>
                                          <p:spTgt spid="30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251520" y="-18256"/>
            <a:ext cx="8712968" cy="1143000"/>
          </a:xfrm>
        </p:spPr>
        <p:txBody>
          <a:bodyPr>
            <a:normAutofit/>
          </a:bodyPr>
          <a:lstStyle/>
          <a:p>
            <a:r>
              <a:rPr lang="en-GB" sz="4800" b="1" dirty="0" smtClean="0">
                <a:solidFill>
                  <a:schemeClr val="bg1"/>
                </a:solidFill>
                <a:latin typeface="Segoe UI" panose="020B0502040204020203" pitchFamily="34" charset="0"/>
                <a:cs typeface="Segoe UI" panose="020B0502040204020203" pitchFamily="34" charset="0"/>
              </a:rPr>
              <a:t>Thank you for your attention!</a:t>
            </a:r>
            <a:endParaRPr lang="en-GB" sz="4800" b="1" dirty="0">
              <a:solidFill>
                <a:schemeClr val="bg1"/>
              </a:solidFill>
              <a:latin typeface="Segoe UI" panose="020B0502040204020203" pitchFamily="34" charset="0"/>
              <a:cs typeface="Segoe UI" panose="020B0502040204020203" pitchFamily="34" charset="0"/>
            </a:endParaRPr>
          </a:p>
        </p:txBody>
      </p:sp>
      <p:pic>
        <p:nvPicPr>
          <p:cNvPr id="2050" name="Picture 2" descr="C:\Users\Właściciel\Desktop\CET Stay tuned online\Materials\Guy with social media.png"/>
          <p:cNvPicPr>
            <a:picLocks noChangeAspect="1" noChangeArrowheads="1"/>
          </p:cNvPicPr>
          <p:nvPr/>
        </p:nvPicPr>
        <p:blipFill>
          <a:blip r:embed="rId2">
            <a:clrChange>
              <a:clrFrom>
                <a:srgbClr val="31C2E4"/>
              </a:clrFrom>
              <a:clrTo>
                <a:srgbClr val="31C2E4">
                  <a:alpha val="0"/>
                </a:srgbClr>
              </a:clrTo>
            </a:clrChange>
            <a:extLst>
              <a:ext uri="{28A0092B-C50C-407E-A947-70E740481C1C}">
                <a14:useLocalDpi xmlns:a14="http://schemas.microsoft.com/office/drawing/2010/main" val="0"/>
              </a:ext>
            </a:extLst>
          </a:blip>
          <a:srcRect/>
          <a:stretch>
            <a:fillRect/>
          </a:stretch>
        </p:blipFill>
        <p:spPr bwMode="auto">
          <a:xfrm>
            <a:off x="-232496" y="1268760"/>
            <a:ext cx="5929367" cy="5580667"/>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Właściciel\Desktop\CET Stay tuned online\Materials\Like, tweet, share.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20072" y="4293096"/>
            <a:ext cx="4101614" cy="25922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Właściciel\Desktop\CET Stay tuned online\Materials\sharing_is_caring-01.png"/>
          <p:cNvPicPr>
            <a:picLocks noChangeAspect="1" noChangeArrowheads="1"/>
          </p:cNvPicPr>
          <p:nvPr/>
        </p:nvPicPr>
        <p:blipFill>
          <a:blip r:embed="rId4">
            <a:clrChange>
              <a:clrFrom>
                <a:srgbClr val="138EAA"/>
              </a:clrFrom>
              <a:clrTo>
                <a:srgbClr val="138EAA">
                  <a:alpha val="0"/>
                </a:srgbClr>
              </a:clrTo>
            </a:clrChange>
            <a:extLst>
              <a:ext uri="{28A0092B-C50C-407E-A947-70E740481C1C}">
                <a14:useLocalDpi xmlns:a14="http://schemas.microsoft.com/office/drawing/2010/main" val="0"/>
              </a:ext>
            </a:extLst>
          </a:blip>
          <a:srcRect/>
          <a:stretch>
            <a:fillRect/>
          </a:stretch>
        </p:blipFill>
        <p:spPr bwMode="auto">
          <a:xfrm>
            <a:off x="5319181" y="1050326"/>
            <a:ext cx="3645307" cy="2162650"/>
          </a:xfrm>
          <a:prstGeom prst="rect">
            <a:avLst/>
          </a:prstGeom>
          <a:noFill/>
          <a:extLst>
            <a:ext uri="{909E8E84-426E-40DD-AFC4-6F175D3DCCD1}">
              <a14:hiddenFill xmlns:a14="http://schemas.microsoft.com/office/drawing/2010/main">
                <a:solidFill>
                  <a:srgbClr val="FFFFFF"/>
                </a:solidFill>
              </a14:hiddenFill>
            </a:ext>
          </a:extLst>
        </p:spPr>
      </p:pic>
      <p:sp>
        <p:nvSpPr>
          <p:cNvPr id="4" name="pole tekstowe 3"/>
          <p:cNvSpPr txBox="1"/>
          <p:nvPr/>
        </p:nvSpPr>
        <p:spPr>
          <a:xfrm>
            <a:off x="5940152" y="3717032"/>
            <a:ext cx="3248838" cy="553998"/>
          </a:xfrm>
          <a:prstGeom prst="rect">
            <a:avLst/>
          </a:prstGeom>
          <a:noFill/>
        </p:spPr>
        <p:txBody>
          <a:bodyPr wrap="none" rtlCol="0">
            <a:spAutoFit/>
          </a:bodyPr>
          <a:lstStyle/>
          <a:p>
            <a:r>
              <a:rPr lang="pl-PL" sz="3000" b="1" dirty="0" err="1" smtClean="0">
                <a:solidFill>
                  <a:schemeClr val="bg1"/>
                </a:solidFill>
                <a:ea typeface="Open Sans" panose="020B0606030504020204" pitchFamily="34" charset="0"/>
                <a:cs typeface="Open Sans" panose="020B0606030504020204" pitchFamily="34" charset="0"/>
              </a:rPr>
              <a:t>StayTunedOnline</a:t>
            </a:r>
            <a:endParaRPr lang="en-GB" sz="3000" b="1" dirty="0">
              <a:solidFill>
                <a:schemeClr val="bg1"/>
              </a:solidFill>
              <a:ea typeface="Open Sans" panose="020B0606030504020204" pitchFamily="34" charset="0"/>
              <a:cs typeface="Open Sans" panose="020B0606030504020204" pitchFamily="34" charset="0"/>
            </a:endParaRPr>
          </a:p>
        </p:txBody>
      </p:sp>
      <p:sp>
        <p:nvSpPr>
          <p:cNvPr id="3" name="pole tekstowe 2"/>
          <p:cNvSpPr txBox="1"/>
          <p:nvPr/>
        </p:nvSpPr>
        <p:spPr>
          <a:xfrm>
            <a:off x="5364088" y="3429000"/>
            <a:ext cx="665567" cy="1107996"/>
          </a:xfrm>
          <a:prstGeom prst="rect">
            <a:avLst/>
          </a:prstGeom>
          <a:noFill/>
        </p:spPr>
        <p:txBody>
          <a:bodyPr wrap="none" rtlCol="0">
            <a:spAutoFit/>
          </a:bodyPr>
          <a:lstStyle/>
          <a:p>
            <a:r>
              <a:rPr lang="pl-PL" sz="6600" b="1" dirty="0">
                <a:solidFill>
                  <a:srgbClr val="FFFF00"/>
                </a:solidFill>
                <a:latin typeface="Showcard Gothic" panose="04020904020102020604" pitchFamily="82" charset="0"/>
              </a:rPr>
              <a:t>#</a:t>
            </a:r>
            <a:endParaRPr lang="en-GB" sz="6600" dirty="0">
              <a:latin typeface="Showcard Gothic" panose="04020904020102020604" pitchFamily="82" charset="0"/>
            </a:endParaRPr>
          </a:p>
        </p:txBody>
      </p:sp>
    </p:spTree>
    <p:extLst>
      <p:ext uri="{BB962C8B-B14F-4D97-AF65-F5344CB8AC3E}">
        <p14:creationId xmlns:p14="http://schemas.microsoft.com/office/powerpoint/2010/main" val="3891586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498</Words>
  <Application>Microsoft Office PowerPoint</Application>
  <PresentationFormat>Pokaz na ekranie (4:3)</PresentationFormat>
  <Paragraphs>68</Paragraphs>
  <Slides>8</Slides>
  <Notes>0</Notes>
  <HiddenSlides>0</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Motyw pakietu Office</vt:lpstr>
      <vt:lpstr>Prezentacja programu PowerPoint</vt:lpstr>
      <vt:lpstr>Prezentacja programu PowerPoint</vt:lpstr>
      <vt:lpstr>Prezentacja programu PowerPoint</vt:lpstr>
      <vt:lpstr>The Facebook family is constantly growing</vt:lpstr>
      <vt:lpstr>When using Facebook: </vt:lpstr>
      <vt:lpstr>Prezentacja programu PowerPoint</vt:lpstr>
      <vt:lpstr>Prezentacja programu PowerPoint</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Bojan Kocevski</dc:creator>
  <cp:lastModifiedBy>Bojan Kocevski</cp:lastModifiedBy>
  <cp:revision>4</cp:revision>
  <dcterms:created xsi:type="dcterms:W3CDTF">2015-09-14T13:18:06Z</dcterms:created>
  <dcterms:modified xsi:type="dcterms:W3CDTF">2015-09-14T15:35:52Z</dcterms:modified>
</cp:coreProperties>
</file>