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271" r:id="rId3"/>
    <p:sldId id="304" r:id="rId4"/>
    <p:sldId id="306" r:id="rId5"/>
    <p:sldId id="309" r:id="rId6"/>
    <p:sldId id="311" r:id="rId7"/>
    <p:sldId id="314" r:id="rId8"/>
    <p:sldId id="313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>
      <p:cViewPr>
        <p:scale>
          <a:sx n="70" d="100"/>
          <a:sy n="70" d="100"/>
        </p:scale>
        <p:origin x="-139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3E5F9-A050-42F9-95E1-193ED0F01E3E}" type="datetimeFigureOut">
              <a:rPr lang="sr-Latn-CS" smtClean="0"/>
              <a:t>16.9.2015.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E73C7-4A19-41A9-B18D-79E48278E894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19663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1FE-06D5-4600-AD48-38C3F4615DF7}" type="datetimeFigureOut">
              <a:rPr lang="sr-Latn-CS" smtClean="0"/>
              <a:t>16.9.2015.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5F8-EEDC-4EB3-B5A1-D9D158C9B1B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9677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1FE-06D5-4600-AD48-38C3F4615DF7}" type="datetimeFigureOut">
              <a:rPr lang="sr-Latn-CS" smtClean="0"/>
              <a:t>16.9.2015.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5F8-EEDC-4EB3-B5A1-D9D158C9B1B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2136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1FE-06D5-4600-AD48-38C3F4615DF7}" type="datetimeFigureOut">
              <a:rPr lang="sr-Latn-CS" smtClean="0"/>
              <a:t>16.9.2015.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5F8-EEDC-4EB3-B5A1-D9D158C9B1B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20441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1FE-06D5-4600-AD48-38C3F4615DF7}" type="datetimeFigureOut">
              <a:rPr lang="sr-Latn-CS" smtClean="0"/>
              <a:t>16.9.2015.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5F8-EEDC-4EB3-B5A1-D9D158C9B1B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28669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1FE-06D5-4600-AD48-38C3F4615DF7}" type="datetimeFigureOut">
              <a:rPr lang="sr-Latn-CS" smtClean="0"/>
              <a:t>16.9.2015.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5F8-EEDC-4EB3-B5A1-D9D158C9B1B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9690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1FE-06D5-4600-AD48-38C3F4615DF7}" type="datetimeFigureOut">
              <a:rPr lang="sr-Latn-CS" smtClean="0"/>
              <a:t>16.9.2015.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5F8-EEDC-4EB3-B5A1-D9D158C9B1B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433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1FE-06D5-4600-AD48-38C3F4615DF7}" type="datetimeFigureOut">
              <a:rPr lang="sr-Latn-CS" smtClean="0"/>
              <a:t>16.9.2015.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5F8-EEDC-4EB3-B5A1-D9D158C9B1B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9997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1FE-06D5-4600-AD48-38C3F4615DF7}" type="datetimeFigureOut">
              <a:rPr lang="sr-Latn-CS" smtClean="0"/>
              <a:t>16.9.2015.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5F8-EEDC-4EB3-B5A1-D9D158C9B1B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81413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1FE-06D5-4600-AD48-38C3F4615DF7}" type="datetimeFigureOut">
              <a:rPr lang="sr-Latn-CS" smtClean="0"/>
              <a:t>16.9.2015.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5F8-EEDC-4EB3-B5A1-D9D158C9B1B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37409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1FE-06D5-4600-AD48-38C3F4615DF7}" type="datetimeFigureOut">
              <a:rPr lang="sr-Latn-CS" smtClean="0"/>
              <a:t>16.9.2015.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5F8-EEDC-4EB3-B5A1-D9D158C9B1B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11519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4C1FE-06D5-4600-AD48-38C3F4615DF7}" type="datetimeFigureOut">
              <a:rPr lang="sr-Latn-CS" smtClean="0"/>
              <a:t>16.9.2015.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DA5F8-EEDC-4EB3-B5A1-D9D158C9B1B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6667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4C1FE-06D5-4600-AD48-38C3F4615DF7}" type="datetimeFigureOut">
              <a:rPr lang="sr-Latn-CS" smtClean="0"/>
              <a:t>16.9.2015.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A5F8-EEDC-4EB3-B5A1-D9D158C9B1BB}" type="slidenum">
              <a:rPr lang="sr-Latn-CS" smtClean="0"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22304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941060" cy="2809887"/>
          </a:xfrm>
        </p:spPr>
        <p:txBody>
          <a:bodyPr>
            <a:noAutofit/>
          </a:bodyPr>
          <a:lstStyle/>
          <a:p>
            <a:r>
              <a:rPr lang="en-GB" sz="6000" smtClean="0">
                <a:solidFill>
                  <a:srgbClr val="0070C0"/>
                </a:solidFill>
                <a:latin typeface="Bernard MT Condensed" panose="02050806060905020404" pitchFamily="18" charset="0"/>
                <a:ea typeface="Adobe Gothic Std B" pitchFamily="34" charset="-128"/>
              </a:rPr>
              <a:t>Communication </a:t>
            </a:r>
            <a:r>
              <a:rPr lang="pl-PL" sz="6000" smtClean="0">
                <a:solidFill>
                  <a:srgbClr val="0070C0"/>
                </a:solidFill>
                <a:latin typeface="Bernard MT Condensed" panose="02050806060905020404" pitchFamily="18" charset="0"/>
                <a:ea typeface="Adobe Gothic Std B" pitchFamily="34" charset="-128"/>
              </a:rPr>
              <a:t>and </a:t>
            </a:r>
            <a:r>
              <a:rPr lang="pl-PL" sz="6000" dirty="0" err="1" smtClean="0">
                <a:solidFill>
                  <a:srgbClr val="0070C0"/>
                </a:solidFill>
                <a:latin typeface="Bernard MT Condensed" panose="02050806060905020404" pitchFamily="18" charset="0"/>
                <a:ea typeface="Adobe Gothic Std B" pitchFamily="34" charset="-128"/>
              </a:rPr>
              <a:t>message</a:t>
            </a:r>
            <a:r>
              <a:rPr lang="pl-PL" sz="6000" dirty="0" smtClean="0">
                <a:solidFill>
                  <a:srgbClr val="0070C0"/>
                </a:solidFill>
                <a:latin typeface="Bernard MT Condensed" panose="02050806060905020404" pitchFamily="18" charset="0"/>
                <a:ea typeface="Adobe Gothic Std B" pitchFamily="34" charset="-128"/>
              </a:rPr>
              <a:t> </a:t>
            </a:r>
            <a:r>
              <a:rPr lang="pl-PL" sz="6000" dirty="0" err="1" smtClean="0">
                <a:solidFill>
                  <a:srgbClr val="0070C0"/>
                </a:solidFill>
                <a:latin typeface="Bernard MT Condensed" panose="02050806060905020404" pitchFamily="18" charset="0"/>
                <a:ea typeface="Adobe Gothic Std B" pitchFamily="34" charset="-128"/>
              </a:rPr>
              <a:t>developement</a:t>
            </a:r>
            <a:endParaRPr lang="sr-Latn-CS" sz="6000" dirty="0">
              <a:solidFill>
                <a:srgbClr val="0070C0"/>
              </a:solidFill>
              <a:latin typeface="Bernard MT Condensed" panose="02050806060905020404" pitchFamily="18" charset="0"/>
              <a:ea typeface="Adobe Gothic Std B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48134"/>
            <a:ext cx="4644008" cy="1752600"/>
          </a:xfrm>
        </p:spPr>
        <p:txBody>
          <a:bodyPr/>
          <a:lstStyle/>
          <a:p>
            <a:endParaRPr lang="sr-Latn-CS" dirty="0" smtClean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Đakovo</a:t>
            </a:r>
            <a:r>
              <a:rPr lang="en-US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Croatia</a:t>
            </a:r>
            <a:endParaRPr lang="sr-Latn-CS" dirty="0" smtClean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l-PL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GB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2-19.09.2015</a:t>
            </a:r>
            <a:endParaRPr lang="sr-Latn-CS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" b="59574" l="6118" r="95294">
                        <a14:foregroundMark x1="15059" y1="47872" x2="15059" y2="47872"/>
                        <a14:foregroundMark x1="52941" y1="47872" x2="52941" y2="47872"/>
                        <a14:foregroundMark x1="67765" y1="43617" x2="67765" y2="43617"/>
                        <a14:foregroundMark x1="75294" y1="42908" x2="75294" y2="42908"/>
                        <a14:foregroundMark x1="84471" y1="43972" x2="84471" y2="43972"/>
                        <a14:foregroundMark x1="82118" y1="20922" x2="82118" y2="20922"/>
                        <a14:foregroundMark x1="90588" y1="19504" x2="90588" y2="19504"/>
                        <a14:foregroundMark x1="87529" y1="17730" x2="91529" y2="15957"/>
                        <a14:foregroundMark x1="72471" y1="10284" x2="64941" y2="10284"/>
                        <a14:foregroundMark x1="58588" y1="19149" x2="59529" y2="12057"/>
                        <a14:foregroundMark x1="79765" y1="20922" x2="78824" y2="25177"/>
                        <a14:foregroundMark x1="70824" y1="24468" x2="69412" y2="27305"/>
                        <a14:foregroundMark x1="47529" y1="20922" x2="44941" y2="26596"/>
                        <a14:foregroundMark x1="39294" y1="20922" x2="38824" y2="24468"/>
                        <a14:foregroundMark x1="40941" y1="24823" x2="49412" y2="15957"/>
                        <a14:foregroundMark x1="25882" y1="10993" x2="21176" y2="19149"/>
                        <a14:foregroundMark x1="11294" y1="18794" x2="20000" y2="19858"/>
                        <a14:foregroundMark x1="28235" y1="9929" x2="27059" y2="5319"/>
                        <a14:foregroundMark x1="72941" y1="18085" x2="72941" y2="18085"/>
                        <a14:foregroundMark x1="68941" y1="18440" x2="68941" y2="18440"/>
                        <a14:foregroundMark x1="61882" y1="46099" x2="55529" y2="50000"/>
                        <a14:foregroundMark x1="67059" y1="41135" x2="67059" y2="41135"/>
                        <a14:foregroundMark x1="67294" y1="36879" x2="66118" y2="46809"/>
                        <a14:foregroundMark x1="85647" y1="48582" x2="85412" y2="34397"/>
                        <a14:foregroundMark x1="81412" y1="24468" x2="76471" y2="19858"/>
                        <a14:foregroundMark x1="28941" y1="14539" x2="23529" y2="9574"/>
                        <a14:foregroundMark x1="41176" y1="18440" x2="36471" y2="21277"/>
                        <a14:foregroundMark x1="68235" y1="18794" x2="72235" y2="6383"/>
                        <a14:foregroundMark x1="56471" y1="27305" x2="58353" y2="22695"/>
                        <a14:foregroundMark x1="54353" y1="35106" x2="53882" y2="43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9435"/>
          <a:stretch/>
        </p:blipFill>
        <p:spPr bwMode="auto">
          <a:xfrm>
            <a:off x="3765198" y="4653136"/>
            <a:ext cx="5538307" cy="2306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9" y="260648"/>
            <a:ext cx="1996182" cy="110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96" b="89130" l="2251" r="96623">
                        <a14:foregroundMark x1="36398" y1="63043" x2="36398" y2="63043"/>
                        <a14:foregroundMark x1="43527" y1="65942" x2="43527" y2="65942"/>
                        <a14:foregroundMark x1="53283" y1="67391" x2="53283" y2="67391"/>
                        <a14:foregroundMark x1="55535" y1="64493" x2="55535" y2="64493"/>
                        <a14:foregroundMark x1="62289" y1="62319" x2="62289" y2="62319"/>
                        <a14:foregroundMark x1="74672" y1="78986" x2="74672" y2="78986"/>
                        <a14:foregroundMark x1="82552" y1="68841" x2="82552" y2="68841"/>
                        <a14:foregroundMark x1="92308" y1="66667" x2="92308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9" y="1484784"/>
            <a:ext cx="249284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305931" y="332656"/>
            <a:ext cx="68025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Bernard MT Condensed" panose="02050806060905020404" pitchFamily="18" charset="0"/>
                <a:ea typeface="Segoe UI" panose="020B0502040204020203" pitchFamily="34" charset="0"/>
                <a:cs typeface="Segoe UI" panose="020B0502040204020203" pitchFamily="34" charset="0"/>
              </a:rPr>
              <a:t>Training course “Stay Tuned Online”</a:t>
            </a:r>
            <a:r>
              <a:rPr lang="en-US" sz="38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z="38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#</a:t>
            </a:r>
            <a:r>
              <a:rPr lang="en-GB" sz="3600" dirty="0" err="1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StayTunedOnline</a:t>
            </a:r>
            <a:endParaRPr lang="pl-PL" sz="3600" dirty="0" smtClean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l-PL" sz="32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</a:t>
            </a:r>
            <a:r>
              <a:rPr lang="en-GB" sz="3200" dirty="0" err="1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cetstaytuned</a:t>
            </a:r>
            <a:r>
              <a:rPr lang="pl-PL" sz="32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.wordpress.com</a:t>
            </a:r>
            <a:endParaRPr lang="en-GB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30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107504" y="188640"/>
            <a:ext cx="8928992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700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What is </a:t>
            </a:r>
            <a:r>
              <a:rPr lang="en-GB" sz="10700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COMMUNICATION?</a:t>
            </a:r>
            <a:endParaRPr lang="pl-PL" sz="10700" dirty="0" smtClean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endParaRPr lang="pl-PL" dirty="0" smtClean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r>
              <a:rPr lang="en-GB" sz="8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</a:t>
            </a:r>
            <a:r>
              <a:rPr lang="en-GB" sz="8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someone ask you „What is </a:t>
            </a:r>
            <a:r>
              <a:rPr lang="en-GB" sz="8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Communication?“, </a:t>
            </a:r>
            <a:r>
              <a:rPr lang="en-GB" sz="8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would you say?</a:t>
            </a:r>
            <a:r>
              <a:rPr lang="en-GB" dirty="0">
                <a:latin typeface="Adobe Gothic Std B" pitchFamily="34" charset="-128"/>
                <a:ea typeface="Adobe Gothic Std B" pitchFamily="34" charset="-128"/>
              </a:rPr>
              <a:t/>
            </a:r>
            <a:br>
              <a:rPr lang="en-GB" dirty="0">
                <a:latin typeface="Adobe Gothic Std B" pitchFamily="34" charset="-128"/>
                <a:ea typeface="Adobe Gothic Std B" pitchFamily="34" charset="-128"/>
              </a:rPr>
            </a:br>
            <a:endParaRPr lang="sr-Latn-CS"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339752" y="2564904"/>
            <a:ext cx="6840761" cy="4320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14701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2348880"/>
            <a:ext cx="8964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GB" sz="4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Strategy (and plan</a:t>
            </a:r>
            <a:r>
              <a:rPr lang="en-GB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GB" sz="4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GB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Budget</a:t>
            </a:r>
            <a:endParaRPr lang="en-GB" sz="4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GB" sz="4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Activity</a:t>
            </a:r>
            <a:endParaRPr lang="en-GB" sz="4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GB" sz="4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Measurement and management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n-GB" sz="4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13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185553" y="178629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Strategic planning</a:t>
            </a:r>
            <a:endParaRPr lang="en-GB" sz="4800" dirty="0"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962517"/>
              </p:ext>
            </p:extLst>
          </p:nvPr>
        </p:nvGraphicFramePr>
        <p:xfrm>
          <a:off x="179512" y="1196752"/>
          <a:ext cx="8712965" cy="5400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9804"/>
                <a:gridCol w="1698290"/>
                <a:gridCol w="664548"/>
                <a:gridCol w="664548"/>
                <a:gridCol w="688899"/>
                <a:gridCol w="640198"/>
                <a:gridCol w="1329097"/>
                <a:gridCol w="1107581"/>
              </a:tblGrid>
              <a:tr h="749611">
                <a:tc>
                  <a:txBody>
                    <a:bodyPr/>
                    <a:lstStyle/>
                    <a:p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Wh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?</a:t>
                      </a:r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54940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4795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II</a:t>
                      </a:r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III</a:t>
                      </a:r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IV</a:t>
                      </a:r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7429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spc="-1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sou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  <a:r>
                        <a:rPr sz="1600" b="1" spc="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s?</a:t>
                      </a:r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73355"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600" b="1" spc="5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Who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?</a:t>
                      </a:r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81516">
                <a:tc rowSpan="2">
                  <a:txBody>
                    <a:bodyPr/>
                    <a:lstStyle/>
                    <a:p>
                      <a:pPr marL="202565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RE</a:t>
                      </a:r>
                      <a:r>
                        <a:rPr sz="1600" spc="-5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SE</a:t>
                      </a:r>
                      <a:r>
                        <a:rPr sz="1600" spc="-1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6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  <a:r>
                        <a:rPr sz="1600" spc="5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</a:t>
                      </a:r>
                      <a:r>
                        <a:rPr sz="16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H</a:t>
                      </a:r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spc="-3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sz="1600" spc="-1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li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ce</a:t>
                      </a:r>
                      <a:r>
                        <a:rPr sz="1600" spc="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600" spc="-1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  <a:r>
                        <a:rPr sz="1600" spc="-1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</a:t>
                      </a:r>
                      <a:r>
                        <a:rPr sz="1600" spc="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orts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812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8123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"/>
                        </a:spcBef>
                      </a:pPr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73025" algn="ct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sz="1600" spc="5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</a:t>
                      </a:r>
                      <a:r>
                        <a:rPr sz="1600" spc="-5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E</a:t>
                      </a:r>
                      <a:r>
                        <a:rPr sz="1600" spc="5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</a:t>
                      </a:r>
                      <a:r>
                        <a:rPr sz="1600" spc="-5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  <a:r>
                        <a:rPr sz="16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sz="1600" spc="-5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  <a:r>
                        <a:rPr sz="16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IC</a:t>
                      </a:r>
                      <a:r>
                        <a:rPr sz="1600" spc="-7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600" spc="-5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  <a:r>
                        <a:rPr sz="1600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sz="1600" spc="-5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sz="1600" spc="5" dirty="0" smtClean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</a:t>
                      </a:r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spc="-2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sz="1600" spc="-1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lle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4287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815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spc="-1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oc</a:t>
                      </a:r>
                      <a:r>
                        <a:rPr sz="1600" spc="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  <a:r>
                        <a:rPr sz="1600" spc="-2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sz="1600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g</a:t>
                      </a:r>
                      <a:r>
                        <a:rPr sz="1600" spc="-1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r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sz="1600" spc="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up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8123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"/>
                        </a:spcBef>
                      </a:pPr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55244" algn="ctr">
                        <a:lnSpc>
                          <a:spcPct val="100000"/>
                        </a:lnSpc>
                      </a:pPr>
                      <a:r>
                        <a:rPr sz="1600" spc="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</a:t>
                      </a:r>
                      <a:r>
                        <a:rPr sz="1600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MM</a:t>
                      </a:r>
                      <a:r>
                        <a:rPr sz="1600" spc="-1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U</a:t>
                      </a:r>
                      <a:r>
                        <a:rPr sz="1600" spc="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sz="1600" spc="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</a:t>
                      </a:r>
                      <a:r>
                        <a:rPr sz="1600" spc="-6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600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sz="1600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</a:t>
                      </a: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815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8123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7"/>
                        </a:spcBef>
                      </a:pPr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15684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M</a:t>
                      </a:r>
                      <a:r>
                        <a:rPr sz="1600" spc="-2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sz="1600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sz="1600" spc="-4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V</a:t>
                      </a:r>
                      <a:r>
                        <a:rPr sz="1600" spc="-6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sz="1600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I</a:t>
                      </a:r>
                      <a:r>
                        <a:rPr sz="1600" spc="-5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</a:t>
                      </a: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815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5049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dirty="0"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X</a:t>
                      </a:r>
                      <a:endParaRPr sz="160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600" dirty="0"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98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435280" cy="1143000"/>
          </a:xfrm>
        </p:spPr>
        <p:txBody>
          <a:bodyPr>
            <a:noAutofit/>
          </a:bodyPr>
          <a:lstStyle/>
          <a:p>
            <a:r>
              <a:rPr lang="pl-PL" sz="4800" dirty="0" err="1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Pyramid</a:t>
            </a:r>
            <a:r>
              <a:rPr lang="pl-PL" sz="4800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 of </a:t>
            </a:r>
            <a:r>
              <a:rPr lang="pl-PL" sz="4800" dirty="0" err="1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participation</a:t>
            </a:r>
            <a:endParaRPr lang="en-GB" sz="4800" dirty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24" y="1052736"/>
            <a:ext cx="7092280" cy="571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object 19"/>
          <p:cNvSpPr txBox="1"/>
          <p:nvPr/>
        </p:nvSpPr>
        <p:spPr>
          <a:xfrm>
            <a:off x="107504" y="1124744"/>
            <a:ext cx="2952328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GB" sz="2400" spc="-1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79</a:t>
            </a: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 </a:t>
            </a:r>
            <a:r>
              <a:rPr lang="en-GB"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GB" sz="2400" spc="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GB"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GB" sz="2400" spc="-1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GB" sz="2400" spc="2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GB" sz="2400" spc="-3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GB" sz="2400" spc="1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GB" sz="2400" spc="1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spc="-1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</a:t>
            </a:r>
            <a:r>
              <a:rPr lang="en-GB" sz="2400" spc="-3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GB" sz="2400" spc="-1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GB" sz="2400" spc="-1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GB"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</a:t>
            </a:r>
            <a:r>
              <a:rPr lang="pl-PL"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2400" spc="-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2400" spc="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2400" spc="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</a:t>
            </a:r>
            <a:r>
              <a:rPr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400" spc="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</a:t>
            </a:r>
            <a:r>
              <a:rPr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2400" spc="1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sz="2400" spc="-1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sz="2400" spc="-1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</a:t>
            </a:r>
            <a:r>
              <a:rPr sz="2400" spc="-3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sz="2400" spc="-1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2400" spc="-1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</a:t>
            </a:r>
            <a:r>
              <a:rPr lang="pl-PL"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</a:p>
          <a:p>
            <a:pPr marL="12700" marR="5080"/>
            <a:endParaRPr lang="pl-PL" sz="24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/>
            <a:r>
              <a:rPr lang="pl-PL" sz="2400" b="1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pl-PL" sz="2400" b="1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ET</a:t>
            </a:r>
            <a:r>
              <a:rPr lang="pl-PL" sz="2400" b="1" spc="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`</a:t>
            </a:r>
            <a:r>
              <a:rPr lang="pl-PL" sz="24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pl-PL" sz="2400" b="1" spc="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400" b="1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</a:t>
            </a:r>
            <a:r>
              <a:rPr lang="pl-PL" sz="2400" b="1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400" b="1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pl-PL" sz="2400" b="1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</a:t>
            </a:r>
            <a:r>
              <a:rPr lang="pl-PL" sz="2400" b="1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pl-PL" sz="2400" b="1" spc="-6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pl-PL" sz="2400" b="1" dirty="0" smtClean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85420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lang="en-GB" sz="2400" spc="-9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GB" sz="2400" spc="-4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GB" sz="2400" spc="1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GB"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GB" sz="2400" spc="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GB" sz="2400" spc="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</a:t>
            </a:r>
            <a:r>
              <a:rPr lang="en-GB" sz="2400" spc="1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A4</a:t>
            </a:r>
            <a:r>
              <a:rPr lang="en-GB" sz="2400" spc="-1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per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spc="-1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GB"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GB" sz="2400" spc="-1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185420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</a:t>
            </a:r>
            <a:r>
              <a:rPr lang="en-GB"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runc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GB" sz="2400" spc="2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spc="-1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GB"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pl-PL" sz="2400" spc="-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</a:t>
            </a:r>
            <a:r>
              <a:rPr lang="en-GB"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</a:t>
            </a:r>
            <a:r>
              <a:rPr lang="en-GB" sz="2400" spc="-4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GB" sz="2400" spc="1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spc="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</a:t>
            </a:r>
            <a:r>
              <a:rPr lang="en-GB"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 </a:t>
            </a:r>
            <a:r>
              <a:rPr lang="en-GB" sz="2400" spc="-1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GB"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GB" sz="2400" spc="-1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en-GB"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pl-PL"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lang="pl-PL" sz="2400" dirty="0" err="1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</a:t>
            </a:r>
            <a:endParaRPr lang="en-GB" sz="24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85420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GB" sz="2400" spc="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spc="-2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</a:t>
            </a:r>
            <a:r>
              <a:rPr lang="en-GB" sz="2400" spc="-2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spc="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GB"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en-GB"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GB" sz="24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</a:t>
            </a:r>
            <a:r>
              <a:rPr lang="en-GB"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GB" sz="2400" spc="-3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GB" sz="24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GB" sz="2400" spc="1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pl-PL" sz="2400" spc="15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>
              <a:lnSpc>
                <a:spcPct val="100000"/>
              </a:lnSpc>
              <a:tabLst>
                <a:tab pos="185420" algn="l"/>
              </a:tabLst>
            </a:pPr>
            <a:r>
              <a:rPr lang="pl-PL" sz="2400" spc="1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GB" sz="2400" spc="-1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GB" sz="24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GB" sz="2400" spc="1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400" dirty="0" err="1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</a:t>
            </a:r>
            <a:r>
              <a:rPr lang="en-GB" sz="2400" spc="-3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</a:t>
            </a:r>
            <a:endParaRPr lang="en-GB" sz="24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2700" marR="5080"/>
            <a:endParaRPr sz="24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6495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spc="5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S</a:t>
            </a:r>
            <a:r>
              <a:rPr lang="en-GB" sz="4800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IX</a:t>
            </a:r>
            <a:r>
              <a:rPr lang="en-GB" sz="4800" spc="-5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 </a:t>
            </a:r>
            <a:r>
              <a:rPr lang="en-GB" sz="4800" spc="10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E</a:t>
            </a:r>
            <a:r>
              <a:rPr lang="en-GB" sz="4800" spc="-5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LEM</a:t>
            </a:r>
            <a:r>
              <a:rPr lang="en-GB" sz="4800" spc="5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E</a:t>
            </a:r>
            <a:r>
              <a:rPr lang="en-GB" sz="4800" spc="-5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N</a:t>
            </a:r>
            <a:r>
              <a:rPr lang="en-GB" sz="4800" spc="-20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T</a:t>
            </a:r>
            <a:r>
              <a:rPr lang="en-GB" sz="4800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S</a:t>
            </a:r>
            <a:r>
              <a:rPr lang="en-GB" sz="4800" spc="-10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 </a:t>
            </a:r>
            <a:r>
              <a:rPr lang="en-GB" sz="4800" spc="-5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O</a:t>
            </a:r>
            <a:r>
              <a:rPr lang="en-GB" sz="4800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F</a:t>
            </a:r>
            <a:r>
              <a:rPr lang="pl-PL" sz="4800" spc="-10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 A</a:t>
            </a:r>
            <a:r>
              <a:rPr lang="en-GB" sz="4800" spc="-15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 </a:t>
            </a:r>
            <a:r>
              <a:rPr lang="en-GB" sz="4800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M</a:t>
            </a:r>
            <a:r>
              <a:rPr lang="en-GB" sz="4800" spc="-20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E</a:t>
            </a:r>
            <a:r>
              <a:rPr lang="en-GB" sz="4800" spc="5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S</a:t>
            </a:r>
            <a:r>
              <a:rPr lang="en-GB" sz="4800" spc="-10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S</a:t>
            </a:r>
            <a:r>
              <a:rPr lang="en-GB" sz="4800" spc="-20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A</a:t>
            </a:r>
            <a:r>
              <a:rPr lang="en-GB" sz="4800" spc="-15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G</a:t>
            </a:r>
            <a:r>
              <a:rPr lang="en-GB" sz="4800" spc="-10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E</a:t>
            </a:r>
            <a:r>
              <a:rPr lang="en-GB" sz="4800" spc="-10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>:</a:t>
            </a:r>
            <a:r>
              <a:rPr lang="pl-PL" sz="5400" spc="-10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/>
            </a:r>
            <a:br>
              <a:rPr lang="pl-PL" sz="5400" spc="-10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</a:br>
            <a:r>
              <a:rPr lang="en-GB" sz="32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If a message is to be successful, it must have certain </a:t>
            </a:r>
            <a:r>
              <a:rPr lang="en-GB" sz="3200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characteristics</a:t>
            </a:r>
            <a:r>
              <a:rPr lang="pl-PL" sz="3200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GB" sz="3200" spc="-5" dirty="0">
                <a:cs typeface="Calibri"/>
              </a:rPr>
              <a:t/>
            </a:r>
            <a:br>
              <a:rPr lang="en-GB" sz="3200" spc="-5" dirty="0">
                <a:cs typeface="Calibri"/>
              </a:rPr>
            </a:br>
            <a:r>
              <a:rPr lang="en-GB" sz="3200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  <a:t/>
            </a:r>
            <a:br>
              <a:rPr lang="en-GB" sz="3200" dirty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  <a:cs typeface="Calibri"/>
              </a:rPr>
            </a:br>
            <a:endParaRPr lang="en-GB" sz="5400" dirty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178090" y="2852936"/>
            <a:ext cx="2665717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buFont typeface="Wingdings" panose="05000000000000000000" pitchFamily="2" charset="2"/>
              <a:buChar char="ü"/>
              <a:tabLst>
                <a:tab pos="154940" algn="l"/>
              </a:tabLst>
            </a:pPr>
            <a:r>
              <a:rPr lang="pl-PL" sz="3200" dirty="0" err="1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Clear</a:t>
            </a:r>
            <a:endParaRPr lang="pl-PL" sz="32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84200" indent="-5715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54940" algn="l"/>
              </a:tabLst>
            </a:pPr>
            <a:r>
              <a:rPr sz="3200" spc="-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3200" spc="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sz="3200" spc="-1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32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3200" spc="-3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sz="3200" spc="-2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32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3200" spc="-1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32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endParaRPr lang="pl-PL" sz="3200" dirty="0" smtClean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84200" indent="-5715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54940" algn="l"/>
              </a:tabLst>
            </a:pPr>
            <a:r>
              <a:rPr sz="32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3200" spc="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32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3200" spc="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</a:t>
            </a:r>
            <a:r>
              <a:rPr sz="3200" spc="-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endParaRPr sz="32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84200" indent="-5715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54940" algn="l"/>
              </a:tabLst>
            </a:pPr>
            <a:r>
              <a:rPr sz="3200" spc="-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3200" spc="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sz="3200" spc="-1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32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</a:t>
            </a:r>
            <a:r>
              <a:rPr sz="3200" spc="1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3200" spc="-1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sz="3200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sz="3200" spc="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3200" spc="-5" dirty="0" smtClean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</a:t>
            </a:r>
            <a:endParaRPr sz="3200" dirty="0">
              <a:solidFill>
                <a:srgbClr val="0070C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584200" indent="-5715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54940" algn="l"/>
              </a:tabLst>
            </a:pPr>
            <a:r>
              <a:rPr sz="3200" spc="-8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32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3200" spc="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32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3200" spc="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sz="32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sz="3200" spc="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</a:t>
            </a:r>
            <a:r>
              <a:rPr sz="32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</a:t>
            </a:r>
          </a:p>
          <a:p>
            <a:pPr marL="584200" indent="-5715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54940" algn="l"/>
              </a:tabLst>
            </a:pPr>
            <a:r>
              <a:rPr sz="32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</a:t>
            </a:r>
            <a:r>
              <a:rPr sz="3200" spc="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</a:t>
            </a:r>
            <a:r>
              <a:rPr sz="3200" spc="-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sz="3200" spc="-3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sz="32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sz="32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sz="32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</a:t>
            </a:r>
          </a:p>
          <a:p>
            <a:pPr marL="584200" indent="-571500">
              <a:lnSpc>
                <a:spcPct val="100000"/>
              </a:lnSpc>
              <a:buFont typeface="Wingdings" panose="05000000000000000000" pitchFamily="2" charset="2"/>
              <a:buChar char="ü"/>
              <a:tabLst>
                <a:tab pos="154940" algn="l"/>
              </a:tabLst>
            </a:pPr>
            <a:r>
              <a:rPr sz="3200" spc="-1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sz="32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moti</a:t>
            </a:r>
            <a:r>
              <a:rPr sz="3200" spc="5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</a:t>
            </a:r>
            <a:r>
              <a:rPr sz="3200" dirty="0">
                <a:solidFill>
                  <a:srgbClr val="0070C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</a:t>
            </a:r>
          </a:p>
        </p:txBody>
      </p:sp>
      <p:sp>
        <p:nvSpPr>
          <p:cNvPr id="7" name="Rectangle 3"/>
          <p:cNvSpPr/>
          <p:nvPr/>
        </p:nvSpPr>
        <p:spPr>
          <a:xfrm>
            <a:off x="5463347" y="3068960"/>
            <a:ext cx="3573149" cy="351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</a:rPr>
              <a:t>K.I.S.S</a:t>
            </a:r>
            <a:r>
              <a:rPr lang="sr-Latn-CS" sz="36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</a:rPr>
              <a:t>.</a:t>
            </a:r>
            <a:br>
              <a:rPr lang="sr-Latn-CS" sz="360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</a:rPr>
            </a:br>
            <a:r>
              <a:rPr lang="sr-Latn-CS" sz="1050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endParaRPr lang="sr-Latn-CS" dirty="0" smtClean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pl-PL" sz="28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1) </a:t>
            </a:r>
            <a:r>
              <a:rPr lang="pl-PL" sz="2800" dirty="0" err="1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Keep</a:t>
            </a:r>
            <a:r>
              <a:rPr lang="pl-PL" sz="28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</a:t>
            </a:r>
            <a:r>
              <a:rPr lang="pl-PL" sz="28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800" dirty="0" err="1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short</a:t>
            </a:r>
            <a:r>
              <a:rPr lang="pl-PL" sz="28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pl-PL" sz="2800" dirty="0" err="1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simple</a:t>
            </a:r>
            <a:r>
              <a:rPr lang="pl-PL" sz="28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  <a:br>
              <a:rPr lang="pl-PL" sz="28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pl-PL" sz="2800" dirty="0" smtClean="0">
              <a:solidFill>
                <a:schemeClr val="tx2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l-PL" sz="28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2) </a:t>
            </a:r>
            <a:r>
              <a:rPr lang="pl-PL" sz="2800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</a:t>
            </a:r>
            <a:r>
              <a:rPr lang="en-US" sz="2800" dirty="0" err="1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eep</a:t>
            </a:r>
            <a:r>
              <a:rPr lang="en-US" sz="28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 significant and </a:t>
            </a:r>
            <a:r>
              <a:rPr lang="en-US" sz="28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sharable</a:t>
            </a:r>
            <a:r>
              <a:rPr lang="pl-PL" sz="2800" dirty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!</a:t>
            </a: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endParaRPr lang="sr-Latn-CS" sz="3600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Właściciel\Desktop\Bojan\YE Djakovo - Young Europe - August 2015\670px-Make-a-Message-in-a-Bottle-Step-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EFA"/>
              </a:clrFrom>
              <a:clrTo>
                <a:srgbClr val="E8E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0" y="2420888"/>
            <a:ext cx="3237974" cy="364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3253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pl-PL" sz="4800" dirty="0" err="1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Channels</a:t>
            </a:r>
            <a:r>
              <a:rPr lang="pl-PL" sz="4800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 of </a:t>
            </a:r>
            <a:r>
              <a:rPr lang="pl-PL" sz="4800" dirty="0" err="1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communication</a:t>
            </a:r>
            <a:endParaRPr lang="en-GB" sz="4800" dirty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86" y="4117352"/>
            <a:ext cx="2563762" cy="2119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395536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„The medium </a:t>
            </a:r>
            <a:r>
              <a:rPr lang="pl-PL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</a:t>
            </a:r>
            <a:r>
              <a:rPr lang="pl-P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lang="pl-PL" sz="32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message</a:t>
            </a:r>
            <a:r>
              <a:rPr lang="pl-P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</a:t>
            </a:r>
          </a:p>
          <a:p>
            <a:r>
              <a:rPr lang="pl-PL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pl-PL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- </a:t>
            </a:r>
            <a:r>
              <a:rPr lang="pl-PL" sz="3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Marshall </a:t>
            </a:r>
            <a:r>
              <a:rPr lang="pl-PL" sz="3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McLuhan</a:t>
            </a:r>
            <a:endParaRPr lang="en-GB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7504" y="2060848"/>
            <a:ext cx="460851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2400" b="1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Hot </a:t>
            </a:r>
            <a:r>
              <a:rPr lang="pl-PL" sz="2400" b="1" dirty="0" smtClean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Medium:  </a:t>
            </a:r>
          </a:p>
          <a:p>
            <a:pPr algn="ctr" fontAlgn="base"/>
            <a:endParaRPr lang="pl-PL" sz="1600" b="1" dirty="0" smtClean="0">
              <a:solidFill>
                <a:srgbClr val="7030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GB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xtends</a:t>
            </a: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single sense in high </a:t>
            </a: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definition</a:t>
            </a: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HD=well </a:t>
            </a:r>
            <a:r>
              <a:rPr lang="en-GB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filled in with data, sharp, detailed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Little </a:t>
            </a:r>
            <a:r>
              <a:rPr lang="en-GB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audience participation required</a:t>
            </a:r>
          </a:p>
          <a:p>
            <a:pPr fontAlgn="base"/>
            <a:r>
              <a:rPr lang="pl-PL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u="sng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Examples</a:t>
            </a:r>
            <a:r>
              <a:rPr lang="pl-P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photograph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radio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phonetic</a:t>
            </a:r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alphabet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print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lecture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film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books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063632" y="2054453"/>
            <a:ext cx="4404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pl-PL" sz="2400" b="1" dirty="0" err="1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Cool</a:t>
            </a:r>
            <a:r>
              <a:rPr lang="pl-PL" sz="2400" b="1" dirty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sz="2400" b="1" dirty="0" smtClean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Medium:</a:t>
            </a:r>
            <a:br>
              <a:rPr lang="pl-PL" sz="2400" b="1" dirty="0" smtClean="0">
                <a:solidFill>
                  <a:srgbClr val="7030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pl-PL" sz="1600" b="1" dirty="0" smtClean="0">
              <a:solidFill>
                <a:srgbClr val="7030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Extends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lang="pl-PL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more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senses</a:t>
            </a:r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pl-PL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Low</a:t>
            </a:r>
            <a:r>
              <a:rPr lang="pl-PL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definition</a:t>
            </a:r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Offers </a:t>
            </a:r>
            <a:r>
              <a:rPr lang="en-GB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little </a:t>
            </a: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information</a:t>
            </a:r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Requires </a:t>
            </a:r>
            <a:r>
              <a:rPr lang="en-GB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recipient to fill in missing </a:t>
            </a: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information</a:t>
            </a:r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High participation</a:t>
            </a:r>
            <a:endParaRPr lang="pl-PL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fontAlgn="base"/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Examples</a:t>
            </a:r>
            <a:r>
              <a:rPr lang="pl-PL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cartoon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telephone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ideographic</a:t>
            </a:r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pl-PL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pictographic</a:t>
            </a:r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l-PL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writing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speech (</a:t>
            </a:r>
            <a:r>
              <a:rPr lang="pl-PL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orality</a:t>
            </a:r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seminar</a:t>
            </a:r>
            <a:r>
              <a:rPr lang="pl-PL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l-PL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discussion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television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pl-PL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comics</a:t>
            </a:r>
            <a:endParaRPr lang="pl-P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83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łaściciel\Desktop\Bojan\YE Djakovo - Young Europe - August 2015\Bez tytułu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27384"/>
            <a:ext cx="11530281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68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2507</TotalTime>
  <Words>170</Words>
  <Application>Microsoft Office PowerPoint</Application>
  <PresentationFormat>Pokaz na ekranie (4:3)</PresentationFormat>
  <Paragraphs>88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Office Theme</vt:lpstr>
      <vt:lpstr>Communication and message developement</vt:lpstr>
      <vt:lpstr>Prezentacja programu PowerPoint</vt:lpstr>
      <vt:lpstr>Prezentacja programu PowerPoint</vt:lpstr>
      <vt:lpstr>Prezentacja programu PowerPoint</vt:lpstr>
      <vt:lpstr>Pyramid of participation</vt:lpstr>
      <vt:lpstr>SIX ELEMENTS OF A MESSAGE: If a message is to be successful, it must have certain characteristics:  </vt:lpstr>
      <vt:lpstr>Channels of communication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KAMPANJA</dc:title>
  <dc:creator>Voja</dc:creator>
  <cp:lastModifiedBy>Bojan Kocevski</cp:lastModifiedBy>
  <cp:revision>123</cp:revision>
  <dcterms:created xsi:type="dcterms:W3CDTF">2011-08-23T01:43:30Z</dcterms:created>
  <dcterms:modified xsi:type="dcterms:W3CDTF">2015-09-15T22:17:34Z</dcterms:modified>
</cp:coreProperties>
</file>